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notesSlides/notesSlide208.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158.xml" ContentType="application/vnd.openxmlformats-officedocument.presentationml.notesSlide+xml"/>
  <Default Extension="vml" ContentType="application/vnd.openxmlformats-officedocument.vmlDrawing"/>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20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4"/>
  </p:notesMasterIdLst>
  <p:sldIdLst>
    <p:sldId id="263" r:id="rId2"/>
    <p:sldId id="474" r:id="rId3"/>
    <p:sldId id="428" r:id="rId4"/>
    <p:sldId id="411" r:id="rId5"/>
    <p:sldId id="412" r:id="rId6"/>
    <p:sldId id="413" r:id="rId7"/>
    <p:sldId id="414" r:id="rId8"/>
    <p:sldId id="415" r:id="rId9"/>
    <p:sldId id="416" r:id="rId10"/>
    <p:sldId id="417" r:id="rId11"/>
    <p:sldId id="418" r:id="rId12"/>
    <p:sldId id="429" r:id="rId13"/>
    <p:sldId id="419" r:id="rId14"/>
    <p:sldId id="420" r:id="rId15"/>
    <p:sldId id="421" r:id="rId16"/>
    <p:sldId id="422" r:id="rId17"/>
    <p:sldId id="423" r:id="rId18"/>
    <p:sldId id="424" r:id="rId19"/>
    <p:sldId id="425" r:id="rId20"/>
    <p:sldId id="426" r:id="rId21"/>
    <p:sldId id="427" r:id="rId22"/>
    <p:sldId id="439" r:id="rId23"/>
    <p:sldId id="440" r:id="rId24"/>
    <p:sldId id="442" r:id="rId25"/>
    <p:sldId id="441" r:id="rId26"/>
    <p:sldId id="443" r:id="rId27"/>
    <p:sldId id="444" r:id="rId28"/>
    <p:sldId id="445" r:id="rId29"/>
    <p:sldId id="446" r:id="rId30"/>
    <p:sldId id="447" r:id="rId31"/>
    <p:sldId id="448" r:id="rId32"/>
    <p:sldId id="450" r:id="rId33"/>
    <p:sldId id="449" r:id="rId34"/>
    <p:sldId id="451" r:id="rId35"/>
    <p:sldId id="452" r:id="rId36"/>
    <p:sldId id="453" r:id="rId37"/>
    <p:sldId id="454" r:id="rId38"/>
    <p:sldId id="456" r:id="rId39"/>
    <p:sldId id="457" r:id="rId40"/>
    <p:sldId id="458" r:id="rId41"/>
    <p:sldId id="463" r:id="rId42"/>
    <p:sldId id="455" r:id="rId43"/>
    <p:sldId id="462" r:id="rId44"/>
    <p:sldId id="459" r:id="rId45"/>
    <p:sldId id="461" r:id="rId46"/>
    <p:sldId id="460" r:id="rId47"/>
    <p:sldId id="257" r:id="rId48"/>
    <p:sldId id="258" r:id="rId49"/>
    <p:sldId id="259" r:id="rId50"/>
    <p:sldId id="277" r:id="rId51"/>
    <p:sldId id="272" r:id="rId52"/>
    <p:sldId id="287" r:id="rId53"/>
    <p:sldId id="288" r:id="rId54"/>
    <p:sldId id="260" r:id="rId55"/>
    <p:sldId id="261" r:id="rId56"/>
    <p:sldId id="264" r:id="rId57"/>
    <p:sldId id="266" r:id="rId58"/>
    <p:sldId id="269" r:id="rId59"/>
    <p:sldId id="267" r:id="rId60"/>
    <p:sldId id="291" r:id="rId61"/>
    <p:sldId id="268" r:id="rId62"/>
    <p:sldId id="273" r:id="rId63"/>
    <p:sldId id="270" r:id="rId64"/>
    <p:sldId id="271" r:id="rId65"/>
    <p:sldId id="274" r:id="rId66"/>
    <p:sldId id="275" r:id="rId67"/>
    <p:sldId id="276" r:id="rId68"/>
    <p:sldId id="278" r:id="rId69"/>
    <p:sldId id="281" r:id="rId70"/>
    <p:sldId id="282" r:id="rId71"/>
    <p:sldId id="280" r:id="rId72"/>
    <p:sldId id="283" r:id="rId73"/>
    <p:sldId id="284" r:id="rId74"/>
    <p:sldId id="286" r:id="rId75"/>
    <p:sldId id="285" r:id="rId76"/>
    <p:sldId id="289" r:id="rId77"/>
    <p:sldId id="290" r:id="rId78"/>
    <p:sldId id="293" r:id="rId79"/>
    <p:sldId id="294"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430" r:id="rId103"/>
    <p:sldId id="432" r:id="rId104"/>
    <p:sldId id="433" r:id="rId105"/>
    <p:sldId id="434" r:id="rId106"/>
    <p:sldId id="435" r:id="rId107"/>
    <p:sldId id="436" r:id="rId108"/>
    <p:sldId id="437" r:id="rId109"/>
    <p:sldId id="438" r:id="rId110"/>
    <p:sldId id="317" r:id="rId111"/>
    <p:sldId id="318" r:id="rId112"/>
    <p:sldId id="319" r:id="rId113"/>
    <p:sldId id="320" r:id="rId114"/>
    <p:sldId id="321" r:id="rId115"/>
    <p:sldId id="322" r:id="rId116"/>
    <p:sldId id="323" r:id="rId117"/>
    <p:sldId id="324" r:id="rId118"/>
    <p:sldId id="325" r:id="rId119"/>
    <p:sldId id="326" r:id="rId120"/>
    <p:sldId id="327" r:id="rId121"/>
    <p:sldId id="328" r:id="rId122"/>
    <p:sldId id="333" r:id="rId123"/>
    <p:sldId id="329" r:id="rId124"/>
    <p:sldId id="330" r:id="rId125"/>
    <p:sldId id="331" r:id="rId126"/>
    <p:sldId id="332" r:id="rId127"/>
    <p:sldId id="335" r:id="rId128"/>
    <p:sldId id="336" r:id="rId129"/>
    <p:sldId id="337" r:id="rId130"/>
    <p:sldId id="338" r:id="rId131"/>
    <p:sldId id="339" r:id="rId132"/>
    <p:sldId id="340" r:id="rId133"/>
    <p:sldId id="341" r:id="rId134"/>
    <p:sldId id="342" r:id="rId135"/>
    <p:sldId id="343" r:id="rId136"/>
    <p:sldId id="344" r:id="rId137"/>
    <p:sldId id="345" r:id="rId138"/>
    <p:sldId id="346" r:id="rId139"/>
    <p:sldId id="347" r:id="rId140"/>
    <p:sldId id="348" r:id="rId141"/>
    <p:sldId id="349" r:id="rId142"/>
    <p:sldId id="350" r:id="rId143"/>
    <p:sldId id="351" r:id="rId144"/>
    <p:sldId id="352" r:id="rId145"/>
    <p:sldId id="353" r:id="rId146"/>
    <p:sldId id="354" r:id="rId147"/>
    <p:sldId id="355" r:id="rId148"/>
    <p:sldId id="356" r:id="rId149"/>
    <p:sldId id="357" r:id="rId150"/>
    <p:sldId id="358" r:id="rId151"/>
    <p:sldId id="359" r:id="rId152"/>
    <p:sldId id="360" r:id="rId153"/>
    <p:sldId id="361" r:id="rId154"/>
    <p:sldId id="362" r:id="rId155"/>
    <p:sldId id="363" r:id="rId156"/>
    <p:sldId id="364" r:id="rId157"/>
    <p:sldId id="365" r:id="rId158"/>
    <p:sldId id="366" r:id="rId159"/>
    <p:sldId id="367" r:id="rId160"/>
    <p:sldId id="368" r:id="rId161"/>
    <p:sldId id="369" r:id="rId162"/>
    <p:sldId id="370" r:id="rId163"/>
    <p:sldId id="371" r:id="rId164"/>
    <p:sldId id="372" r:id="rId165"/>
    <p:sldId id="373" r:id="rId166"/>
    <p:sldId id="374" r:id="rId167"/>
    <p:sldId id="375" r:id="rId168"/>
    <p:sldId id="376" r:id="rId169"/>
    <p:sldId id="377" r:id="rId170"/>
    <p:sldId id="378" r:id="rId171"/>
    <p:sldId id="379" r:id="rId172"/>
    <p:sldId id="380" r:id="rId173"/>
    <p:sldId id="381" r:id="rId174"/>
    <p:sldId id="382" r:id="rId175"/>
    <p:sldId id="383" r:id="rId176"/>
    <p:sldId id="384" r:id="rId177"/>
    <p:sldId id="385" r:id="rId178"/>
    <p:sldId id="386" r:id="rId179"/>
    <p:sldId id="387" r:id="rId180"/>
    <p:sldId id="388" r:id="rId181"/>
    <p:sldId id="389" r:id="rId182"/>
    <p:sldId id="390" r:id="rId183"/>
    <p:sldId id="391" r:id="rId184"/>
    <p:sldId id="392" r:id="rId185"/>
    <p:sldId id="393" r:id="rId186"/>
    <p:sldId id="394" r:id="rId187"/>
    <p:sldId id="395" r:id="rId188"/>
    <p:sldId id="396" r:id="rId189"/>
    <p:sldId id="397" r:id="rId190"/>
    <p:sldId id="398" r:id="rId191"/>
    <p:sldId id="399" r:id="rId192"/>
    <p:sldId id="400" r:id="rId193"/>
    <p:sldId id="401" r:id="rId194"/>
    <p:sldId id="402" r:id="rId195"/>
    <p:sldId id="403" r:id="rId196"/>
    <p:sldId id="404" r:id="rId197"/>
    <p:sldId id="405" r:id="rId198"/>
    <p:sldId id="406" r:id="rId199"/>
    <p:sldId id="407" r:id="rId200"/>
    <p:sldId id="408" r:id="rId201"/>
    <p:sldId id="409" r:id="rId202"/>
    <p:sldId id="410" r:id="rId203"/>
    <p:sldId id="464" r:id="rId204"/>
    <p:sldId id="465" r:id="rId205"/>
    <p:sldId id="466" r:id="rId206"/>
    <p:sldId id="467" r:id="rId207"/>
    <p:sldId id="468" r:id="rId208"/>
    <p:sldId id="469" r:id="rId209"/>
    <p:sldId id="471" r:id="rId210"/>
    <p:sldId id="470" r:id="rId211"/>
    <p:sldId id="472" r:id="rId212"/>
    <p:sldId id="473" r:id="rId2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27" autoAdjust="0"/>
    <p:restoredTop sz="94660"/>
  </p:normalViewPr>
  <p:slideViewPr>
    <p:cSldViewPr snapToGrid="0">
      <p:cViewPr varScale="1">
        <p:scale>
          <a:sx n="91" d="100"/>
          <a:sy n="91" d="100"/>
        </p:scale>
        <p:origin x="-390"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656CC-9262-45F4-9091-05A699D81AC2}" type="datetimeFigureOut">
              <a:rPr lang="en-IN" smtClean="0"/>
              <a:pPr/>
              <a:t>13-01-2021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628C0-783B-4845-BE08-6A3A1FA787BB}" type="slidenum">
              <a:rPr lang="en-IN" smtClean="0"/>
              <a:pPr/>
              <a:t>‹#›</a:t>
            </a:fld>
            <a:endParaRPr lang="en-IN"/>
          </a:p>
        </p:txBody>
      </p:sp>
    </p:spTree>
    <p:extLst>
      <p:ext uri="{BB962C8B-B14F-4D97-AF65-F5344CB8AC3E}">
        <p14:creationId xmlns:p14="http://schemas.microsoft.com/office/powerpoint/2010/main" xmlns="" val="139295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52B6D9F-3FFC-4B7B-A47D-F1B2EA8B768A}" type="slidenum">
              <a:rPr lang="en-IN" smtClean="0"/>
              <a:pPr/>
              <a:t>1</a:t>
            </a:fld>
            <a:endParaRPr lang="en-IN"/>
          </a:p>
        </p:txBody>
      </p:sp>
    </p:spTree>
    <p:extLst>
      <p:ext uri="{BB962C8B-B14F-4D97-AF65-F5344CB8AC3E}">
        <p14:creationId xmlns:p14="http://schemas.microsoft.com/office/powerpoint/2010/main" xmlns="" val="1734146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2151539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4658179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5525701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9229995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6012541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486984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0932100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5274607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5756640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0397143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90053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3303938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5686430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6662350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6437935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1041566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2505152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5511320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4301693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5738909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372936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16142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550687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133554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9905291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742727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62838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7857904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5248062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8255963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3918996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509264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51041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8494882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1690592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1506967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1821302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9542982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5550178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758374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94491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1019326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7284231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268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6640362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404247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7870925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091961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2430669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0749045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36732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6444505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479578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0080434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9695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6307786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654513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5330884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2615236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9551382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2335859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343180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4706250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3180130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9422582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30024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94445593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121991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1082858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4320362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3904363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3523028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3498035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6451101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81308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608114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015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2276131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46452744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958014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6244587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5767530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9239321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47709221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07038007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856931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300063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73876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19909253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8774558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58905536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23366676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9978246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4659789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76502665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07248999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22030830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8477125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80764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28442085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4373902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93856775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0265204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6932740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617709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0211563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7816266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1643487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06485575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13183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887952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01234469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6848154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85066536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2589064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4652513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02000885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21452706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82431343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25953117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8998634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457991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325493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2067920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8978909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003712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916508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799755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261462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5361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039615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79558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445632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81855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578443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080524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94424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959236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125521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919140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909223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4402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314933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651441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2976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500607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97143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63615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70955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62318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818823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590057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19972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3617918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470885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381164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407443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769492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0326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4258474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402511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698771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788684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2191911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550233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262275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3335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614083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44436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777669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114852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4760436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788172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845641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48529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497857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069119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197970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71079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3634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1939813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892020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282792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3804623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9394472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17172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8465512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1894639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19416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77635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22552064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xmlns="" val="4147787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7900017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0182651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707999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6733327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743886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6758400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149286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927480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558510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3235291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9672613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2101154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849330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9391353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39223378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802197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8289961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11713148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xmlns="" val="2160881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1498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418228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24875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342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248249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258554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1089792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378900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1603165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31849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313213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27EA3F-CFEB-4A23-A652-4967021A8354}" type="datetimeFigureOut">
              <a:rPr lang="en-IN" smtClean="0"/>
              <a:pPr/>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107198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7EA3F-CFEB-4A23-A652-4967021A8354}" type="datetimeFigureOut">
              <a:rPr lang="en-IN" smtClean="0"/>
              <a:pPr/>
              <a:t>13-01-2021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C78FD-3676-4262-8623-CA1BA4C6293E}" type="slidenum">
              <a:rPr lang="en-IN" smtClean="0"/>
              <a:pPr/>
              <a:t>‹#›</a:t>
            </a:fld>
            <a:endParaRPr lang="en-IN"/>
          </a:p>
        </p:txBody>
      </p:sp>
    </p:spTree>
    <p:extLst>
      <p:ext uri="{BB962C8B-B14F-4D97-AF65-F5344CB8AC3E}">
        <p14:creationId xmlns:p14="http://schemas.microsoft.com/office/powerpoint/2010/main" xmlns="" val="87919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en.wikipedia.org/wiki/Lambda_calculus" TargetMode="External"/><Relationship Id="rId13" Type="http://schemas.openxmlformats.org/officeDocument/2006/relationships/hyperlink" Target="https://en.wikipedia.org/wiki/Local_variable" TargetMode="External"/><Relationship Id="rId3" Type="http://schemas.openxmlformats.org/officeDocument/2006/relationships/hyperlink" Target="https://en.wikipedia.org/wiki/Computation" TargetMode="External"/><Relationship Id="rId7" Type="http://schemas.openxmlformats.org/officeDocument/2006/relationships/hyperlink" Target="https://en.wikipedia.org/wiki/Modular_programming" TargetMode="External"/><Relationship Id="rId12" Type="http://schemas.openxmlformats.org/officeDocument/2006/relationships/hyperlink" Target="https://en.wikipedia.org/wiki/Referential_transparency"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en.wikipedia.org/wiki/Immutable_object" TargetMode="External"/><Relationship Id="rId11" Type="http://schemas.openxmlformats.org/officeDocument/2006/relationships/hyperlink" Target="https://en.wikipedia.org/wiki/Recursion_(computer_science)" TargetMode="External"/><Relationship Id="rId5" Type="http://schemas.openxmlformats.org/officeDocument/2006/relationships/hyperlink" Target="https://en.wikipedia.org/wiki/Program_state" TargetMode="External"/><Relationship Id="rId10" Type="http://schemas.openxmlformats.org/officeDocument/2006/relationships/hyperlink" Target="https://en.wikipedia.org/wiki/Formula" TargetMode="External"/><Relationship Id="rId4" Type="http://schemas.openxmlformats.org/officeDocument/2006/relationships/hyperlink" Target="https://en.wikipedia.org/wiki/Function_(mathematics)" TargetMode="External"/><Relationship Id="rId9" Type="http://schemas.openxmlformats.org/officeDocument/2006/relationships/hyperlink" Target="https://en.wikipedia.org/wiki/Denotational_semantics" TargetMode="External"/><Relationship Id="rId14" Type="http://schemas.openxmlformats.org/officeDocument/2006/relationships/hyperlink" Target="https://en.wikipedia.org/wiki/Iteration"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4634" y="0"/>
            <a:ext cx="12193057" cy="6858000"/>
          </a:xfrm>
          <a:prstGeom prst="rect">
            <a:avLst/>
          </a:prstGeom>
        </p:spPr>
      </p:pic>
      <p:sp>
        <p:nvSpPr>
          <p:cNvPr id="24" name="TextBox 23"/>
          <p:cNvSpPr txBox="1"/>
          <p:nvPr/>
        </p:nvSpPr>
        <p:spPr>
          <a:xfrm>
            <a:off x="743003" y="2351782"/>
            <a:ext cx="10736318" cy="584775"/>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685777">
              <a:defRPr/>
            </a:pPr>
            <a:r>
              <a:rPr lang="en-US" sz="3200" b="1" kern="0" dirty="0" smtClean="0">
                <a:solidFill>
                  <a:prstClr val="white"/>
                </a:solidFill>
              </a:rPr>
              <a:t>18CSC207J – Advanced Programming Practice</a:t>
            </a:r>
            <a:endParaRPr lang="es-UY" sz="2400" b="1" kern="0" dirty="0">
              <a:solidFill>
                <a:prstClr val="white"/>
              </a:solidFill>
            </a:endParaRPr>
          </a:p>
        </p:txBody>
      </p:sp>
    </p:spTree>
    <p:extLst>
      <p:ext uri="{BB962C8B-B14F-4D97-AF65-F5344CB8AC3E}">
        <p14:creationId xmlns:p14="http://schemas.microsoft.com/office/powerpoint/2010/main" xmlns="" val="3660583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344488" indent="-344488">
                <a:lnSpc>
                  <a:spcPct val="150000"/>
                </a:lnSpc>
                <a:buFont typeface="Arial" pitchFamily="34" charset="0"/>
                <a:buChar char="•"/>
              </a:pPr>
              <a:r>
                <a:rPr lang="en-US" dirty="0" smtClean="0">
                  <a:solidFill>
                    <a:schemeClr val="tx1"/>
                  </a:solidFill>
                </a:rPr>
                <a:t>Programming languages can be categorized into </a:t>
              </a:r>
              <a:r>
                <a:rPr lang="en-US" b="1" i="1" dirty="0" smtClean="0">
                  <a:solidFill>
                    <a:schemeClr val="tx1"/>
                  </a:solidFill>
                </a:rPr>
                <a:t>programming paradigms</a:t>
              </a:r>
            </a:p>
            <a:p>
              <a:pPr marL="344488" indent="-344488">
                <a:lnSpc>
                  <a:spcPct val="150000"/>
                </a:lnSpc>
                <a:buFont typeface="Arial" pitchFamily="34" charset="0"/>
                <a:buChar char="•"/>
              </a:pPr>
              <a:r>
                <a:rPr lang="en-US" dirty="0" smtClean="0">
                  <a:solidFill>
                    <a:schemeClr val="tx1"/>
                  </a:solidFill>
                </a:rPr>
                <a:t>Meaning of the word </a:t>
              </a:r>
              <a:r>
                <a:rPr lang="en-US" b="1" i="1" dirty="0" smtClean="0">
                  <a:solidFill>
                    <a:schemeClr val="tx1"/>
                  </a:solidFill>
                </a:rPr>
                <a:t>’paradigm’</a:t>
              </a:r>
            </a:p>
            <a:p>
              <a:pPr marL="801688" lvl="1" indent="-344488">
                <a:lnSpc>
                  <a:spcPct val="150000"/>
                </a:lnSpc>
                <a:buFont typeface="Arial" pitchFamily="34" charset="0"/>
                <a:buChar char="•"/>
              </a:pPr>
              <a:r>
                <a:rPr lang="en-US" dirty="0" smtClean="0">
                  <a:solidFill>
                    <a:schemeClr val="tx1"/>
                  </a:solidFill>
                </a:rPr>
                <a:t>“An example that serves as pattern or model”</a:t>
              </a:r>
            </a:p>
            <a:p>
              <a:pPr marL="801688" lvl="1" indent="-344488">
                <a:lnSpc>
                  <a:spcPct val="150000"/>
                </a:lnSpc>
                <a:buFont typeface="Arial" pitchFamily="34" charset="0"/>
                <a:buChar char="•"/>
              </a:pPr>
              <a:r>
                <a:rPr lang="en-US" dirty="0" smtClean="0">
                  <a:solidFill>
                    <a:schemeClr val="tx1"/>
                  </a:solidFill>
                </a:rPr>
                <a:t>“</a:t>
              </a:r>
              <a:r>
                <a:rPr lang="en-US" b="1" i="1" dirty="0" smtClean="0">
                  <a:solidFill>
                    <a:schemeClr val="tx1"/>
                  </a:solidFill>
                </a:rPr>
                <a:t>Paradigms</a:t>
              </a:r>
              <a:r>
                <a:rPr lang="en-US" dirty="0" smtClean="0">
                  <a:solidFill>
                    <a:schemeClr val="tx1"/>
                  </a:solidFill>
                </a:rPr>
                <a:t> emerge as the result of social processes in which people develop ideas and create principles and practices that embody those ideas”</a:t>
              </a:r>
            </a:p>
            <a:p>
              <a:pPr marL="344488" indent="-344488">
                <a:lnSpc>
                  <a:spcPct val="150000"/>
                </a:lnSpc>
                <a:buFont typeface="Arial" pitchFamily="34" charset="0"/>
                <a:buChar char="•"/>
              </a:pPr>
              <a:r>
                <a:rPr lang="en-US" dirty="0" smtClean="0">
                  <a:solidFill>
                    <a:schemeClr val="tx1"/>
                  </a:solidFill>
                </a:rPr>
                <a:t>Programming paradigms are the result of people’s ideas about how computer programs should be constructed</a:t>
              </a:r>
            </a:p>
            <a:p>
              <a:pPr marL="801688" lvl="1" indent="-344488">
                <a:lnSpc>
                  <a:spcPct val="150000"/>
                </a:lnSpc>
                <a:buFont typeface="Arial" pitchFamily="34" charset="0"/>
                <a:buChar char="•"/>
              </a:pPr>
              <a:r>
                <a:rPr lang="en-US" dirty="0" smtClean="0">
                  <a:solidFill>
                    <a:schemeClr val="tx1"/>
                  </a:solidFill>
                </a:rPr>
                <a:t>Patterns that serves as a “</a:t>
              </a:r>
              <a:r>
                <a:rPr lang="en-US" b="1" i="1" dirty="0" smtClean="0">
                  <a:solidFill>
                    <a:schemeClr val="tx1"/>
                  </a:solidFill>
                </a:rPr>
                <a:t>school of thoughts</a:t>
              </a:r>
              <a:r>
                <a:rPr lang="en-US" dirty="0" smtClean="0">
                  <a:solidFill>
                    <a:schemeClr val="tx1"/>
                  </a:solidFill>
                </a:rPr>
                <a:t>” for programming of computers</a:t>
              </a:r>
            </a:p>
            <a:p>
              <a:pPr marL="344488" indent="-344488">
                <a:lnSpc>
                  <a:spcPct val="150000"/>
                </a:lnSpc>
                <a:buFont typeface="Arial" pitchFamily="34" charset="0"/>
                <a:buChar char="•"/>
              </a:pPr>
              <a:r>
                <a:rPr lang="en-US" dirty="0" smtClean="0">
                  <a:solidFill>
                    <a:schemeClr val="tx1"/>
                  </a:solidFill>
                </a:rPr>
                <a:t>Once you have understood the general concepts of programming paradigms, it becomes easier to learn new programming languages</a:t>
              </a: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Introduction to Programming Languages</a:t>
            </a:r>
            <a:endParaRPr lang="en-IN" sz="2000" b="1" dirty="0">
              <a:solidFill>
                <a:schemeClr val="bg1"/>
              </a:solidFill>
            </a:endParaRPr>
          </a:p>
        </p:txBody>
      </p:sp>
      <p:pic>
        <p:nvPicPr>
          <p:cNvPr id="3074" name="Picture 2"/>
          <p:cNvPicPr>
            <a:picLocks noChangeAspect="1" noChangeArrowheads="1"/>
          </p:cNvPicPr>
          <p:nvPr/>
        </p:nvPicPr>
        <p:blipFill>
          <a:blip r:embed="rId3"/>
          <a:srcRect/>
          <a:stretch>
            <a:fillRect/>
          </a:stretch>
        </p:blipFill>
        <p:spPr bwMode="auto">
          <a:xfrm>
            <a:off x="6977139" y="3997534"/>
            <a:ext cx="2976329" cy="2237110"/>
          </a:xfrm>
          <a:prstGeom prst="rect">
            <a:avLst/>
          </a:prstGeom>
          <a:noFill/>
          <a:ln w="9525">
            <a:noFill/>
            <a:miter lim="800000"/>
            <a:headEnd/>
            <a:tailEnd/>
          </a:ln>
          <a:effectLst/>
        </p:spPr>
      </p:pic>
    </p:spTree>
    <p:extLst>
      <p:ext uri="{BB962C8B-B14F-4D97-AF65-F5344CB8AC3E}">
        <p14:creationId xmlns:p14="http://schemas.microsoft.com/office/powerpoint/2010/main" xmlns="" val="12176771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err="1" smtClean="0">
                <a:solidFill>
                  <a:srgbClr val="010103"/>
                </a:solidFill>
                <a:latin typeface="Arial"/>
                <a:cs typeface="Arial"/>
              </a:rPr>
              <a:t>Menubutton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562461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err="1"/>
              <a:t>Menubutton</a:t>
            </a:r>
            <a:r>
              <a:rPr lang="en-IN" sz="1750" dirty="0"/>
              <a:t> widget can be defined as the drop-down menu that is shown to the user all the time. It is used to provide the user a option to select the appropriate choice exist within the application</a:t>
            </a:r>
            <a:r>
              <a:rPr lang="en-IN" sz="1750" dirty="0" smtClean="0"/>
              <a:t>.</a:t>
            </a:r>
          </a:p>
          <a:p>
            <a:pPr algn="just" fontAlgn="base">
              <a:lnSpc>
                <a:spcPct val="150000"/>
              </a:lnSpc>
            </a:pPr>
            <a:r>
              <a:rPr lang="en-IN" sz="1750" b="1" dirty="0" smtClean="0"/>
              <a:t>Syntax</a:t>
            </a:r>
          </a:p>
          <a:p>
            <a:pPr algn="just" fontAlgn="base">
              <a:lnSpc>
                <a:spcPct val="150000"/>
              </a:lnSpc>
            </a:pPr>
            <a:r>
              <a:rPr lang="en-IN" sz="1750" dirty="0" smtClean="0"/>
              <a:t>	</a:t>
            </a:r>
            <a:r>
              <a:rPr lang="en-IN" sz="1750" i="1" dirty="0"/>
              <a:t>w = </a:t>
            </a:r>
            <a:r>
              <a:rPr lang="en-IN" sz="1750" i="1" dirty="0" err="1"/>
              <a:t>Menubutton</a:t>
            </a:r>
            <a:r>
              <a:rPr lang="en-IN" sz="1750" i="1" dirty="0"/>
              <a:t>(Top, options) </a:t>
            </a:r>
            <a:endParaRPr lang="en-IN" sz="1750" i="1" dirty="0" smtClean="0"/>
          </a:p>
          <a:p>
            <a:pPr algn="just" fontAlgn="base">
              <a:lnSpc>
                <a:spcPct val="150000"/>
              </a:lnSpc>
            </a:pPr>
            <a:r>
              <a:rPr lang="en-IN" sz="1750" b="1" i="1" dirty="0" smtClean="0"/>
              <a:t>Example:</a:t>
            </a:r>
          </a:p>
          <a:p>
            <a:pPr algn="just" fontAlgn="base">
              <a:lnSpc>
                <a:spcPct val="150000"/>
              </a:lnSpc>
            </a:pPr>
            <a:endParaRPr lang="en-IN" sz="1750" b="1" i="1" dirty="0"/>
          </a:p>
          <a:p>
            <a:pPr marL="0" lvl="1" algn="just" fontAlgn="base"/>
            <a:r>
              <a:rPr lang="en-IN" sz="1600" dirty="0"/>
              <a:t>from </a:t>
            </a:r>
            <a:r>
              <a:rPr lang="en-IN" sz="1600" dirty="0" err="1"/>
              <a:t>tkinter</a:t>
            </a:r>
            <a:r>
              <a:rPr lang="en-IN" sz="1600" dirty="0"/>
              <a:t> import *</a:t>
            </a:r>
          </a:p>
          <a:p>
            <a:pPr marL="0" lvl="1" algn="just" fontAlgn="base"/>
            <a:r>
              <a:rPr lang="en-IN" sz="1600" dirty="0"/>
              <a:t>from </a:t>
            </a:r>
            <a:r>
              <a:rPr lang="en-IN" sz="1600" dirty="0" err="1"/>
              <a:t>tkinter</a:t>
            </a:r>
            <a:r>
              <a:rPr lang="en-IN" sz="1600" dirty="0"/>
              <a:t> import </a:t>
            </a:r>
            <a:r>
              <a:rPr lang="en-IN" sz="1600" dirty="0" err="1"/>
              <a:t>messagebox</a:t>
            </a:r>
            <a:endParaRPr lang="en-IN" sz="1600" dirty="0"/>
          </a:p>
          <a:p>
            <a:pPr marL="0" lvl="1" algn="just" fontAlgn="base"/>
            <a:r>
              <a:rPr lang="en-IN" sz="1600" dirty="0"/>
              <a:t>root= </a:t>
            </a:r>
            <a:r>
              <a:rPr lang="en-IN" sz="1600" dirty="0" err="1"/>
              <a:t>Tk</a:t>
            </a:r>
            <a:r>
              <a:rPr lang="en-IN" sz="1600" dirty="0"/>
              <a:t>()</a:t>
            </a:r>
          </a:p>
          <a:p>
            <a:pPr marL="0" lvl="1" algn="just" fontAlgn="base"/>
            <a:r>
              <a:rPr lang="en-IN" sz="1600" dirty="0" err="1"/>
              <a:t>root.title</a:t>
            </a:r>
            <a:r>
              <a:rPr lang="en-IN" sz="1600" dirty="0"/>
              <a:t>('Scale Demo')</a:t>
            </a:r>
          </a:p>
          <a:p>
            <a:pPr marL="0" lvl="1" algn="just" fontAlgn="base"/>
            <a:r>
              <a:rPr lang="en-IN" sz="1600" dirty="0" err="1"/>
              <a:t>root.geometry</a:t>
            </a:r>
            <a:r>
              <a:rPr lang="en-IN" sz="1600" dirty="0"/>
              <a:t>("200x200")</a:t>
            </a:r>
          </a:p>
          <a:p>
            <a:pPr marL="0" lvl="1" algn="just" fontAlgn="base"/>
            <a:r>
              <a:rPr lang="en-IN" sz="1600" dirty="0" err="1"/>
              <a:t>menubutton</a:t>
            </a:r>
            <a:r>
              <a:rPr lang="en-IN" sz="1600" dirty="0"/>
              <a:t> = </a:t>
            </a:r>
            <a:r>
              <a:rPr lang="en-IN" sz="1600" dirty="0" err="1"/>
              <a:t>Menubutton</a:t>
            </a:r>
            <a:r>
              <a:rPr lang="en-IN" sz="1600" dirty="0"/>
              <a:t>(root, text = "File", relief = FLAT)  </a:t>
            </a:r>
          </a:p>
          <a:p>
            <a:pPr marL="0" lvl="1" algn="just" fontAlgn="base"/>
            <a:r>
              <a:rPr lang="en-IN" sz="1600" dirty="0" err="1"/>
              <a:t>menubutton.grid</a:t>
            </a:r>
            <a:r>
              <a:rPr lang="en-IN" sz="1600" dirty="0"/>
              <a:t>()  </a:t>
            </a:r>
          </a:p>
          <a:p>
            <a:pPr marL="0" lvl="1" algn="just" fontAlgn="base"/>
            <a:r>
              <a:rPr lang="en-IN" sz="1600" dirty="0" err="1"/>
              <a:t>menubutton.menu</a:t>
            </a:r>
            <a:r>
              <a:rPr lang="en-IN" sz="1600" dirty="0"/>
              <a:t> = Menu(</a:t>
            </a:r>
            <a:r>
              <a:rPr lang="en-IN" sz="1600" dirty="0" err="1"/>
              <a:t>menubutton</a:t>
            </a:r>
            <a:r>
              <a:rPr lang="en-IN" sz="1600" dirty="0"/>
              <a:t>)  </a:t>
            </a:r>
          </a:p>
          <a:p>
            <a:pPr marL="0" lvl="1" algn="just" fontAlgn="base"/>
            <a:r>
              <a:rPr lang="en-IN" sz="1600" dirty="0" err="1"/>
              <a:t>menubutton</a:t>
            </a:r>
            <a:r>
              <a:rPr lang="en-IN" sz="1600" dirty="0"/>
              <a:t>["menu"]=</a:t>
            </a:r>
            <a:r>
              <a:rPr lang="en-IN" sz="1600" dirty="0" err="1"/>
              <a:t>menubutton.menu</a:t>
            </a:r>
            <a:r>
              <a:rPr lang="en-IN" sz="1600" dirty="0"/>
              <a:t>  </a:t>
            </a:r>
          </a:p>
          <a:p>
            <a:pPr marL="0" lvl="1" algn="just" fontAlgn="base"/>
            <a:r>
              <a:rPr lang="en-IN" sz="1600" dirty="0" err="1"/>
              <a:t>menubutton.menu.add_checkbutton</a:t>
            </a:r>
            <a:r>
              <a:rPr lang="en-IN" sz="1600" dirty="0"/>
              <a:t>(label = "New", variable=</a:t>
            </a:r>
            <a:r>
              <a:rPr lang="en-IN" sz="1600" dirty="0" err="1"/>
              <a:t>IntVar</a:t>
            </a:r>
            <a:r>
              <a:rPr lang="en-IN" sz="1600" dirty="0"/>
              <a:t>(),command=)  </a:t>
            </a:r>
          </a:p>
          <a:p>
            <a:pPr marL="0" lvl="1" algn="just" fontAlgn="base"/>
            <a:r>
              <a:rPr lang="en-IN" sz="1600" dirty="0" err="1"/>
              <a:t>menubutton.menu.add_checkbutton</a:t>
            </a:r>
            <a:r>
              <a:rPr lang="en-IN" sz="1600" dirty="0"/>
              <a:t>(label = "Open", variable = </a:t>
            </a:r>
            <a:r>
              <a:rPr lang="en-IN" sz="1600" dirty="0" err="1"/>
              <a:t>IntVar</a:t>
            </a:r>
            <a:r>
              <a:rPr lang="en-IN" sz="1600" dirty="0"/>
              <a:t>())  </a:t>
            </a:r>
          </a:p>
          <a:p>
            <a:pPr marL="0" lvl="1" algn="just" fontAlgn="base"/>
            <a:r>
              <a:rPr lang="en-IN" sz="1600" dirty="0" err="1"/>
              <a:t>menubutton.pack</a:t>
            </a:r>
            <a:r>
              <a:rPr lang="en-IN" sz="1600" dirty="0"/>
              <a:t>()  </a:t>
            </a:r>
          </a:p>
          <a:p>
            <a:pPr marL="0" lvl="1" algn="just" fontAlgn="base"/>
            <a:r>
              <a:rPr lang="en-IN" sz="1600" dirty="0" err="1"/>
              <a:t>root.mainloop</a:t>
            </a:r>
            <a:r>
              <a:rPr lang="en-IN" sz="1600" dirty="0"/>
              <a:t>() </a:t>
            </a:r>
          </a:p>
        </p:txBody>
      </p:sp>
      <p:pic>
        <p:nvPicPr>
          <p:cNvPr id="2" name="Picture 1"/>
          <p:cNvPicPr>
            <a:picLocks noChangeAspect="1"/>
          </p:cNvPicPr>
          <p:nvPr/>
        </p:nvPicPr>
        <p:blipFill>
          <a:blip r:embed="rId3"/>
          <a:stretch>
            <a:fillRect/>
          </a:stretch>
        </p:blipFill>
        <p:spPr>
          <a:xfrm>
            <a:off x="7627305" y="1935190"/>
            <a:ext cx="2957232" cy="3406615"/>
          </a:xfrm>
          <a:prstGeom prst="rect">
            <a:avLst/>
          </a:prstGeom>
        </p:spPr>
      </p:pic>
    </p:spTree>
    <p:extLst>
      <p:ext uri="{BB962C8B-B14F-4D97-AF65-F5344CB8AC3E}">
        <p14:creationId xmlns:p14="http://schemas.microsoft.com/office/powerpoint/2010/main" xmlns="" val="352418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err="1" smtClean="0">
                <a:solidFill>
                  <a:srgbClr val="010103"/>
                </a:solidFill>
                <a:latin typeface="Arial"/>
                <a:cs typeface="Arial"/>
              </a:rPr>
              <a:t>Menubutton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574772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err="1"/>
              <a:t>Menubutton</a:t>
            </a:r>
            <a:r>
              <a:rPr lang="en-IN" sz="1750" dirty="0"/>
              <a:t> widget can be defined as the drop-down menu that is shown to the user all the time. It is used to provide the user a option to select the appropriate choice exist within the application</a:t>
            </a:r>
            <a:r>
              <a:rPr lang="en-IN" sz="1750" dirty="0" smtClean="0"/>
              <a:t>.</a:t>
            </a:r>
          </a:p>
          <a:p>
            <a:pPr algn="just" fontAlgn="base">
              <a:lnSpc>
                <a:spcPct val="150000"/>
              </a:lnSpc>
            </a:pPr>
            <a:r>
              <a:rPr lang="en-IN" sz="1750" b="1" dirty="0" smtClean="0"/>
              <a:t>Syntax</a:t>
            </a:r>
          </a:p>
          <a:p>
            <a:pPr algn="just" fontAlgn="base">
              <a:lnSpc>
                <a:spcPct val="150000"/>
              </a:lnSpc>
            </a:pPr>
            <a:r>
              <a:rPr lang="en-IN" sz="1750" dirty="0" smtClean="0"/>
              <a:t>	</a:t>
            </a:r>
            <a:r>
              <a:rPr lang="en-IN" sz="1750" i="1" dirty="0"/>
              <a:t>w = </a:t>
            </a:r>
            <a:r>
              <a:rPr lang="en-IN" sz="1750" i="1" dirty="0" err="1"/>
              <a:t>Menubutton</a:t>
            </a:r>
            <a:r>
              <a:rPr lang="en-IN" sz="1750" i="1" dirty="0"/>
              <a:t>(Top, options) </a:t>
            </a:r>
            <a:endParaRPr lang="en-IN" sz="1750" i="1" dirty="0" smtClean="0"/>
          </a:p>
          <a:p>
            <a:pPr algn="just" fontAlgn="base">
              <a:lnSpc>
                <a:spcPct val="150000"/>
              </a:lnSpc>
            </a:pPr>
            <a:r>
              <a:rPr lang="en-IN" sz="1750" b="1" i="1" dirty="0" smtClean="0"/>
              <a:t>Example:</a:t>
            </a:r>
          </a:p>
          <a:p>
            <a:pPr algn="just" fontAlgn="base">
              <a:lnSpc>
                <a:spcPct val="150000"/>
              </a:lnSpc>
            </a:pPr>
            <a:r>
              <a:rPr lang="en-IN" sz="1600" i="1" dirty="0"/>
              <a:t>from </a:t>
            </a:r>
            <a:r>
              <a:rPr lang="en-IN" sz="1600" i="1" dirty="0" err="1"/>
              <a:t>tkinter</a:t>
            </a:r>
            <a:r>
              <a:rPr lang="en-IN" sz="1600" i="1" dirty="0"/>
              <a:t> import *</a:t>
            </a:r>
          </a:p>
          <a:p>
            <a:pPr algn="just" fontAlgn="base">
              <a:lnSpc>
                <a:spcPct val="150000"/>
              </a:lnSpc>
            </a:pPr>
            <a:r>
              <a:rPr lang="en-IN" sz="1600" i="1" dirty="0"/>
              <a:t>from </a:t>
            </a:r>
            <a:r>
              <a:rPr lang="en-IN" sz="1600" i="1" dirty="0" err="1"/>
              <a:t>tkinter</a:t>
            </a:r>
            <a:r>
              <a:rPr lang="en-IN" sz="1600" i="1" dirty="0"/>
              <a:t> import </a:t>
            </a:r>
            <a:r>
              <a:rPr lang="en-IN" sz="1600" i="1" dirty="0" err="1"/>
              <a:t>messagebox</a:t>
            </a:r>
            <a:endParaRPr lang="en-IN" sz="1600" i="1" dirty="0"/>
          </a:p>
          <a:p>
            <a:pPr algn="just" fontAlgn="base">
              <a:lnSpc>
                <a:spcPct val="150000"/>
              </a:lnSpc>
            </a:pPr>
            <a:r>
              <a:rPr lang="en-IN" sz="1600" i="1" dirty="0"/>
              <a:t>root= </a:t>
            </a:r>
            <a:r>
              <a:rPr lang="en-IN" sz="1600" i="1" dirty="0" err="1"/>
              <a:t>Tk</a:t>
            </a:r>
            <a:r>
              <a:rPr lang="en-IN" sz="1600" i="1" dirty="0"/>
              <a:t>()</a:t>
            </a:r>
          </a:p>
          <a:p>
            <a:pPr algn="just" fontAlgn="base">
              <a:lnSpc>
                <a:spcPct val="150000"/>
              </a:lnSpc>
            </a:pPr>
            <a:r>
              <a:rPr lang="en-IN" sz="1600" i="1" dirty="0" err="1"/>
              <a:t>root.title</a:t>
            </a:r>
            <a:r>
              <a:rPr lang="en-IN" sz="1600" i="1" dirty="0"/>
              <a:t>('Menu Demo')</a:t>
            </a:r>
          </a:p>
          <a:p>
            <a:pPr algn="just" fontAlgn="base">
              <a:lnSpc>
                <a:spcPct val="150000"/>
              </a:lnSpc>
            </a:pPr>
            <a:r>
              <a:rPr lang="en-IN" sz="1600" i="1" dirty="0" err="1"/>
              <a:t>root.geometry</a:t>
            </a:r>
            <a:r>
              <a:rPr lang="en-IN" sz="1600" i="1" dirty="0"/>
              <a:t>("200x200")</a:t>
            </a:r>
          </a:p>
          <a:p>
            <a:pPr algn="just" fontAlgn="base">
              <a:lnSpc>
                <a:spcPct val="150000"/>
              </a:lnSpc>
            </a:pPr>
            <a:r>
              <a:rPr lang="en-IN" sz="1600" i="1" dirty="0" err="1"/>
              <a:t>def</a:t>
            </a:r>
            <a:r>
              <a:rPr lang="en-IN" sz="1600" i="1" dirty="0"/>
              <a:t> new():</a:t>
            </a:r>
          </a:p>
          <a:p>
            <a:pPr algn="just" fontAlgn="base">
              <a:lnSpc>
                <a:spcPct val="150000"/>
              </a:lnSpc>
            </a:pPr>
            <a:r>
              <a:rPr lang="en-IN" sz="1600" i="1" dirty="0"/>
              <a:t>    print("New Menu!")</a:t>
            </a:r>
          </a:p>
          <a:p>
            <a:pPr algn="just" fontAlgn="base">
              <a:lnSpc>
                <a:spcPct val="150000"/>
              </a:lnSpc>
            </a:pPr>
            <a:r>
              <a:rPr lang="en-IN" sz="1600" i="1" dirty="0" err="1"/>
              <a:t>def</a:t>
            </a:r>
            <a:r>
              <a:rPr lang="en-IN" sz="1600" i="1" dirty="0"/>
              <a:t> </a:t>
            </a:r>
            <a:r>
              <a:rPr lang="en-IN" sz="1600" i="1" dirty="0" err="1"/>
              <a:t>disp</a:t>
            </a:r>
            <a:r>
              <a:rPr lang="en-IN" sz="1600" i="1" dirty="0"/>
              <a:t>():</a:t>
            </a:r>
          </a:p>
          <a:p>
            <a:pPr algn="just" fontAlgn="base">
              <a:lnSpc>
                <a:spcPct val="150000"/>
              </a:lnSpc>
            </a:pPr>
            <a:r>
              <a:rPr lang="en-IN" sz="1600" i="1" dirty="0"/>
              <a:t>    print("Open Menu!")</a:t>
            </a:r>
          </a:p>
          <a:p>
            <a:pPr algn="just" fontAlgn="base">
              <a:lnSpc>
                <a:spcPct val="150000"/>
              </a:lnSpc>
            </a:pPr>
            <a:endParaRPr lang="en-IN" sz="1750" i="1" dirty="0"/>
          </a:p>
        </p:txBody>
      </p:sp>
      <p:pic>
        <p:nvPicPr>
          <p:cNvPr id="4" name="Picture 3"/>
          <p:cNvPicPr>
            <a:picLocks noChangeAspect="1"/>
          </p:cNvPicPr>
          <p:nvPr/>
        </p:nvPicPr>
        <p:blipFill>
          <a:blip r:embed="rId3"/>
          <a:stretch>
            <a:fillRect/>
          </a:stretch>
        </p:blipFill>
        <p:spPr>
          <a:xfrm>
            <a:off x="8730493" y="1864657"/>
            <a:ext cx="3258355" cy="4323281"/>
          </a:xfrm>
          <a:prstGeom prst="rect">
            <a:avLst/>
          </a:prstGeom>
        </p:spPr>
      </p:pic>
      <p:sp>
        <p:nvSpPr>
          <p:cNvPr id="5" name="TextBox 4"/>
          <p:cNvSpPr txBox="1"/>
          <p:nvPr/>
        </p:nvSpPr>
        <p:spPr>
          <a:xfrm>
            <a:off x="2971799" y="2694674"/>
            <a:ext cx="5435964" cy="3493264"/>
          </a:xfrm>
          <a:prstGeom prst="rect">
            <a:avLst/>
          </a:prstGeom>
          <a:noFill/>
        </p:spPr>
        <p:txBody>
          <a:bodyPr wrap="square" rtlCol="0">
            <a:spAutoFit/>
          </a:bodyPr>
          <a:lstStyle/>
          <a:p>
            <a:pPr algn="just" fontAlgn="base"/>
            <a:r>
              <a:rPr lang="en-IN" sz="1600" i="1" dirty="0" err="1" smtClean="0"/>
              <a:t>menubutton</a:t>
            </a:r>
            <a:r>
              <a:rPr lang="en-IN" sz="1600" i="1" dirty="0" smtClean="0"/>
              <a:t> </a:t>
            </a:r>
            <a:r>
              <a:rPr lang="en-IN" sz="1600" i="1" dirty="0"/>
              <a:t>= </a:t>
            </a:r>
            <a:r>
              <a:rPr lang="en-IN" sz="1600" i="1" dirty="0" err="1"/>
              <a:t>Menubutton</a:t>
            </a:r>
            <a:r>
              <a:rPr lang="en-IN" sz="1600" i="1" dirty="0"/>
              <a:t>(root, text="File")</a:t>
            </a:r>
          </a:p>
          <a:p>
            <a:pPr algn="just" fontAlgn="base"/>
            <a:r>
              <a:rPr lang="en-IN" sz="1600" i="1" dirty="0" err="1"/>
              <a:t>menubutton.grid</a:t>
            </a:r>
            <a:r>
              <a:rPr lang="en-IN" sz="1600" i="1" dirty="0"/>
              <a:t>()</a:t>
            </a:r>
          </a:p>
          <a:p>
            <a:pPr algn="just" fontAlgn="base"/>
            <a:r>
              <a:rPr lang="en-IN" sz="1600" i="1" dirty="0" err="1" smtClean="0"/>
              <a:t>menubutton.menu</a:t>
            </a:r>
            <a:r>
              <a:rPr lang="en-IN" sz="1600" i="1" dirty="0" smtClean="0"/>
              <a:t> </a:t>
            </a:r>
            <a:r>
              <a:rPr lang="en-IN" sz="1600" i="1" dirty="0"/>
              <a:t>= Menu(</a:t>
            </a:r>
            <a:r>
              <a:rPr lang="en-IN" sz="1600" i="1" dirty="0" err="1"/>
              <a:t>menubutton</a:t>
            </a:r>
            <a:r>
              <a:rPr lang="en-IN" sz="1600" i="1" dirty="0"/>
              <a:t>, </a:t>
            </a:r>
            <a:r>
              <a:rPr lang="en-IN" sz="1600" i="1" dirty="0" err="1"/>
              <a:t>tearoff</a:t>
            </a:r>
            <a:r>
              <a:rPr lang="en-IN" sz="1600" i="1" dirty="0"/>
              <a:t> = 0)</a:t>
            </a:r>
          </a:p>
          <a:p>
            <a:pPr algn="just" fontAlgn="base"/>
            <a:r>
              <a:rPr lang="en-IN" sz="1600" i="1" dirty="0" err="1"/>
              <a:t>menubutton</a:t>
            </a:r>
            <a:r>
              <a:rPr lang="en-IN" sz="1600" i="1" dirty="0"/>
              <a:t>["menu"] = </a:t>
            </a:r>
            <a:r>
              <a:rPr lang="en-IN" sz="1600" i="1" dirty="0" err="1"/>
              <a:t>menubutton.menu</a:t>
            </a:r>
            <a:endParaRPr lang="en-IN" sz="1600" i="1" dirty="0"/>
          </a:p>
          <a:p>
            <a:pPr algn="just" fontAlgn="base"/>
            <a:r>
              <a:rPr lang="en-IN" sz="1600" i="1" dirty="0" err="1" smtClean="0"/>
              <a:t>menubutton.menu.add_command</a:t>
            </a:r>
            <a:r>
              <a:rPr lang="en-IN" sz="1600" i="1" dirty="0" smtClean="0"/>
              <a:t>(label</a:t>
            </a:r>
            <a:r>
              <a:rPr lang="en-IN" sz="1600" i="1" dirty="0"/>
              <a:t>="Create </a:t>
            </a:r>
            <a:r>
              <a:rPr lang="en-IN" sz="1600" i="1" dirty="0" err="1"/>
              <a:t>new",command</a:t>
            </a:r>
            <a:r>
              <a:rPr lang="en-IN" sz="1600" i="1" dirty="0"/>
              <a:t>=new)</a:t>
            </a:r>
          </a:p>
          <a:p>
            <a:pPr algn="just" fontAlgn="base"/>
            <a:r>
              <a:rPr lang="en-IN" sz="1600" i="1" dirty="0" err="1"/>
              <a:t>menubutton.menu.add_command</a:t>
            </a:r>
            <a:r>
              <a:rPr lang="en-IN" sz="1600" i="1" dirty="0"/>
              <a:t>(label="</a:t>
            </a:r>
            <a:r>
              <a:rPr lang="en-IN" sz="1600" i="1" dirty="0" err="1"/>
              <a:t>Open",command</a:t>
            </a:r>
            <a:r>
              <a:rPr lang="en-IN" sz="1600" i="1" dirty="0"/>
              <a:t>=</a:t>
            </a:r>
            <a:r>
              <a:rPr lang="en-IN" sz="1600" i="1" dirty="0" err="1"/>
              <a:t>disp</a:t>
            </a:r>
            <a:r>
              <a:rPr lang="en-IN" sz="1600" i="1" dirty="0"/>
              <a:t>)</a:t>
            </a:r>
          </a:p>
          <a:p>
            <a:pPr algn="just" fontAlgn="base"/>
            <a:r>
              <a:rPr lang="en-IN" sz="1600" i="1" dirty="0" err="1"/>
              <a:t>menubutton.menu.add_separator</a:t>
            </a:r>
            <a:r>
              <a:rPr lang="en-IN" sz="1600" i="1" dirty="0"/>
              <a:t>()</a:t>
            </a:r>
          </a:p>
          <a:p>
            <a:pPr algn="just" fontAlgn="base"/>
            <a:r>
              <a:rPr lang="en-IN" sz="1600" i="1" dirty="0" err="1"/>
              <a:t>menubutton.menu.add_command</a:t>
            </a:r>
            <a:r>
              <a:rPr lang="en-IN" sz="1600" i="1" dirty="0"/>
              <a:t>(label="</a:t>
            </a:r>
            <a:r>
              <a:rPr lang="en-IN" sz="1600" i="1" dirty="0" err="1"/>
              <a:t>Exit",command</a:t>
            </a:r>
            <a:r>
              <a:rPr lang="en-IN" sz="1600" i="1" dirty="0"/>
              <a:t>=</a:t>
            </a:r>
            <a:r>
              <a:rPr lang="en-IN" sz="1600" i="1" dirty="0" err="1"/>
              <a:t>root.quit</a:t>
            </a:r>
            <a:r>
              <a:rPr lang="en-IN" sz="1600" i="1" dirty="0"/>
              <a:t>)</a:t>
            </a:r>
          </a:p>
          <a:p>
            <a:pPr algn="just" fontAlgn="base">
              <a:lnSpc>
                <a:spcPct val="150000"/>
              </a:lnSpc>
            </a:pPr>
            <a:r>
              <a:rPr lang="en-IN" sz="1600" i="1" dirty="0" err="1"/>
              <a:t>menubutton.pack</a:t>
            </a:r>
            <a:r>
              <a:rPr lang="en-IN" sz="1600" i="1" dirty="0"/>
              <a:t>()</a:t>
            </a:r>
          </a:p>
          <a:p>
            <a:endParaRPr lang="en-IN" dirty="0"/>
          </a:p>
        </p:txBody>
      </p:sp>
    </p:spTree>
    <p:extLst>
      <p:ext uri="{BB962C8B-B14F-4D97-AF65-F5344CB8AC3E}">
        <p14:creationId xmlns:p14="http://schemas.microsoft.com/office/powerpoint/2010/main" xmlns="" val="9384824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Declarative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40413627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Introduction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4443524"/>
          </a:xfrm>
          <a:prstGeom prst="rect">
            <a:avLst/>
          </a:prstGeom>
        </p:spPr>
        <p:txBody>
          <a:bodyPr vert="horz" wrap="square" lIns="0" tIns="0" rIns="0" bIns="0" numCol="1" rtlCol="0">
            <a:spAutoFit/>
          </a:bodyPr>
          <a:lstStyle/>
          <a:p>
            <a:pPr marL="285750" indent="-285750" fontAlgn="base">
              <a:lnSpc>
                <a:spcPct val="150000"/>
              </a:lnSpc>
              <a:buFont typeface="Arial" panose="020B0604020202020204" pitchFamily="34" charset="0"/>
              <a:buChar char="•"/>
            </a:pPr>
            <a:r>
              <a:rPr lang="en-IN" sz="1750" dirty="0" smtClean="0"/>
              <a:t>Declarative programming is a programming </a:t>
            </a:r>
            <a:r>
              <a:rPr lang="en-IN" sz="1750" dirty="0"/>
              <a:t>paradigm that expresses the logic </a:t>
            </a:r>
            <a:r>
              <a:rPr lang="en-IN" sz="1750" dirty="0" smtClean="0"/>
              <a:t>of a </a:t>
            </a:r>
            <a:r>
              <a:rPr lang="en-IN" sz="1750" dirty="0"/>
              <a:t>computation without describing its	control flow</a:t>
            </a:r>
            <a:r>
              <a:rPr lang="en-IN" sz="1750" dirty="0" smtClean="0"/>
              <a:t>.</a:t>
            </a:r>
          </a:p>
          <a:p>
            <a:pPr marL="285750" indent="-285750" fontAlgn="base">
              <a:lnSpc>
                <a:spcPct val="150000"/>
              </a:lnSpc>
              <a:buFont typeface="Arial" panose="020B0604020202020204" pitchFamily="34" charset="0"/>
              <a:buChar char="•"/>
            </a:pPr>
            <a:r>
              <a:rPr lang="en-IN" sz="1750" dirty="0" smtClean="0"/>
              <a:t>This  paradigm often considers programs as theories of a formal logic, and computations as deductions in that </a:t>
            </a:r>
            <a:r>
              <a:rPr lang="en-IN" sz="1750" dirty="0"/>
              <a:t>logic space.</a:t>
            </a:r>
          </a:p>
          <a:p>
            <a:pPr marL="285750" indent="-285750" fontAlgn="base">
              <a:lnSpc>
                <a:spcPct val="150000"/>
              </a:lnSpc>
              <a:buFont typeface="Arial" panose="020B0604020202020204" pitchFamily="34" charset="0"/>
              <a:buChar char="•"/>
            </a:pPr>
            <a:r>
              <a:rPr lang="en-IN" sz="1750" dirty="0" smtClean="0"/>
              <a:t>Declarative programming is often defined as </a:t>
            </a:r>
            <a:r>
              <a:rPr lang="en-IN" sz="1750" dirty="0"/>
              <a:t>any style of programming </a:t>
            </a:r>
            <a:r>
              <a:rPr lang="en-IN" sz="1750" dirty="0" smtClean="0"/>
              <a:t>that is not imperative</a:t>
            </a:r>
            <a:r>
              <a:rPr lang="en-IN" sz="1750" dirty="0"/>
              <a:t>. </a:t>
            </a:r>
          </a:p>
          <a:p>
            <a:pPr marL="285750" indent="-285750" fontAlgn="base">
              <a:lnSpc>
                <a:spcPct val="150000"/>
              </a:lnSpc>
              <a:buFont typeface="Arial" panose="020B0604020202020204" pitchFamily="34" charset="0"/>
              <a:buChar char="•"/>
            </a:pPr>
            <a:r>
              <a:rPr lang="en-IN" sz="1750" dirty="0"/>
              <a:t>Common declarative languages </a:t>
            </a:r>
            <a:r>
              <a:rPr lang="en-IN" sz="1750" dirty="0" smtClean="0"/>
              <a:t>include those </a:t>
            </a:r>
            <a:r>
              <a:rPr lang="en-IN" sz="1750" dirty="0"/>
              <a:t>of database query languages (SQL), </a:t>
            </a:r>
            <a:r>
              <a:rPr lang="en-IN" sz="1750" dirty="0" smtClean="0"/>
              <a:t>logic programming, functional </a:t>
            </a:r>
            <a:r>
              <a:rPr lang="en-IN" sz="1750" dirty="0"/>
              <a:t>programming, etc</a:t>
            </a:r>
            <a:r>
              <a:rPr lang="en-IN" sz="1750" dirty="0" smtClean="0"/>
              <a:t>.</a:t>
            </a:r>
          </a:p>
          <a:p>
            <a:pPr marL="285750" indent="-285750" fontAlgn="base">
              <a:lnSpc>
                <a:spcPct val="150000"/>
              </a:lnSpc>
              <a:buFont typeface="Arial" panose="020B0604020202020204" pitchFamily="34" charset="0"/>
              <a:buChar char="•"/>
            </a:pPr>
            <a:r>
              <a:rPr lang="en-IN" sz="1750" dirty="0"/>
              <a:t>A program that describes what computation should be performed and not how to compute it. Non-imperative, non-procedural.</a:t>
            </a:r>
          </a:p>
          <a:p>
            <a:pPr marL="285750" indent="-285750" fontAlgn="base">
              <a:lnSpc>
                <a:spcPct val="150000"/>
              </a:lnSpc>
              <a:buFont typeface="Arial" panose="020B0604020202020204" pitchFamily="34" charset="0"/>
              <a:buChar char="•"/>
            </a:pPr>
            <a:r>
              <a:rPr lang="en-IN" sz="1750" dirty="0"/>
              <a:t>Any programming language that lacks side effects(example:  a function might modify a global variable or static variable, modify one of its arguments, raise an exception,).</a:t>
            </a:r>
          </a:p>
          <a:p>
            <a:pPr marL="285750" indent="-285750" fontAlgn="base">
              <a:lnSpc>
                <a:spcPct val="150000"/>
              </a:lnSpc>
              <a:buFont typeface="Arial" panose="020B0604020202020204" pitchFamily="34" charset="0"/>
              <a:buChar char="•"/>
            </a:pPr>
            <a:r>
              <a:rPr lang="en-IN" sz="1750" dirty="0"/>
              <a:t>A language with a clear correspondence to mathematical logic.</a:t>
            </a:r>
          </a:p>
          <a:p>
            <a:pPr marL="285750" indent="-285750" fontAlgn="base">
              <a:lnSpc>
                <a:spcPct val="150000"/>
              </a:lnSpc>
              <a:buFont typeface="Arial" panose="020B0604020202020204" pitchFamily="34" charset="0"/>
              <a:buChar char="•"/>
            </a:pPr>
            <a:endParaRPr lang="en-IN" sz="1750" dirty="0"/>
          </a:p>
        </p:txBody>
      </p:sp>
      <p:sp>
        <p:nvSpPr>
          <p:cNvPr id="2" name="Rectangle 1"/>
          <p:cNvSpPr/>
          <p:nvPr/>
        </p:nvSpPr>
        <p:spPr>
          <a:xfrm>
            <a:off x="7987553" y="4222376"/>
            <a:ext cx="2151529" cy="5782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Declarative</a:t>
            </a:r>
            <a:endParaRPr lang="en-IN" dirty="0"/>
          </a:p>
        </p:txBody>
      </p:sp>
      <p:sp>
        <p:nvSpPr>
          <p:cNvPr id="8" name="Rectangle 7"/>
          <p:cNvSpPr/>
          <p:nvPr/>
        </p:nvSpPr>
        <p:spPr>
          <a:xfrm>
            <a:off x="6378388" y="5784543"/>
            <a:ext cx="2151529" cy="5782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Functional ( lambda, lisp)</a:t>
            </a:r>
            <a:endParaRPr lang="en-IN" dirty="0"/>
          </a:p>
        </p:txBody>
      </p:sp>
      <p:sp>
        <p:nvSpPr>
          <p:cNvPr id="10" name="Rectangle 9"/>
          <p:cNvSpPr/>
          <p:nvPr/>
        </p:nvSpPr>
        <p:spPr>
          <a:xfrm>
            <a:off x="9444318" y="5784543"/>
            <a:ext cx="2151529" cy="5782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Logic (First order logic, </a:t>
            </a:r>
            <a:r>
              <a:rPr lang="en-IN" dirty="0" err="1" smtClean="0"/>
              <a:t>prolog</a:t>
            </a:r>
            <a:r>
              <a:rPr lang="en-IN" dirty="0" smtClean="0"/>
              <a:t>)</a:t>
            </a:r>
            <a:endParaRPr lang="en-IN" dirty="0"/>
          </a:p>
        </p:txBody>
      </p:sp>
      <p:cxnSp>
        <p:nvCxnSpPr>
          <p:cNvPr id="5" name="Straight Connector 4"/>
          <p:cNvCxnSpPr>
            <a:stCxn id="2" idx="2"/>
          </p:cNvCxnSpPr>
          <p:nvPr/>
        </p:nvCxnSpPr>
        <p:spPr>
          <a:xfrm flipH="1">
            <a:off x="9063317" y="4800600"/>
            <a:ext cx="1" cy="52443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7454152" y="5311588"/>
            <a:ext cx="306593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p:cNvCxnSpPr>
            <a:endCxn id="8" idx="0"/>
          </p:cNvCxnSpPr>
          <p:nvPr/>
        </p:nvCxnSpPr>
        <p:spPr>
          <a:xfrm>
            <a:off x="7454152" y="5325035"/>
            <a:ext cx="1" cy="459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10520082" y="5311588"/>
            <a:ext cx="0" cy="472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17699091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Declarative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3635611"/>
          </a:xfrm>
          <a:prstGeom prst="rect">
            <a:avLst/>
          </a:prstGeom>
        </p:spPr>
        <p:txBody>
          <a:bodyPr vert="horz" wrap="square" lIns="0" tIns="0" rIns="0" bIns="0" numCol="1" rtlCol="0">
            <a:spAutoFit/>
          </a:bodyPr>
          <a:lstStyle/>
          <a:p>
            <a:pPr marL="285750" indent="-285750" fontAlgn="base">
              <a:lnSpc>
                <a:spcPct val="150000"/>
              </a:lnSpc>
              <a:buFont typeface="Arial" panose="020B0604020202020204" pitchFamily="34" charset="0"/>
              <a:buChar char="•"/>
            </a:pPr>
            <a:r>
              <a:rPr lang="en-IN" sz="1750" dirty="0"/>
              <a:t>A program that describes what computation should be performed and not how to compute it .</a:t>
            </a:r>
          </a:p>
          <a:p>
            <a:pPr marL="285750" indent="-285750" fontAlgn="base">
              <a:lnSpc>
                <a:spcPct val="150000"/>
              </a:lnSpc>
              <a:buFont typeface="Arial" panose="020B0604020202020204" pitchFamily="34" charset="0"/>
              <a:buChar char="•"/>
            </a:pPr>
            <a:r>
              <a:rPr lang="en-IN" sz="1750" dirty="0"/>
              <a:t> Any programming language that lacks side effects (or more specifically, is referentially transparent).</a:t>
            </a:r>
          </a:p>
          <a:p>
            <a:pPr marL="285750" indent="-285750" fontAlgn="base">
              <a:lnSpc>
                <a:spcPct val="150000"/>
              </a:lnSpc>
              <a:buFont typeface="Arial" panose="020B0604020202020204" pitchFamily="34" charset="0"/>
              <a:buChar char="•"/>
            </a:pPr>
            <a:r>
              <a:rPr lang="en-IN" sz="1750" dirty="0"/>
              <a:t> A language with a clear correspondence to mathematical logic</a:t>
            </a:r>
          </a:p>
          <a:p>
            <a:pPr marL="285750" indent="-285750" fontAlgn="base">
              <a:lnSpc>
                <a:spcPct val="150000"/>
              </a:lnSpc>
              <a:buFont typeface="Arial" panose="020B0604020202020204" pitchFamily="34" charset="0"/>
              <a:buChar char="•"/>
            </a:pPr>
            <a:r>
              <a:rPr lang="en-IN" sz="1750" dirty="0"/>
              <a:t>Here, the term side effect was mentioned. </a:t>
            </a:r>
          </a:p>
          <a:p>
            <a:pPr marL="285750" indent="-285750" fontAlgn="base">
              <a:lnSpc>
                <a:spcPct val="150000"/>
              </a:lnSpc>
              <a:buFont typeface="Arial" panose="020B0604020202020204" pitchFamily="34" charset="0"/>
              <a:buChar char="•"/>
            </a:pPr>
            <a:r>
              <a:rPr lang="en-IN" sz="1750" dirty="0"/>
              <a:t>A function or expression is said to have a side effect if, in addition to returning a value, it also modifies some state or has an observable interaction with calling functions or the outside world. For example, a function might modify a global variable or static variable, modify one of its arguments, raise an exception, write data to a display or file, read data, etc</a:t>
            </a:r>
            <a:r>
              <a:rPr lang="en-IN" sz="1750" dirty="0" smtClean="0"/>
              <a:t>.</a:t>
            </a:r>
          </a:p>
          <a:p>
            <a:pPr marL="285750" indent="-285750" fontAlgn="base">
              <a:lnSpc>
                <a:spcPct val="150000"/>
              </a:lnSpc>
              <a:buFont typeface="Arial" panose="020B0604020202020204" pitchFamily="34" charset="0"/>
              <a:buChar char="•"/>
            </a:pPr>
            <a:endParaRPr lang="en-IN" sz="1750" dirty="0"/>
          </a:p>
          <a:p>
            <a:pPr marL="285750" indent="-285750" fontAlgn="base">
              <a:lnSpc>
                <a:spcPct val="150000"/>
              </a:lnSpc>
              <a:buFont typeface="Arial" panose="020B0604020202020204" pitchFamily="34" charset="0"/>
              <a:buChar char="•"/>
            </a:pPr>
            <a:r>
              <a:rPr lang="en-IN" sz="1750" dirty="0"/>
              <a:t>Examples of declarative languages are HTML, XML, CSS, JSON and SQL, and there are more</a:t>
            </a:r>
          </a:p>
        </p:txBody>
      </p:sp>
    </p:spTree>
    <p:extLst>
      <p:ext uri="{BB962C8B-B14F-4D97-AF65-F5344CB8AC3E}">
        <p14:creationId xmlns:p14="http://schemas.microsoft.com/office/powerpoint/2010/main" xmlns="" val="21466360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SQL Elements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4039567"/>
          </a:xfrm>
          <a:prstGeom prst="rect">
            <a:avLst/>
          </a:prstGeom>
        </p:spPr>
        <p:txBody>
          <a:bodyPr vert="horz" wrap="square" lIns="0" tIns="0" rIns="0" bIns="0" numCol="1" rtlCol="0">
            <a:spAutoFit/>
          </a:bodyPr>
          <a:lstStyle/>
          <a:p>
            <a:pPr fontAlgn="base">
              <a:lnSpc>
                <a:spcPct val="150000"/>
              </a:lnSpc>
            </a:pPr>
            <a:r>
              <a:rPr lang="en-IN" sz="1750" dirty="0" smtClean="0"/>
              <a:t>SQL is the</a:t>
            </a:r>
            <a:r>
              <a:rPr lang="en-IN" sz="1750" dirty="0"/>
              <a:t>	</a:t>
            </a:r>
            <a:r>
              <a:rPr lang="en-IN" sz="1750" dirty="0" smtClean="0"/>
              <a:t>standard language used to </a:t>
            </a:r>
            <a:r>
              <a:rPr lang="en-IN" sz="1750" dirty="0"/>
              <a:t>communicate </a:t>
            </a:r>
            <a:r>
              <a:rPr lang="en-IN" sz="1750" dirty="0" smtClean="0"/>
              <a:t>with a relational database</a:t>
            </a:r>
            <a:r>
              <a:rPr lang="en-IN" sz="1750" dirty="0"/>
              <a:t>.	</a:t>
            </a:r>
            <a:endParaRPr lang="en-IN" sz="1750" dirty="0" smtClean="0"/>
          </a:p>
          <a:p>
            <a:pPr fontAlgn="base">
              <a:lnSpc>
                <a:spcPct val="150000"/>
              </a:lnSpc>
            </a:pPr>
            <a:r>
              <a:rPr lang="en-IN" sz="1750" dirty="0" smtClean="0"/>
              <a:t>It can be used to retrieve data from a database using a query but it can also be used to create, manage, destroy as well as modify their structure and contents.</a:t>
            </a:r>
          </a:p>
          <a:p>
            <a:pPr fontAlgn="base">
              <a:lnSpc>
                <a:spcPct val="150000"/>
              </a:lnSpc>
            </a:pPr>
            <a:r>
              <a:rPr lang="en-IN" sz="1750" dirty="0" smtClean="0"/>
              <a:t>The language is subdivided into several language elements, including:</a:t>
            </a:r>
            <a:endParaRPr lang="en-IN" sz="1750" dirty="0"/>
          </a:p>
          <a:p>
            <a:pPr marL="742950" lvl="1" indent="-285750" fontAlgn="base">
              <a:lnSpc>
                <a:spcPct val="150000"/>
              </a:lnSpc>
              <a:buFont typeface="Arial" panose="020B0604020202020204" pitchFamily="34" charset="0"/>
              <a:buChar char="•"/>
            </a:pPr>
            <a:r>
              <a:rPr lang="en-IN" sz="1750" dirty="0"/>
              <a:t>Clauses</a:t>
            </a:r>
          </a:p>
          <a:p>
            <a:pPr marL="742950" lvl="1" indent="-285750" fontAlgn="base">
              <a:lnSpc>
                <a:spcPct val="150000"/>
              </a:lnSpc>
              <a:buFont typeface="Arial" panose="020B0604020202020204" pitchFamily="34" charset="0"/>
              <a:buChar char="•"/>
            </a:pPr>
            <a:r>
              <a:rPr lang="en-IN" sz="1750" dirty="0"/>
              <a:t>Expressions</a:t>
            </a:r>
          </a:p>
          <a:p>
            <a:pPr marL="742950" lvl="1" indent="-285750" fontAlgn="base">
              <a:lnSpc>
                <a:spcPct val="150000"/>
              </a:lnSpc>
              <a:buFont typeface="Arial" panose="020B0604020202020204" pitchFamily="34" charset="0"/>
              <a:buChar char="•"/>
            </a:pPr>
            <a:r>
              <a:rPr lang="en-IN" sz="1750" dirty="0"/>
              <a:t>Predicates</a:t>
            </a:r>
          </a:p>
          <a:p>
            <a:pPr marL="742950" lvl="1" indent="-285750" fontAlgn="base">
              <a:lnSpc>
                <a:spcPct val="150000"/>
              </a:lnSpc>
              <a:buFont typeface="Arial" panose="020B0604020202020204" pitchFamily="34" charset="0"/>
              <a:buChar char="•"/>
            </a:pPr>
            <a:r>
              <a:rPr lang="en-IN" sz="1750" dirty="0"/>
              <a:t>Queries</a:t>
            </a:r>
          </a:p>
          <a:p>
            <a:pPr marL="742950" lvl="1" indent="-285750" fontAlgn="base">
              <a:lnSpc>
                <a:spcPct val="150000"/>
              </a:lnSpc>
              <a:buFont typeface="Arial" panose="020B0604020202020204" pitchFamily="34" charset="0"/>
              <a:buChar char="•"/>
            </a:pPr>
            <a:r>
              <a:rPr lang="en-IN" sz="1750" dirty="0"/>
              <a:t>Statements</a:t>
            </a:r>
          </a:p>
          <a:p>
            <a:pPr marL="285750" indent="-285750" fontAlgn="base">
              <a:lnSpc>
                <a:spcPct val="150000"/>
              </a:lnSpc>
              <a:buFont typeface="Arial" panose="020B0604020202020204" pitchFamily="34" charset="0"/>
              <a:buChar char="•"/>
            </a:pPr>
            <a:endParaRPr lang="en-IN" sz="1750" dirty="0"/>
          </a:p>
        </p:txBody>
      </p:sp>
    </p:spTree>
    <p:extLst>
      <p:ext uri="{BB962C8B-B14F-4D97-AF65-F5344CB8AC3E}">
        <p14:creationId xmlns:p14="http://schemas.microsoft.com/office/powerpoint/2010/main" xmlns="" val="37293668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Procedure vs declarative</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pic>
        <p:nvPicPr>
          <p:cNvPr id="8" name="Picture 2" descr="4 items describing how to get the bucket and one on what the process i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8527" y="591828"/>
            <a:ext cx="11090249" cy="57942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30436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SQL Data Types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pic>
        <p:nvPicPr>
          <p:cNvPr id="8" name="Picture 2" descr="sql data types"/>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092" t="9409" r="8299" b="13373"/>
          <a:stretch/>
        </p:blipFill>
        <p:spPr bwMode="auto">
          <a:xfrm>
            <a:off x="1789759" y="1129554"/>
            <a:ext cx="7982384" cy="40535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21071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SQL Data Types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pic>
        <p:nvPicPr>
          <p:cNvPr id="2" name="Picture 1"/>
          <p:cNvPicPr>
            <a:picLocks noChangeAspect="1"/>
          </p:cNvPicPr>
          <p:nvPr/>
        </p:nvPicPr>
        <p:blipFill>
          <a:blip r:embed="rId3"/>
          <a:stretch>
            <a:fillRect/>
          </a:stretch>
        </p:blipFill>
        <p:spPr>
          <a:xfrm>
            <a:off x="642279" y="658822"/>
            <a:ext cx="9792637" cy="3294613"/>
          </a:xfrm>
          <a:prstGeom prst="rect">
            <a:avLst/>
          </a:prstGeom>
        </p:spPr>
      </p:pic>
      <p:pic>
        <p:nvPicPr>
          <p:cNvPr id="10" name="Picture 9"/>
          <p:cNvPicPr>
            <a:picLocks noChangeAspect="1"/>
          </p:cNvPicPr>
          <p:nvPr/>
        </p:nvPicPr>
        <p:blipFill>
          <a:blip r:embed="rId4"/>
          <a:stretch>
            <a:fillRect/>
          </a:stretch>
        </p:blipFill>
        <p:spPr>
          <a:xfrm>
            <a:off x="642279" y="4053548"/>
            <a:ext cx="6161933" cy="497541"/>
          </a:xfrm>
          <a:prstGeom prst="rect">
            <a:avLst/>
          </a:prstGeom>
        </p:spPr>
      </p:pic>
      <p:pic>
        <p:nvPicPr>
          <p:cNvPr id="11" name="Picture 10"/>
          <p:cNvPicPr>
            <a:picLocks noChangeAspect="1"/>
          </p:cNvPicPr>
          <p:nvPr/>
        </p:nvPicPr>
        <p:blipFill>
          <a:blip r:embed="rId5"/>
          <a:stretch>
            <a:fillRect/>
          </a:stretch>
        </p:blipFill>
        <p:spPr>
          <a:xfrm>
            <a:off x="642279" y="4651203"/>
            <a:ext cx="6161933" cy="960091"/>
          </a:xfrm>
          <a:prstGeom prst="rect">
            <a:avLst/>
          </a:prstGeom>
        </p:spPr>
      </p:pic>
      <p:pic>
        <p:nvPicPr>
          <p:cNvPr id="12" name="Content Placeholder 3"/>
          <p:cNvPicPr>
            <a:picLocks noGrp="1" noChangeAspect="1"/>
          </p:cNvPicPr>
          <p:nvPr>
            <p:ph idx="1"/>
          </p:nvPr>
        </p:nvPicPr>
        <p:blipFill>
          <a:blip r:embed="rId6"/>
          <a:stretch>
            <a:fillRect/>
          </a:stretch>
        </p:blipFill>
        <p:spPr>
          <a:xfrm>
            <a:off x="642279" y="5761625"/>
            <a:ext cx="6161933" cy="492192"/>
          </a:xfrm>
          <a:prstGeom prst="rect">
            <a:avLst/>
          </a:prstGeom>
        </p:spPr>
      </p:pic>
    </p:spTree>
    <p:extLst>
      <p:ext uri="{BB962C8B-B14F-4D97-AF65-F5344CB8AC3E}">
        <p14:creationId xmlns:p14="http://schemas.microsoft.com/office/powerpoint/2010/main" xmlns="" val="15336702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SQL Data Types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b="1" dirty="0" err="1">
                <a:solidFill>
                  <a:schemeClr val="tx1"/>
                </a:solidFill>
              </a:rPr>
              <a:t>def</a:t>
            </a:r>
            <a:r>
              <a:rPr lang="en-US" b="1" dirty="0">
                <a:solidFill>
                  <a:schemeClr val="tx1"/>
                </a:solidFill>
              </a:rPr>
              <a:t> insert(</a:t>
            </a:r>
            <a:r>
              <a:rPr lang="en-US" b="1" dirty="0" err="1">
                <a:solidFill>
                  <a:schemeClr val="tx1"/>
                </a:solidFill>
              </a:rPr>
              <a:t>rno,name</a:t>
            </a:r>
            <a:r>
              <a:rPr lang="en-US" b="1" dirty="0">
                <a:solidFill>
                  <a:schemeClr val="tx1"/>
                </a:solidFill>
              </a:rPr>
              <a:t>):</a:t>
            </a:r>
          </a:p>
          <a:p>
            <a:r>
              <a:rPr lang="en-US" dirty="0">
                <a:solidFill>
                  <a:schemeClr val="tx1"/>
                </a:solidFill>
              </a:rPr>
              <a:t>    </a:t>
            </a:r>
            <a:r>
              <a:rPr lang="en-US" dirty="0" err="1">
                <a:solidFill>
                  <a:schemeClr val="tx1"/>
                </a:solidFill>
              </a:rPr>
              <a:t>cur.execute</a:t>
            </a:r>
            <a:r>
              <a:rPr lang="en-US" dirty="0">
                <a:solidFill>
                  <a:schemeClr val="tx1"/>
                </a:solidFill>
              </a:rPr>
              <a:t>("INSERT INTO stud VALUES(?,?,)", (</a:t>
            </a:r>
            <a:r>
              <a:rPr lang="en-US" dirty="0" err="1">
                <a:solidFill>
                  <a:schemeClr val="tx1"/>
                </a:solidFill>
              </a:rPr>
              <a:t>no,name</a:t>
            </a:r>
            <a:r>
              <a:rPr lang="en-US" dirty="0">
                <a:solidFill>
                  <a:schemeClr val="tx1"/>
                </a:solidFill>
              </a:rPr>
              <a:t>))</a:t>
            </a:r>
          </a:p>
          <a:p>
            <a:r>
              <a:rPr lang="en-US" dirty="0">
                <a:solidFill>
                  <a:schemeClr val="tx1"/>
                </a:solidFill>
              </a:rPr>
              <a:t>    </a:t>
            </a:r>
            <a:r>
              <a:rPr lang="en-US" dirty="0" err="1">
                <a:solidFill>
                  <a:schemeClr val="tx1"/>
                </a:solidFill>
              </a:rPr>
              <a:t>conn.commit</a:t>
            </a:r>
            <a:r>
              <a:rPr lang="en-US" dirty="0">
                <a:solidFill>
                  <a:schemeClr val="tx1"/>
                </a:solidFill>
              </a:rPr>
              <a:t>()</a:t>
            </a:r>
          </a:p>
          <a:p>
            <a:r>
              <a:rPr lang="en-US" dirty="0">
                <a:solidFill>
                  <a:schemeClr val="tx1"/>
                </a:solidFill>
              </a:rPr>
              <a:t>    print("Record Inserted</a:t>
            </a:r>
            <a:r>
              <a:rPr lang="en-US" dirty="0" smtClean="0">
                <a:solidFill>
                  <a:schemeClr val="tx1"/>
                </a:solidFill>
              </a:rPr>
              <a:t>")</a:t>
            </a:r>
          </a:p>
          <a:p>
            <a:endParaRPr lang="en-US" dirty="0">
              <a:solidFill>
                <a:schemeClr val="tx1"/>
              </a:solidFill>
            </a:endParaRPr>
          </a:p>
          <a:p>
            <a:r>
              <a:rPr lang="en-US" b="1" dirty="0" err="1">
                <a:solidFill>
                  <a:schemeClr val="tx1"/>
                </a:solidFill>
              </a:rPr>
              <a:t>def</a:t>
            </a:r>
            <a:r>
              <a:rPr lang="en-US" b="1" dirty="0">
                <a:solidFill>
                  <a:schemeClr val="tx1"/>
                </a:solidFill>
              </a:rPr>
              <a:t> update(</a:t>
            </a:r>
            <a:r>
              <a:rPr lang="en-US" b="1" dirty="0" err="1">
                <a:solidFill>
                  <a:schemeClr val="tx1"/>
                </a:solidFill>
              </a:rPr>
              <a:t>rno,name</a:t>
            </a:r>
            <a:r>
              <a:rPr lang="en-US" b="1" dirty="0">
                <a:solidFill>
                  <a:schemeClr val="tx1"/>
                </a:solidFill>
              </a:rPr>
              <a:t>):</a:t>
            </a:r>
          </a:p>
          <a:p>
            <a:r>
              <a:rPr lang="en-US" dirty="0">
                <a:solidFill>
                  <a:schemeClr val="tx1"/>
                </a:solidFill>
              </a:rPr>
              <a:t>    </a:t>
            </a:r>
            <a:r>
              <a:rPr lang="en-US" dirty="0" err="1">
                <a:solidFill>
                  <a:schemeClr val="tx1"/>
                </a:solidFill>
              </a:rPr>
              <a:t>cur.execute</a:t>
            </a:r>
            <a:r>
              <a:rPr lang="en-US" dirty="0">
                <a:solidFill>
                  <a:schemeClr val="tx1"/>
                </a:solidFill>
              </a:rPr>
              <a:t>("update stud set name='"+name+"' where </a:t>
            </a:r>
            <a:r>
              <a:rPr lang="en-US" dirty="0" err="1">
                <a:solidFill>
                  <a:schemeClr val="tx1"/>
                </a:solidFill>
              </a:rPr>
              <a:t>rno</a:t>
            </a:r>
            <a:r>
              <a:rPr lang="en-US" dirty="0">
                <a:solidFill>
                  <a:schemeClr val="tx1"/>
                </a:solidFill>
              </a:rPr>
              <a:t>='"+</a:t>
            </a:r>
            <a:r>
              <a:rPr lang="en-US" dirty="0" err="1">
                <a:solidFill>
                  <a:schemeClr val="tx1"/>
                </a:solidFill>
              </a:rPr>
              <a:t>rno</a:t>
            </a:r>
            <a:r>
              <a:rPr lang="en-US" dirty="0">
                <a:solidFill>
                  <a:schemeClr val="tx1"/>
                </a:solidFill>
              </a:rPr>
              <a:t>+"'")</a:t>
            </a:r>
          </a:p>
          <a:p>
            <a:r>
              <a:rPr lang="en-US" dirty="0">
                <a:solidFill>
                  <a:schemeClr val="tx1"/>
                </a:solidFill>
              </a:rPr>
              <a:t>    </a:t>
            </a:r>
            <a:r>
              <a:rPr lang="en-US" dirty="0" err="1">
                <a:solidFill>
                  <a:schemeClr val="tx1"/>
                </a:solidFill>
              </a:rPr>
              <a:t>conn.commit</a:t>
            </a:r>
            <a:r>
              <a:rPr lang="en-US" dirty="0">
                <a:solidFill>
                  <a:schemeClr val="tx1"/>
                </a:solidFill>
              </a:rPr>
              <a:t>()</a:t>
            </a:r>
          </a:p>
          <a:p>
            <a:r>
              <a:rPr lang="en-US" dirty="0">
                <a:solidFill>
                  <a:schemeClr val="tx1"/>
                </a:solidFill>
              </a:rPr>
              <a:t>    print('Record updated</a:t>
            </a:r>
            <a:r>
              <a:rPr lang="en-US" dirty="0" smtClean="0">
                <a:solidFill>
                  <a:schemeClr val="tx1"/>
                </a:solidFill>
              </a:rPr>
              <a:t>')</a:t>
            </a:r>
          </a:p>
          <a:p>
            <a:endParaRPr lang="en-US" dirty="0">
              <a:solidFill>
                <a:schemeClr val="tx1"/>
              </a:solidFill>
            </a:endParaRPr>
          </a:p>
          <a:p>
            <a:r>
              <a:rPr lang="en-US" b="1" dirty="0" err="1">
                <a:solidFill>
                  <a:schemeClr val="tx1"/>
                </a:solidFill>
              </a:rPr>
              <a:t>def</a:t>
            </a:r>
            <a:r>
              <a:rPr lang="en-US" b="1" dirty="0">
                <a:solidFill>
                  <a:schemeClr val="tx1"/>
                </a:solidFill>
              </a:rPr>
              <a:t> select(</a:t>
            </a:r>
            <a:r>
              <a:rPr lang="en-US" b="1" dirty="0" err="1">
                <a:solidFill>
                  <a:schemeClr val="tx1"/>
                </a:solidFill>
              </a:rPr>
              <a:t>rno</a:t>
            </a:r>
            <a:r>
              <a:rPr lang="en-US" b="1" dirty="0">
                <a:solidFill>
                  <a:schemeClr val="tx1"/>
                </a:solidFill>
              </a:rPr>
              <a:t>):</a:t>
            </a:r>
          </a:p>
          <a:p>
            <a:r>
              <a:rPr lang="en-US" dirty="0">
                <a:solidFill>
                  <a:schemeClr val="tx1"/>
                </a:solidFill>
              </a:rPr>
              <a:t>    </a:t>
            </a:r>
            <a:r>
              <a:rPr lang="en-US" dirty="0" err="1">
                <a:solidFill>
                  <a:schemeClr val="tx1"/>
                </a:solidFill>
              </a:rPr>
              <a:t>cur.execute</a:t>
            </a:r>
            <a:r>
              <a:rPr lang="en-US" dirty="0">
                <a:solidFill>
                  <a:schemeClr val="tx1"/>
                </a:solidFill>
              </a:rPr>
              <a:t>("select * from stud")</a:t>
            </a:r>
          </a:p>
          <a:p>
            <a:r>
              <a:rPr lang="en-US" dirty="0">
                <a:solidFill>
                  <a:schemeClr val="tx1"/>
                </a:solidFill>
              </a:rPr>
              <a:t>    for row in </a:t>
            </a:r>
            <a:r>
              <a:rPr lang="en-US" dirty="0" err="1">
                <a:solidFill>
                  <a:schemeClr val="tx1"/>
                </a:solidFill>
              </a:rPr>
              <a:t>cur.fetchAll</a:t>
            </a:r>
            <a:r>
              <a:rPr lang="en-US" dirty="0">
                <a:solidFill>
                  <a:schemeClr val="tx1"/>
                </a:solidFill>
              </a:rPr>
              <a:t>():</a:t>
            </a:r>
          </a:p>
          <a:p>
            <a:r>
              <a:rPr lang="en-US" dirty="0">
                <a:solidFill>
                  <a:schemeClr val="tx1"/>
                </a:solidFill>
              </a:rPr>
              <a:t>	if(row[0]==</a:t>
            </a:r>
            <a:r>
              <a:rPr lang="en-US" dirty="0" err="1">
                <a:solidFill>
                  <a:schemeClr val="tx1"/>
                </a:solidFill>
              </a:rPr>
              <a:t>rno</a:t>
            </a:r>
            <a:r>
              <a:rPr lang="en-US" dirty="0">
                <a:solidFill>
                  <a:schemeClr val="tx1"/>
                </a:solidFill>
              </a:rPr>
              <a:t>):</a:t>
            </a:r>
          </a:p>
          <a:p>
            <a:r>
              <a:rPr lang="en-US" dirty="0">
                <a:solidFill>
                  <a:schemeClr val="tx1"/>
                </a:solidFill>
              </a:rPr>
              <a:t>		print("Name ="+name)</a:t>
            </a:r>
          </a:p>
          <a:p>
            <a:r>
              <a:rPr lang="en-US" b="1" dirty="0" err="1">
                <a:solidFill>
                  <a:schemeClr val="tx1"/>
                </a:solidFill>
              </a:rPr>
              <a:t>def</a:t>
            </a:r>
            <a:r>
              <a:rPr lang="en-US" b="1" dirty="0">
                <a:solidFill>
                  <a:schemeClr val="tx1"/>
                </a:solidFill>
              </a:rPr>
              <a:t> delete(</a:t>
            </a:r>
            <a:r>
              <a:rPr lang="en-US" b="1" dirty="0" err="1">
                <a:solidFill>
                  <a:schemeClr val="tx1"/>
                </a:solidFill>
              </a:rPr>
              <a:t>rno</a:t>
            </a:r>
            <a:r>
              <a:rPr lang="en-US" b="1" dirty="0">
                <a:solidFill>
                  <a:schemeClr val="tx1"/>
                </a:solidFill>
              </a:rPr>
              <a:t>):</a:t>
            </a:r>
          </a:p>
          <a:p>
            <a:r>
              <a:rPr lang="en-US" dirty="0">
                <a:solidFill>
                  <a:schemeClr val="tx1"/>
                </a:solidFill>
              </a:rPr>
              <a:t>    </a:t>
            </a:r>
            <a:r>
              <a:rPr lang="en-US" dirty="0" err="1">
                <a:solidFill>
                  <a:schemeClr val="tx1"/>
                </a:solidFill>
              </a:rPr>
              <a:t>cur.execute</a:t>
            </a:r>
            <a:r>
              <a:rPr lang="en-US" dirty="0">
                <a:solidFill>
                  <a:schemeClr val="tx1"/>
                </a:solidFill>
              </a:rPr>
              <a:t>("delete from stud where </a:t>
            </a:r>
            <a:r>
              <a:rPr lang="en-US" dirty="0" err="1">
                <a:solidFill>
                  <a:schemeClr val="tx1"/>
                </a:solidFill>
              </a:rPr>
              <a:t>rno</a:t>
            </a:r>
            <a:r>
              <a:rPr lang="en-US" dirty="0">
                <a:solidFill>
                  <a:schemeClr val="tx1"/>
                </a:solidFill>
              </a:rPr>
              <a:t>='"+</a:t>
            </a:r>
            <a:r>
              <a:rPr lang="en-US" dirty="0" err="1">
                <a:solidFill>
                  <a:schemeClr val="tx1"/>
                </a:solidFill>
              </a:rPr>
              <a:t>rno</a:t>
            </a:r>
            <a:r>
              <a:rPr lang="en-US" dirty="0">
                <a:solidFill>
                  <a:schemeClr val="tx1"/>
                </a:solidFill>
              </a:rPr>
              <a:t>+"'")</a:t>
            </a:r>
          </a:p>
          <a:p>
            <a:r>
              <a:rPr lang="en-US" dirty="0">
                <a:solidFill>
                  <a:schemeClr val="tx1"/>
                </a:solidFill>
              </a:rPr>
              <a:t>    </a:t>
            </a:r>
            <a:r>
              <a:rPr lang="en-US" dirty="0" err="1">
                <a:solidFill>
                  <a:schemeClr val="tx1"/>
                </a:solidFill>
              </a:rPr>
              <a:t>conn.commit</a:t>
            </a:r>
            <a:r>
              <a:rPr lang="en-US" dirty="0">
                <a:solidFill>
                  <a:schemeClr val="tx1"/>
                </a:solidFill>
              </a:rPr>
              <a:t>()</a:t>
            </a:r>
          </a:p>
          <a:p>
            <a:r>
              <a:rPr lang="en-US" dirty="0">
                <a:solidFill>
                  <a:schemeClr val="tx1"/>
                </a:solidFill>
              </a:rPr>
              <a:t>    print('Record deleted</a:t>
            </a:r>
            <a:r>
              <a:rPr lang="en-US" dirty="0" smtClean="0">
                <a:solidFill>
                  <a:schemeClr val="tx1"/>
                </a:solidFill>
              </a:rPr>
              <a:t>')</a:t>
            </a:r>
          </a:p>
          <a:p>
            <a:endParaRPr lang="en-US" dirty="0">
              <a:solidFill>
                <a:schemeClr val="tx1"/>
              </a:solidFill>
            </a:endParaRPr>
          </a:p>
          <a:p>
            <a:endParaRPr lang="en-US" dirty="0" smtClean="0">
              <a:solidFill>
                <a:schemeClr val="tx1"/>
              </a:solidFill>
            </a:endParaRPr>
          </a:p>
          <a:p>
            <a:r>
              <a:rPr lang="en-US" dirty="0" smtClean="0">
                <a:solidFill>
                  <a:schemeClr val="tx1"/>
                </a:solidFill>
              </a:rPr>
              <a:t>conn=sqlite3.connect</a:t>
            </a:r>
            <a:r>
              <a:rPr lang="en-US" dirty="0">
                <a:solidFill>
                  <a:schemeClr val="tx1"/>
                </a:solidFill>
              </a:rPr>
              <a:t>("</a:t>
            </a:r>
            <a:r>
              <a:rPr lang="en-US" dirty="0" err="1">
                <a:solidFill>
                  <a:schemeClr val="tx1"/>
                </a:solidFill>
              </a:rPr>
              <a:t>univ.db</a:t>
            </a:r>
            <a:r>
              <a:rPr lang="en-US" dirty="0">
                <a:solidFill>
                  <a:schemeClr val="tx1"/>
                </a:solidFill>
              </a:rPr>
              <a:t>")</a:t>
            </a:r>
          </a:p>
          <a:p>
            <a:r>
              <a:rPr lang="en-US" dirty="0">
                <a:solidFill>
                  <a:schemeClr val="tx1"/>
                </a:solidFill>
              </a:rPr>
              <a:t>cur=</a:t>
            </a:r>
            <a:r>
              <a:rPr lang="en-US" dirty="0" err="1">
                <a:solidFill>
                  <a:schemeClr val="tx1"/>
                </a:solidFill>
              </a:rPr>
              <a:t>conn.cursor</a:t>
            </a:r>
            <a:r>
              <a:rPr lang="en-US" dirty="0">
                <a:solidFill>
                  <a:schemeClr val="tx1"/>
                </a:solidFill>
              </a:rPr>
              <a:t>()</a:t>
            </a:r>
          </a:p>
          <a:p>
            <a:r>
              <a:rPr lang="en-US" dirty="0" err="1">
                <a:solidFill>
                  <a:schemeClr val="tx1"/>
                </a:solidFill>
              </a:rPr>
              <a:t>sql</a:t>
            </a:r>
            <a:r>
              <a:rPr lang="en-US" dirty="0">
                <a:solidFill>
                  <a:schemeClr val="tx1"/>
                </a:solidFill>
              </a:rPr>
              <a:t> ="create table stud23 ( </a:t>
            </a:r>
            <a:r>
              <a:rPr lang="en-US" dirty="0" err="1">
                <a:solidFill>
                  <a:schemeClr val="tx1"/>
                </a:solidFill>
              </a:rPr>
              <a:t>regno</a:t>
            </a:r>
            <a:r>
              <a:rPr lang="en-US" dirty="0">
                <a:solidFill>
                  <a:schemeClr val="tx1"/>
                </a:solidFill>
              </a:rPr>
              <a:t> </a:t>
            </a:r>
            <a:r>
              <a:rPr lang="en-US" dirty="0" err="1">
                <a:solidFill>
                  <a:schemeClr val="tx1"/>
                </a:solidFill>
              </a:rPr>
              <a:t>varchar</a:t>
            </a:r>
            <a:r>
              <a:rPr lang="en-US" dirty="0">
                <a:solidFill>
                  <a:schemeClr val="tx1"/>
                </a:solidFill>
              </a:rPr>
              <a:t>(10),name </a:t>
            </a:r>
            <a:r>
              <a:rPr lang="en-US" dirty="0" err="1">
                <a:solidFill>
                  <a:schemeClr val="tx1"/>
                </a:solidFill>
              </a:rPr>
              <a:t>varchar</a:t>
            </a:r>
            <a:r>
              <a:rPr lang="en-US" dirty="0">
                <a:solidFill>
                  <a:schemeClr val="tx1"/>
                </a:solidFill>
              </a:rPr>
              <a:t>(20));"</a:t>
            </a:r>
          </a:p>
          <a:p>
            <a:r>
              <a:rPr lang="en-US" dirty="0" err="1">
                <a:solidFill>
                  <a:schemeClr val="tx1"/>
                </a:solidFill>
              </a:rPr>
              <a:t>cur.execute</a:t>
            </a:r>
            <a:r>
              <a:rPr lang="en-US" dirty="0">
                <a:solidFill>
                  <a:schemeClr val="tx1"/>
                </a:solidFill>
              </a:rPr>
              <a:t>(</a:t>
            </a:r>
            <a:r>
              <a:rPr lang="en-US" dirty="0" err="1">
                <a:solidFill>
                  <a:schemeClr val="tx1"/>
                </a:solidFill>
              </a:rPr>
              <a:t>sql</a:t>
            </a:r>
            <a:r>
              <a:rPr lang="en-US" dirty="0">
                <a:solidFill>
                  <a:schemeClr val="tx1"/>
                </a:solidFill>
              </a:rPr>
              <a:t>)</a:t>
            </a:r>
          </a:p>
          <a:p>
            <a:r>
              <a:rPr lang="en-US" dirty="0">
                <a:solidFill>
                  <a:schemeClr val="tx1"/>
                </a:solidFill>
              </a:rPr>
              <a:t>insert('123,','bob')</a:t>
            </a:r>
          </a:p>
          <a:p>
            <a:r>
              <a:rPr lang="en-US" dirty="0">
                <a:solidFill>
                  <a:schemeClr val="tx1"/>
                </a:solidFill>
              </a:rPr>
              <a:t>insert('124,','danny')</a:t>
            </a:r>
          </a:p>
          <a:p>
            <a:r>
              <a:rPr lang="en-US" dirty="0">
                <a:solidFill>
                  <a:schemeClr val="tx1"/>
                </a:solidFill>
              </a:rPr>
              <a:t>update('124','daniel')</a:t>
            </a:r>
          </a:p>
          <a:p>
            <a:r>
              <a:rPr lang="en-US" dirty="0">
                <a:solidFill>
                  <a:schemeClr val="tx1"/>
                </a:solidFill>
              </a:rPr>
              <a:t>delete(124)</a:t>
            </a:r>
          </a:p>
          <a:p>
            <a:r>
              <a:rPr lang="en-US" dirty="0">
                <a:solidFill>
                  <a:schemeClr val="tx1"/>
                </a:solidFill>
              </a:rPr>
              <a:t>select(124</a:t>
            </a:r>
          </a:p>
          <a:p>
            <a:endParaRPr lang="en-US" dirty="0">
              <a:solidFill>
                <a:schemeClr val="tx1"/>
              </a:solidFill>
            </a:endParaRPr>
          </a:p>
        </p:txBody>
      </p:sp>
    </p:spTree>
    <p:extLst>
      <p:ext uri="{BB962C8B-B14F-4D97-AF65-F5344CB8AC3E}">
        <p14:creationId xmlns:p14="http://schemas.microsoft.com/office/powerpoint/2010/main" xmlns="" val="294255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344488" indent="-344488">
                <a:lnSpc>
                  <a:spcPct val="150000"/>
                </a:lnSpc>
              </a:pPr>
              <a:r>
                <a:rPr lang="en-US" sz="2000" b="1" dirty="0" smtClean="0">
                  <a:solidFill>
                    <a:schemeClr val="tx1"/>
                  </a:solidFill>
                </a:rPr>
                <a:t>Elements of Programming Language</a:t>
              </a:r>
            </a:p>
            <a:p>
              <a:pPr marL="465138" indent="-465138">
                <a:lnSpc>
                  <a:spcPct val="150000"/>
                </a:lnSpc>
                <a:buFont typeface="Arial" pitchFamily="34" charset="0"/>
                <a:buChar char="•"/>
              </a:pPr>
              <a:r>
                <a:rPr lang="en-US" dirty="0" smtClean="0">
                  <a:solidFill>
                    <a:schemeClr val="tx1"/>
                  </a:solidFill>
                </a:rPr>
                <a:t>Programming languages have many similarities with natural languages</a:t>
              </a:r>
            </a:p>
            <a:p>
              <a:pPr marL="922338" lvl="1" indent="-465138">
                <a:lnSpc>
                  <a:spcPct val="150000"/>
                </a:lnSpc>
                <a:buFont typeface="Arial" pitchFamily="34" charset="0"/>
                <a:buChar char="•"/>
              </a:pPr>
              <a:r>
                <a:rPr lang="en-US" dirty="0" smtClean="0">
                  <a:solidFill>
                    <a:schemeClr val="tx1"/>
                  </a:solidFill>
                </a:rPr>
                <a:t>e.g., they conform to rules for syntax and semantics, there are many dialects, etc.</a:t>
              </a:r>
            </a:p>
            <a:p>
              <a:pPr marL="465138" indent="-465138">
                <a:lnSpc>
                  <a:spcPct val="150000"/>
                </a:lnSpc>
                <a:buFont typeface="Arial" pitchFamily="34" charset="0"/>
                <a:buChar char="•"/>
              </a:pPr>
              <a:r>
                <a:rPr lang="en-US" dirty="0" smtClean="0">
                  <a:solidFill>
                    <a:schemeClr val="tx1"/>
                  </a:solidFill>
                </a:rPr>
                <a:t>We are going to have a quick look at the following concepts</a:t>
              </a:r>
            </a:p>
            <a:p>
              <a:pPr marL="922338" lvl="1" indent="-465138">
                <a:lnSpc>
                  <a:spcPct val="150000"/>
                </a:lnSpc>
                <a:buFont typeface="Arial" pitchFamily="34" charset="0"/>
                <a:buChar char="•"/>
              </a:pPr>
              <a:r>
                <a:rPr lang="en-US" dirty="0" smtClean="0">
                  <a:solidFill>
                    <a:schemeClr val="tx1"/>
                  </a:solidFill>
                </a:rPr>
                <a:t>Compiled/Interpreted</a:t>
              </a:r>
            </a:p>
            <a:p>
              <a:pPr marL="922338" lvl="1" indent="-465138">
                <a:lnSpc>
                  <a:spcPct val="150000"/>
                </a:lnSpc>
                <a:buFont typeface="Arial" pitchFamily="34" charset="0"/>
                <a:buChar char="•"/>
              </a:pPr>
              <a:r>
                <a:rPr lang="en-US" dirty="0" smtClean="0">
                  <a:solidFill>
                    <a:schemeClr val="tx1"/>
                  </a:solidFill>
                </a:rPr>
                <a:t>Syntax</a:t>
              </a:r>
            </a:p>
            <a:p>
              <a:pPr marL="922338" lvl="1" indent="-465138">
                <a:lnSpc>
                  <a:spcPct val="150000"/>
                </a:lnSpc>
                <a:buFont typeface="Arial" pitchFamily="34" charset="0"/>
                <a:buChar char="•"/>
              </a:pPr>
              <a:r>
                <a:rPr lang="en-US" dirty="0" smtClean="0">
                  <a:solidFill>
                    <a:schemeClr val="tx1"/>
                  </a:solidFill>
                </a:rPr>
                <a:t>Semantics</a:t>
              </a:r>
            </a:p>
            <a:p>
              <a:pPr marL="922338" lvl="1" indent="-465138">
                <a:lnSpc>
                  <a:spcPct val="150000"/>
                </a:lnSpc>
                <a:buFont typeface="Arial" pitchFamily="34" charset="0"/>
                <a:buChar char="•"/>
              </a:pPr>
              <a:r>
                <a:rPr lang="en-US" dirty="0" smtClean="0">
                  <a:solidFill>
                    <a:schemeClr val="tx1"/>
                  </a:solidFill>
                </a:rPr>
                <a:t>Typing</a:t>
              </a: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endParaRPr lang="en-US"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Basics of Programming Language</a:t>
            </a:r>
            <a:endParaRPr lang="en-IN" sz="2000" b="1" dirty="0">
              <a:solidFill>
                <a:schemeClr val="bg1"/>
              </a:solidFill>
            </a:endParaRPr>
          </a:p>
        </p:txBody>
      </p:sp>
    </p:spTree>
    <p:extLst>
      <p:ext uri="{BB962C8B-B14F-4D97-AF65-F5344CB8AC3E}">
        <p14:creationId xmlns:p14="http://schemas.microsoft.com/office/powerpoint/2010/main" xmlns="" val="28411413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Logical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4250944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45184"/>
            <a:ext cx="11939542" cy="295465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600" dirty="0"/>
              <a:t>It can be an abstract model of computation.</a:t>
            </a:r>
          </a:p>
          <a:p>
            <a:pPr marL="285750" indent="-285750" algn="just" fontAlgn="base">
              <a:lnSpc>
                <a:spcPct val="150000"/>
              </a:lnSpc>
              <a:buFont typeface="Arial" panose="020B0604020202020204" pitchFamily="34" charset="0"/>
              <a:buChar char="•"/>
            </a:pPr>
            <a:r>
              <a:rPr lang="en-IN" sz="1600" dirty="0"/>
              <a:t> Solve logical problems like puzzles, series</a:t>
            </a:r>
          </a:p>
          <a:p>
            <a:pPr marL="285750" indent="-285750" algn="just" fontAlgn="base">
              <a:lnSpc>
                <a:spcPct val="150000"/>
              </a:lnSpc>
              <a:buFont typeface="Arial" panose="020B0604020202020204" pitchFamily="34" charset="0"/>
              <a:buChar char="•"/>
            </a:pPr>
            <a:r>
              <a:rPr lang="en-IN" sz="1600" dirty="0"/>
              <a:t>Have knowledge base which we know before and along with the </a:t>
            </a:r>
            <a:r>
              <a:rPr lang="en-IN" sz="1600" dirty="0" smtClean="0"/>
              <a:t>question you </a:t>
            </a:r>
            <a:r>
              <a:rPr lang="en-IN" sz="1600" dirty="0"/>
              <a:t>specify knowledge and how that knowledge is to be applied through a</a:t>
            </a:r>
            <a:r>
              <a:rPr lang="en-IN" sz="1600" i="1" dirty="0"/>
              <a:t> </a:t>
            </a:r>
            <a:r>
              <a:rPr lang="en-IN" sz="1600" dirty="0"/>
              <a:t>series of rules</a:t>
            </a:r>
          </a:p>
          <a:p>
            <a:pPr marL="285750" indent="-285750" algn="just" fontAlgn="base">
              <a:lnSpc>
                <a:spcPct val="150000"/>
              </a:lnSpc>
              <a:buFont typeface="Arial" panose="020B0604020202020204" pitchFamily="34" charset="0"/>
              <a:buChar char="•"/>
            </a:pPr>
            <a:r>
              <a:rPr lang="en-IN" sz="1600" dirty="0" smtClean="0"/>
              <a:t>The</a:t>
            </a:r>
            <a:r>
              <a:rPr lang="en-IN" sz="1600" dirty="0"/>
              <a:t> Logical Paradigm takes a declarative approach to problem-solving. </a:t>
            </a:r>
          </a:p>
          <a:p>
            <a:pPr marL="285750" indent="-285750" algn="just" fontAlgn="base">
              <a:lnSpc>
                <a:spcPct val="150000"/>
              </a:lnSpc>
              <a:buFont typeface="Arial" panose="020B0604020202020204" pitchFamily="34" charset="0"/>
              <a:buChar char="•"/>
            </a:pPr>
            <a:r>
              <a:rPr lang="en-IN" sz="1600" dirty="0"/>
              <a:t>Various logical assertions about a situation are made, establishing all known facts. </a:t>
            </a:r>
          </a:p>
          <a:p>
            <a:pPr marL="285750" indent="-285750" algn="just" fontAlgn="base">
              <a:lnSpc>
                <a:spcPct val="150000"/>
              </a:lnSpc>
              <a:buFont typeface="Arial" panose="020B0604020202020204" pitchFamily="34" charset="0"/>
              <a:buChar char="•"/>
            </a:pPr>
            <a:r>
              <a:rPr lang="en-IN" sz="1600" dirty="0"/>
              <a:t>Then queries are made. </a:t>
            </a:r>
            <a:endParaRPr lang="en-IN" sz="1600" dirty="0" smtClean="0"/>
          </a:p>
          <a:p>
            <a:pPr marL="285750" indent="-285750" algn="just" fontAlgn="base">
              <a:lnSpc>
                <a:spcPct val="150000"/>
              </a:lnSpc>
              <a:buFont typeface="Arial" panose="020B0604020202020204" pitchFamily="34" charset="0"/>
              <a:buChar char="•"/>
            </a:pPr>
            <a:endParaRPr lang="en-IN" sz="1600" dirty="0"/>
          </a:p>
        </p:txBody>
      </p:sp>
    </p:spTree>
    <p:extLst>
      <p:ext uri="{BB962C8B-B14F-4D97-AF65-F5344CB8AC3E}">
        <p14:creationId xmlns:p14="http://schemas.microsoft.com/office/powerpoint/2010/main" xmlns="" val="24944287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45184"/>
            <a:ext cx="11939542" cy="5909310"/>
          </a:xfrm>
          <a:prstGeom prst="rect">
            <a:avLst/>
          </a:prstGeom>
        </p:spPr>
        <p:txBody>
          <a:bodyPr vert="horz" wrap="square" lIns="0" tIns="0" rIns="0" bIns="0" numCol="1" rtlCol="0">
            <a:spAutoFit/>
          </a:bodyPr>
          <a:lstStyle/>
          <a:p>
            <a:pPr algn="just" fontAlgn="base">
              <a:lnSpc>
                <a:spcPct val="150000"/>
              </a:lnSpc>
            </a:pPr>
            <a:r>
              <a:rPr lang="en-IN" sz="1600" dirty="0"/>
              <a:t>Logic programming is a paradigm where computation arises from proof search in a logic according to a fixed, predictable strategy</a:t>
            </a:r>
            <a:r>
              <a:rPr lang="en-IN" sz="1600" dirty="0" smtClean="0"/>
              <a:t>. A logic is a language. It has syntax and semantics. It. More than a language, it has inference rules.</a:t>
            </a:r>
          </a:p>
          <a:p>
            <a:pPr algn="just" fontAlgn="base">
              <a:lnSpc>
                <a:spcPct val="150000"/>
              </a:lnSpc>
            </a:pPr>
            <a:endParaRPr lang="en-IN" sz="1600" dirty="0" smtClean="0"/>
          </a:p>
          <a:p>
            <a:pPr algn="just" fontAlgn="base">
              <a:lnSpc>
                <a:spcPct val="150000"/>
              </a:lnSpc>
            </a:pPr>
            <a:endParaRPr lang="en-IN" sz="1600" dirty="0"/>
          </a:p>
          <a:p>
            <a:pPr algn="just" fontAlgn="base">
              <a:lnSpc>
                <a:spcPct val="150000"/>
              </a:lnSpc>
            </a:pPr>
            <a:endParaRPr lang="en-IN" sz="1600" dirty="0" smtClean="0"/>
          </a:p>
          <a:p>
            <a:pPr algn="just" fontAlgn="base">
              <a:lnSpc>
                <a:spcPct val="150000"/>
              </a:lnSpc>
            </a:pPr>
            <a:endParaRPr lang="en-IN" sz="1600" b="1" dirty="0" smtClean="0"/>
          </a:p>
          <a:p>
            <a:pPr algn="just" fontAlgn="base">
              <a:lnSpc>
                <a:spcPct val="150000"/>
              </a:lnSpc>
            </a:pPr>
            <a:endParaRPr lang="en-IN" sz="1600" b="1" dirty="0"/>
          </a:p>
          <a:p>
            <a:pPr algn="just" fontAlgn="base">
              <a:lnSpc>
                <a:spcPct val="150000"/>
              </a:lnSpc>
            </a:pPr>
            <a:endParaRPr lang="en-IN" sz="1600" b="1" dirty="0" smtClean="0"/>
          </a:p>
          <a:p>
            <a:pPr algn="just" fontAlgn="base">
              <a:lnSpc>
                <a:spcPct val="150000"/>
              </a:lnSpc>
            </a:pPr>
            <a:r>
              <a:rPr lang="en-IN" sz="1600" b="1" dirty="0" smtClean="0"/>
              <a:t>Syntax:</a:t>
            </a:r>
          </a:p>
          <a:p>
            <a:pPr algn="just" fontAlgn="base">
              <a:lnSpc>
                <a:spcPct val="150000"/>
              </a:lnSpc>
            </a:pPr>
            <a:r>
              <a:rPr lang="en-IN" sz="1600" dirty="0"/>
              <a:t>	</a:t>
            </a:r>
            <a:r>
              <a:rPr lang="en-IN" sz="1600" dirty="0" smtClean="0"/>
              <a:t>Syntax: the rules about how to form formulas</a:t>
            </a:r>
            <a:r>
              <a:rPr lang="en-IN" sz="1600" dirty="0"/>
              <a:t>;</a:t>
            </a:r>
            <a:r>
              <a:rPr lang="en-IN" sz="1600" dirty="0" smtClean="0"/>
              <a:t> usually the easy part of a logic.</a:t>
            </a:r>
          </a:p>
          <a:p>
            <a:pPr algn="just" fontAlgn="base">
              <a:lnSpc>
                <a:spcPct val="150000"/>
              </a:lnSpc>
            </a:pPr>
            <a:endParaRPr lang="en-IN" sz="1600" b="1" dirty="0" smtClean="0"/>
          </a:p>
          <a:p>
            <a:pPr algn="just" fontAlgn="base">
              <a:lnSpc>
                <a:spcPct val="150000"/>
              </a:lnSpc>
            </a:pPr>
            <a:r>
              <a:rPr lang="en-IN" sz="1600" b="1" dirty="0" smtClean="0"/>
              <a:t>Semantics Semantics: </a:t>
            </a:r>
          </a:p>
          <a:p>
            <a:pPr algn="just" fontAlgn="base">
              <a:lnSpc>
                <a:spcPct val="150000"/>
              </a:lnSpc>
            </a:pPr>
            <a:r>
              <a:rPr lang="en-IN" sz="1600" dirty="0"/>
              <a:t>	</a:t>
            </a:r>
            <a:r>
              <a:rPr lang="en-IN" sz="1600" dirty="0" smtClean="0"/>
              <a:t>About the meaning carried by the formulas, mainly in terms of logical consequences.</a:t>
            </a:r>
          </a:p>
          <a:p>
            <a:pPr algn="just" fontAlgn="base">
              <a:lnSpc>
                <a:spcPct val="150000"/>
              </a:lnSpc>
            </a:pPr>
            <a:endParaRPr lang="en-IN" sz="1600" b="1" dirty="0"/>
          </a:p>
          <a:p>
            <a:pPr algn="just" fontAlgn="base">
              <a:lnSpc>
                <a:spcPct val="150000"/>
              </a:lnSpc>
            </a:pPr>
            <a:r>
              <a:rPr lang="en-IN" sz="1600" b="1" dirty="0" smtClean="0"/>
              <a:t>Inference rules: </a:t>
            </a:r>
          </a:p>
          <a:p>
            <a:pPr algn="just" fontAlgn="base">
              <a:lnSpc>
                <a:spcPct val="150000"/>
              </a:lnSpc>
            </a:pPr>
            <a:r>
              <a:rPr lang="en-IN" sz="1600" dirty="0"/>
              <a:t>	</a:t>
            </a:r>
            <a:r>
              <a:rPr lang="en-IN" sz="1600" dirty="0" smtClean="0"/>
              <a:t>Inference rules describe correct ways to derive describe correct ways to derive conclusions. </a:t>
            </a:r>
          </a:p>
        </p:txBody>
      </p:sp>
      <p:pic>
        <p:nvPicPr>
          <p:cNvPr id="2050" name="Picture 2" descr="Clausal-Form Logic"/>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92157" y="1628643"/>
            <a:ext cx="5343772" cy="17367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55481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45184"/>
            <a:ext cx="11939542" cy="4801314"/>
          </a:xfrm>
          <a:prstGeom prst="rect">
            <a:avLst/>
          </a:prstGeom>
        </p:spPr>
        <p:txBody>
          <a:bodyPr vert="horz" wrap="square" lIns="0" tIns="0" rIns="0" bIns="0" numCol="1" rtlCol="0">
            <a:spAutoFit/>
          </a:bodyPr>
          <a:lstStyle/>
          <a:p>
            <a:pPr algn="just" fontAlgn="base">
              <a:lnSpc>
                <a:spcPct val="150000"/>
              </a:lnSpc>
            </a:pPr>
            <a:r>
              <a:rPr lang="en-IN" sz="1600" b="1" dirty="0" smtClean="0"/>
              <a:t>Logic :</a:t>
            </a:r>
          </a:p>
          <a:p>
            <a:pPr algn="just" fontAlgn="base">
              <a:lnSpc>
                <a:spcPct val="150000"/>
              </a:lnSpc>
            </a:pPr>
            <a:r>
              <a:rPr lang="en-IN" sz="1600" dirty="0"/>
              <a:t>	</a:t>
            </a:r>
            <a:r>
              <a:rPr lang="en-IN" sz="1600" dirty="0" smtClean="0"/>
              <a:t>A Logic program is a set of predicates. Ex parent, siblings</a:t>
            </a:r>
          </a:p>
          <a:p>
            <a:pPr algn="just" fontAlgn="base">
              <a:lnSpc>
                <a:spcPct val="150000"/>
              </a:lnSpc>
            </a:pPr>
            <a:endParaRPr lang="en-IN" sz="1600" dirty="0" smtClean="0"/>
          </a:p>
          <a:p>
            <a:pPr algn="just" fontAlgn="base">
              <a:lnSpc>
                <a:spcPct val="150000"/>
              </a:lnSpc>
            </a:pPr>
            <a:r>
              <a:rPr lang="en-IN" sz="1600" b="1" dirty="0" smtClean="0"/>
              <a:t>Predicates :</a:t>
            </a:r>
          </a:p>
          <a:p>
            <a:pPr algn="just" fontAlgn="base">
              <a:lnSpc>
                <a:spcPct val="150000"/>
              </a:lnSpc>
            </a:pPr>
            <a:r>
              <a:rPr lang="en-IN" sz="1600" dirty="0"/>
              <a:t>	D</a:t>
            </a:r>
            <a:r>
              <a:rPr lang="en-IN" sz="1600" dirty="0" smtClean="0"/>
              <a:t>efine relations between their arguments. Logically, a Logic program states what holds. Each predicate has a name, and zero or more arguments. The predicate name is a atom. Each argument is an arbitrary Logic term. A predicate is defined by a collection of clauses.</a:t>
            </a:r>
          </a:p>
          <a:p>
            <a:pPr algn="just" fontAlgn="base">
              <a:lnSpc>
                <a:spcPct val="150000"/>
              </a:lnSpc>
            </a:pPr>
            <a:r>
              <a:rPr lang="en-IN" sz="1600" dirty="0" smtClean="0"/>
              <a:t>Example: Mother(</a:t>
            </a:r>
            <a:r>
              <a:rPr lang="en-IN" sz="1600" dirty="0" err="1" smtClean="0"/>
              <a:t>x,y</a:t>
            </a:r>
            <a:r>
              <a:rPr lang="en-IN" sz="1600" dirty="0" smtClean="0"/>
              <a:t>) </a:t>
            </a:r>
          </a:p>
          <a:p>
            <a:pPr algn="just" fontAlgn="base">
              <a:lnSpc>
                <a:spcPct val="150000"/>
              </a:lnSpc>
            </a:pPr>
            <a:endParaRPr lang="en-IN" sz="1600" dirty="0" smtClean="0"/>
          </a:p>
          <a:p>
            <a:pPr algn="just" fontAlgn="base">
              <a:lnSpc>
                <a:spcPct val="150000"/>
              </a:lnSpc>
            </a:pPr>
            <a:r>
              <a:rPr lang="en-IN" sz="1600" b="1" dirty="0" smtClean="0"/>
              <a:t>Clause :</a:t>
            </a:r>
          </a:p>
          <a:p>
            <a:pPr algn="just" fontAlgn="base">
              <a:lnSpc>
                <a:spcPct val="150000"/>
              </a:lnSpc>
            </a:pPr>
            <a:r>
              <a:rPr lang="en-IN" sz="1600" dirty="0"/>
              <a:t>	</a:t>
            </a:r>
            <a:r>
              <a:rPr lang="en-IN" sz="1600" dirty="0" smtClean="0"/>
              <a:t>A clause is either a rule or a fact. The clauses that constitute a predicate denote logical alternatives: If any clause is true, then the whole predicate is true.</a:t>
            </a:r>
          </a:p>
          <a:p>
            <a:pPr algn="just" fontAlgn="base">
              <a:lnSpc>
                <a:spcPct val="150000"/>
              </a:lnSpc>
            </a:pPr>
            <a:r>
              <a:rPr lang="en-IN" sz="1600" dirty="0" smtClean="0"/>
              <a:t>Example:</a:t>
            </a:r>
          </a:p>
          <a:p>
            <a:pPr algn="just" fontAlgn="base">
              <a:lnSpc>
                <a:spcPct val="150000"/>
              </a:lnSpc>
            </a:pPr>
            <a:r>
              <a:rPr lang="en-IN" sz="1600" dirty="0"/>
              <a:t>	</a:t>
            </a:r>
            <a:r>
              <a:rPr lang="en-IN" sz="1600" dirty="0" smtClean="0"/>
              <a:t>Mother(X,Y) &lt;= female(X) &amp; parent(X,Y) # implies X is the mother of Y, if y has to female</a:t>
            </a:r>
          </a:p>
        </p:txBody>
      </p:sp>
    </p:spTree>
    <p:extLst>
      <p:ext uri="{BB962C8B-B14F-4D97-AF65-F5344CB8AC3E}">
        <p14:creationId xmlns:p14="http://schemas.microsoft.com/office/powerpoint/2010/main" xmlns="" val="39932256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Parts of 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45184"/>
            <a:ext cx="11939542" cy="553997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600" dirty="0"/>
              <a:t>A series of definitions/declarations that define the problem </a:t>
            </a:r>
            <a:r>
              <a:rPr lang="en-IN" sz="1600" dirty="0" smtClean="0"/>
              <a:t>domain (fact)</a:t>
            </a:r>
            <a:endParaRPr lang="en-IN" sz="1600" dirty="0"/>
          </a:p>
          <a:p>
            <a:pPr marL="285750" indent="-285750" algn="just" fontAlgn="base">
              <a:lnSpc>
                <a:spcPct val="150000"/>
              </a:lnSpc>
              <a:buFont typeface="Arial" panose="020B0604020202020204" pitchFamily="34" charset="0"/>
              <a:buChar char="•"/>
            </a:pPr>
            <a:r>
              <a:rPr lang="en-IN" sz="1600" dirty="0"/>
              <a:t>Statements of relevant </a:t>
            </a:r>
            <a:r>
              <a:rPr lang="en-IN" sz="1600" dirty="0" smtClean="0"/>
              <a:t>facts (rules)</a:t>
            </a:r>
            <a:endParaRPr lang="en-IN" sz="1600" dirty="0"/>
          </a:p>
          <a:p>
            <a:pPr marL="285750" indent="-285750" algn="just" fontAlgn="base">
              <a:lnSpc>
                <a:spcPct val="150000"/>
              </a:lnSpc>
              <a:buFont typeface="Arial" panose="020B0604020202020204" pitchFamily="34" charset="0"/>
              <a:buChar char="•"/>
            </a:pPr>
            <a:r>
              <a:rPr lang="en-IN" sz="1600" dirty="0"/>
              <a:t>Statement of goals in the form of a </a:t>
            </a:r>
            <a:r>
              <a:rPr lang="en-IN" sz="1600" dirty="0" smtClean="0"/>
              <a:t>query (query)</a:t>
            </a:r>
            <a:endParaRPr lang="en-IN" sz="1600" dirty="0"/>
          </a:p>
          <a:p>
            <a:pPr algn="just" fontAlgn="base">
              <a:lnSpc>
                <a:spcPct val="150000"/>
              </a:lnSpc>
            </a:pPr>
            <a:endParaRPr lang="en-IN" sz="1600" dirty="0" smtClean="0"/>
          </a:p>
          <a:p>
            <a:pPr algn="just" fontAlgn="base">
              <a:lnSpc>
                <a:spcPct val="150000"/>
              </a:lnSpc>
            </a:pPr>
            <a:r>
              <a:rPr lang="en-IN" sz="1600" b="1" u="sng" dirty="0" smtClean="0"/>
              <a:t>Example:</a:t>
            </a:r>
          </a:p>
          <a:p>
            <a:pPr algn="just" fontAlgn="base">
              <a:lnSpc>
                <a:spcPct val="150000"/>
              </a:lnSpc>
            </a:pPr>
            <a:r>
              <a:rPr lang="en-US" sz="1600" b="1" dirty="0" smtClean="0"/>
              <a:t>Given </a:t>
            </a:r>
            <a:r>
              <a:rPr lang="en-US" sz="1600" b="1" dirty="0"/>
              <a:t>information about fatherhood and motherhood, determine grand parent relationship</a:t>
            </a:r>
          </a:p>
          <a:p>
            <a:pPr algn="just" fontAlgn="base">
              <a:lnSpc>
                <a:spcPct val="150000"/>
              </a:lnSpc>
            </a:pPr>
            <a:r>
              <a:rPr lang="en-US" sz="1600" dirty="0"/>
              <a:t>E.g.  Given the information called facts </a:t>
            </a:r>
          </a:p>
          <a:p>
            <a:pPr lvl="1" algn="just" fontAlgn="base">
              <a:lnSpc>
                <a:spcPct val="150000"/>
              </a:lnSpc>
            </a:pPr>
            <a:r>
              <a:rPr lang="en-US" sz="1600" dirty="0"/>
              <a:t> John is father of Lily </a:t>
            </a:r>
          </a:p>
          <a:p>
            <a:pPr lvl="1" algn="just" fontAlgn="base">
              <a:lnSpc>
                <a:spcPct val="150000"/>
              </a:lnSpc>
            </a:pPr>
            <a:r>
              <a:rPr lang="en-US" sz="1600" dirty="0"/>
              <a:t>Kathy is mother of Lily</a:t>
            </a:r>
          </a:p>
          <a:p>
            <a:pPr lvl="1" algn="just" fontAlgn="base">
              <a:lnSpc>
                <a:spcPct val="150000"/>
              </a:lnSpc>
            </a:pPr>
            <a:r>
              <a:rPr lang="en-US" sz="1600" dirty="0"/>
              <a:t>Lily is mother of Bill</a:t>
            </a:r>
          </a:p>
          <a:p>
            <a:pPr lvl="1" algn="just" fontAlgn="base">
              <a:lnSpc>
                <a:spcPct val="150000"/>
              </a:lnSpc>
            </a:pPr>
            <a:r>
              <a:rPr lang="en-US" sz="1600" dirty="0"/>
              <a:t>Ken is father of Karen </a:t>
            </a:r>
            <a:endParaRPr lang="en-US" sz="1600" dirty="0" smtClean="0"/>
          </a:p>
          <a:p>
            <a:pPr lvl="1" algn="just" fontAlgn="base">
              <a:lnSpc>
                <a:spcPct val="150000"/>
              </a:lnSpc>
            </a:pPr>
            <a:endParaRPr lang="en-US" sz="1600" dirty="0"/>
          </a:p>
          <a:p>
            <a:pPr algn="just" fontAlgn="base">
              <a:lnSpc>
                <a:spcPct val="150000"/>
              </a:lnSpc>
            </a:pPr>
            <a:r>
              <a:rPr lang="en-US" sz="1600" dirty="0"/>
              <a:t>Who are grand parents of Bill? </a:t>
            </a:r>
          </a:p>
          <a:p>
            <a:pPr algn="just" fontAlgn="base">
              <a:lnSpc>
                <a:spcPct val="150000"/>
              </a:lnSpc>
            </a:pPr>
            <a:r>
              <a:rPr lang="en-US" sz="1600" dirty="0"/>
              <a:t>Who are grand parents of Karen?</a:t>
            </a:r>
            <a:endParaRPr lang="en-IN" sz="1600" dirty="0"/>
          </a:p>
          <a:p>
            <a:pPr algn="just" fontAlgn="base">
              <a:lnSpc>
                <a:spcPct val="150000"/>
              </a:lnSpc>
            </a:pPr>
            <a:endParaRPr lang="en-IN" sz="1600" dirty="0"/>
          </a:p>
        </p:txBody>
      </p:sp>
    </p:spTree>
    <p:extLst>
      <p:ext uri="{BB962C8B-B14F-4D97-AF65-F5344CB8AC3E}">
        <p14:creationId xmlns:p14="http://schemas.microsoft.com/office/powerpoint/2010/main" xmlns="" val="33392212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410714"/>
            <a:ext cx="11939542" cy="6278642"/>
          </a:xfrm>
          <a:prstGeom prst="rect">
            <a:avLst/>
          </a:prstGeom>
        </p:spPr>
        <p:txBody>
          <a:bodyPr vert="horz" wrap="square" lIns="0" tIns="0" rIns="0" bIns="0" numCol="1" rtlCol="0">
            <a:spAutoFit/>
          </a:bodyPr>
          <a:lstStyle/>
          <a:p>
            <a:pPr algn="just" fontAlgn="base">
              <a:lnSpc>
                <a:spcPct val="150000"/>
              </a:lnSpc>
            </a:pPr>
            <a:r>
              <a:rPr lang="en-IN" sz="1600" b="1" dirty="0" smtClean="0"/>
              <a:t>Fact</a:t>
            </a:r>
          </a:p>
          <a:p>
            <a:pPr algn="just" fontAlgn="base">
              <a:lnSpc>
                <a:spcPct val="150000"/>
              </a:lnSpc>
            </a:pPr>
            <a:r>
              <a:rPr lang="en-IN" sz="1600" dirty="0" smtClean="0"/>
              <a:t>A fact must start with a predicate (which is an atom). The predicate may be followed by one or more arguments which are enclosed by parentheses. The arguments can be atoms (in this case, these atoms are treated as constants), numbers, variables or lists. </a:t>
            </a:r>
          </a:p>
          <a:p>
            <a:pPr algn="just" fontAlgn="base">
              <a:lnSpc>
                <a:spcPct val="150000"/>
              </a:lnSpc>
            </a:pPr>
            <a:r>
              <a:rPr lang="en-IN" sz="1600" dirty="0" smtClean="0"/>
              <a:t>Facts are axioms; relations between terms that are assumed to be true.</a:t>
            </a:r>
          </a:p>
          <a:p>
            <a:pPr algn="just" fontAlgn="base">
              <a:lnSpc>
                <a:spcPct val="150000"/>
              </a:lnSpc>
            </a:pPr>
            <a:r>
              <a:rPr lang="en-IN" sz="1600" dirty="0" smtClean="0"/>
              <a:t>Example facts:</a:t>
            </a:r>
          </a:p>
          <a:p>
            <a:pPr marL="712788" algn="just" fontAlgn="base">
              <a:lnSpc>
                <a:spcPct val="150000"/>
              </a:lnSpc>
            </a:pPr>
            <a:r>
              <a:rPr lang="en-IN" sz="1600" dirty="0" smtClean="0"/>
              <a:t>+big('bear')</a:t>
            </a:r>
          </a:p>
          <a:p>
            <a:pPr marL="712788" algn="just" fontAlgn="base">
              <a:lnSpc>
                <a:spcPct val="150000"/>
              </a:lnSpc>
            </a:pPr>
            <a:r>
              <a:rPr lang="en-IN" sz="1600" dirty="0" smtClean="0"/>
              <a:t>+big('elephant')</a:t>
            </a:r>
          </a:p>
          <a:p>
            <a:pPr marL="712788" algn="just" fontAlgn="base">
              <a:lnSpc>
                <a:spcPct val="150000"/>
              </a:lnSpc>
            </a:pPr>
            <a:r>
              <a:rPr lang="en-IN" sz="1600" dirty="0" smtClean="0"/>
              <a:t>+small('cat')</a:t>
            </a:r>
          </a:p>
          <a:p>
            <a:pPr marL="712788" algn="just" fontAlgn="base">
              <a:lnSpc>
                <a:spcPct val="150000"/>
              </a:lnSpc>
            </a:pPr>
            <a:r>
              <a:rPr lang="en-IN" sz="1600" dirty="0" smtClean="0"/>
              <a:t>+brown('bear')</a:t>
            </a:r>
          </a:p>
          <a:p>
            <a:pPr marL="712788" algn="just" fontAlgn="base">
              <a:lnSpc>
                <a:spcPct val="150000"/>
              </a:lnSpc>
            </a:pPr>
            <a:r>
              <a:rPr lang="en-IN" sz="1600" dirty="0" smtClean="0"/>
              <a:t>+black('cat')</a:t>
            </a:r>
          </a:p>
          <a:p>
            <a:pPr marL="712788" algn="just" fontAlgn="base">
              <a:lnSpc>
                <a:spcPct val="150000"/>
              </a:lnSpc>
            </a:pPr>
            <a:r>
              <a:rPr lang="en-IN" sz="1600" dirty="0" smtClean="0"/>
              <a:t>+grey('elephant')</a:t>
            </a:r>
          </a:p>
          <a:p>
            <a:pPr marL="712788" algn="just" fontAlgn="base">
              <a:lnSpc>
                <a:spcPct val="150000"/>
              </a:lnSpc>
            </a:pPr>
            <a:r>
              <a:rPr lang="en-IN" sz="1600" dirty="0" smtClean="0"/>
              <a:t>Consider the 3 fact saying ‘cat’ is a smallest animal and fact 6 saying the elephant is grey in </a:t>
            </a:r>
            <a:r>
              <a:rPr lang="en-IN" sz="1600" dirty="0" err="1" smtClean="0"/>
              <a:t>color</a:t>
            </a:r>
            <a:endParaRPr lang="en-IN" sz="1600" dirty="0" smtClean="0"/>
          </a:p>
          <a:p>
            <a:pPr algn="just" fontAlgn="base">
              <a:lnSpc>
                <a:spcPct val="150000"/>
              </a:lnSpc>
            </a:pPr>
            <a:r>
              <a:rPr lang="en-IN" sz="1600" b="1" dirty="0" smtClean="0"/>
              <a:t>Rule</a:t>
            </a:r>
          </a:p>
          <a:p>
            <a:pPr algn="just" fontAlgn="base">
              <a:lnSpc>
                <a:spcPct val="150000"/>
              </a:lnSpc>
            </a:pPr>
            <a:r>
              <a:rPr lang="en-IN" sz="1600" dirty="0"/>
              <a:t>Rules are theorems that allow new inferences to be made</a:t>
            </a:r>
            <a:r>
              <a:rPr lang="en-IN" sz="1600" dirty="0" smtClean="0"/>
              <a:t>.</a:t>
            </a:r>
          </a:p>
          <a:p>
            <a:pPr marL="712788" algn="just" fontAlgn="base">
              <a:lnSpc>
                <a:spcPct val="150000"/>
              </a:lnSpc>
            </a:pPr>
            <a:r>
              <a:rPr lang="en-IN" sz="1600" dirty="0" smtClean="0"/>
              <a:t>dark(X)&lt;=black(X)</a:t>
            </a:r>
          </a:p>
          <a:p>
            <a:pPr marL="712788" algn="just" fontAlgn="base">
              <a:lnSpc>
                <a:spcPct val="150000"/>
              </a:lnSpc>
            </a:pPr>
            <a:r>
              <a:rPr lang="en-IN" sz="1600" dirty="0" smtClean="0"/>
              <a:t>dark(X)&lt;=brown(X)</a:t>
            </a:r>
          </a:p>
          <a:p>
            <a:pPr marL="712788" algn="just" fontAlgn="base">
              <a:lnSpc>
                <a:spcPct val="150000"/>
              </a:lnSpc>
            </a:pPr>
            <a:r>
              <a:rPr lang="en-IN" sz="1600" dirty="0" smtClean="0"/>
              <a:t>Consider rule 1 saying the </a:t>
            </a:r>
            <a:r>
              <a:rPr lang="en-IN" sz="1600" dirty="0" err="1" smtClean="0"/>
              <a:t>color</a:t>
            </a:r>
            <a:r>
              <a:rPr lang="en-IN" sz="1600" dirty="0" smtClean="0"/>
              <a:t> is black its consider to be dark </a:t>
            </a:r>
            <a:r>
              <a:rPr lang="en-IN" sz="1600" dirty="0" err="1" smtClean="0"/>
              <a:t>color</a:t>
            </a:r>
            <a:r>
              <a:rPr lang="en-IN" sz="1600" dirty="0" smtClean="0"/>
              <a:t>.</a:t>
            </a:r>
            <a:endParaRPr lang="en-IN" sz="1600" dirty="0"/>
          </a:p>
        </p:txBody>
      </p:sp>
    </p:spTree>
    <p:extLst>
      <p:ext uri="{BB962C8B-B14F-4D97-AF65-F5344CB8AC3E}">
        <p14:creationId xmlns:p14="http://schemas.microsoft.com/office/powerpoint/2010/main" xmlns="" val="5520326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410714"/>
            <a:ext cx="11939542" cy="4431983"/>
          </a:xfrm>
          <a:prstGeom prst="rect">
            <a:avLst/>
          </a:prstGeom>
        </p:spPr>
        <p:txBody>
          <a:bodyPr vert="horz" wrap="square" lIns="0" tIns="0" rIns="0" bIns="0" numCol="1" rtlCol="0">
            <a:spAutoFit/>
          </a:bodyPr>
          <a:lstStyle/>
          <a:p>
            <a:pPr algn="just" fontAlgn="base">
              <a:lnSpc>
                <a:spcPct val="150000"/>
              </a:lnSpc>
            </a:pPr>
            <a:r>
              <a:rPr lang="en-IN" sz="1600" b="1" dirty="0" smtClean="0"/>
              <a:t>Queries</a:t>
            </a:r>
          </a:p>
          <a:p>
            <a:pPr algn="just" fontAlgn="base">
              <a:lnSpc>
                <a:spcPct val="150000"/>
              </a:lnSpc>
            </a:pPr>
            <a:r>
              <a:rPr lang="en-IN" sz="1600" dirty="0" smtClean="0"/>
              <a:t>	A query is a statement starting with a predicate and followed by its arguments, some of which are variables. Similar to goals, the predicate of a valid query must have appeared in at least one fact or rule in the consulted program, and the number of arguments in the query must be the same as that appears in the consulted program.</a:t>
            </a:r>
          </a:p>
          <a:p>
            <a:pPr algn="just" fontAlgn="base">
              <a:lnSpc>
                <a:spcPct val="150000"/>
              </a:lnSpc>
            </a:pPr>
            <a:r>
              <a:rPr lang="en-IN" sz="1600" dirty="0"/>
              <a:t>	</a:t>
            </a:r>
            <a:r>
              <a:rPr lang="en-IN" sz="1600" dirty="0" smtClean="0"/>
              <a:t>print(</a:t>
            </a:r>
            <a:r>
              <a:rPr lang="en-IN" sz="1600" dirty="0" err="1" smtClean="0"/>
              <a:t>pyDatalog.ask</a:t>
            </a:r>
            <a:r>
              <a:rPr lang="en-IN" sz="1600" dirty="0" smtClean="0"/>
              <a:t>('</a:t>
            </a:r>
            <a:r>
              <a:rPr lang="en-IN" sz="1600" dirty="0" err="1" smtClean="0"/>
              <a:t>father_of</a:t>
            </a:r>
            <a:r>
              <a:rPr lang="en-IN" sz="1600" dirty="0" smtClean="0"/>
              <a:t>(</a:t>
            </a:r>
            <a:r>
              <a:rPr lang="en-IN" sz="1600" dirty="0" err="1" smtClean="0"/>
              <a:t>X,jess</a:t>
            </a:r>
            <a:r>
              <a:rPr lang="en-IN" sz="1600" dirty="0" smtClean="0"/>
              <a:t>)'))   </a:t>
            </a:r>
          </a:p>
          <a:p>
            <a:pPr algn="just" fontAlgn="base">
              <a:lnSpc>
                <a:spcPct val="150000"/>
              </a:lnSpc>
            </a:pPr>
            <a:r>
              <a:rPr lang="en-IN" sz="1600" b="1" dirty="0" smtClean="0"/>
              <a:t>Output:</a:t>
            </a:r>
          </a:p>
          <a:p>
            <a:pPr algn="just" fontAlgn="base">
              <a:lnSpc>
                <a:spcPct val="150000"/>
              </a:lnSpc>
            </a:pPr>
            <a:r>
              <a:rPr lang="en-IN" sz="1600" dirty="0"/>
              <a:t>	</a:t>
            </a:r>
            <a:r>
              <a:rPr lang="en-IN" sz="1600" dirty="0" smtClean="0"/>
              <a:t>{('jack',)}</a:t>
            </a:r>
          </a:p>
          <a:p>
            <a:pPr algn="just" fontAlgn="base">
              <a:lnSpc>
                <a:spcPct val="150000"/>
              </a:lnSpc>
            </a:pPr>
            <a:r>
              <a:rPr lang="en-IN" sz="1600" dirty="0" smtClean="0"/>
              <a:t>	X</a:t>
            </a:r>
          </a:p>
          <a:p>
            <a:pPr algn="just" fontAlgn="base">
              <a:lnSpc>
                <a:spcPct val="150000"/>
              </a:lnSpc>
            </a:pPr>
            <a:r>
              <a:rPr lang="en-IN" sz="1600" dirty="0" smtClean="0"/>
              <a:t>	print(</a:t>
            </a:r>
            <a:r>
              <a:rPr lang="en-IN" sz="1600" dirty="0" err="1" smtClean="0"/>
              <a:t>father_of</a:t>
            </a:r>
            <a:r>
              <a:rPr lang="en-IN" sz="1600" dirty="0" smtClean="0"/>
              <a:t>(</a:t>
            </a:r>
            <a:r>
              <a:rPr lang="en-IN" sz="1600" dirty="0" err="1" smtClean="0"/>
              <a:t>X,'jess</a:t>
            </a:r>
            <a:r>
              <a:rPr lang="en-IN" sz="1600" dirty="0" smtClean="0"/>
              <a:t>'))</a:t>
            </a:r>
          </a:p>
          <a:p>
            <a:pPr algn="just" fontAlgn="base">
              <a:lnSpc>
                <a:spcPct val="150000"/>
              </a:lnSpc>
            </a:pPr>
            <a:r>
              <a:rPr lang="en-IN" sz="1600" b="1" dirty="0" smtClean="0"/>
              <a:t>Output:</a:t>
            </a:r>
            <a:endParaRPr lang="en-IN" sz="1600" b="1" dirty="0"/>
          </a:p>
          <a:p>
            <a:pPr algn="just" fontAlgn="base">
              <a:lnSpc>
                <a:spcPct val="150000"/>
              </a:lnSpc>
            </a:pPr>
            <a:r>
              <a:rPr lang="en-IN" sz="1600" dirty="0" smtClean="0"/>
              <a:t>	jack</a:t>
            </a:r>
          </a:p>
          <a:p>
            <a:pPr algn="just" fontAlgn="base">
              <a:lnSpc>
                <a:spcPct val="150000"/>
              </a:lnSpc>
            </a:pPr>
            <a:r>
              <a:rPr lang="en-IN" sz="1600" dirty="0" smtClean="0"/>
              <a:t>	X </a:t>
            </a:r>
            <a:endParaRPr lang="en-IN" sz="1600" dirty="0"/>
          </a:p>
        </p:txBody>
      </p:sp>
    </p:spTree>
    <p:extLst>
      <p:ext uri="{BB962C8B-B14F-4D97-AF65-F5344CB8AC3E}">
        <p14:creationId xmlns:p14="http://schemas.microsoft.com/office/powerpoint/2010/main" xmlns="" val="32323413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410714"/>
            <a:ext cx="11939542" cy="5909310"/>
          </a:xfrm>
          <a:prstGeom prst="rect">
            <a:avLst/>
          </a:prstGeom>
        </p:spPr>
        <p:txBody>
          <a:bodyPr vert="horz" wrap="square" lIns="0" tIns="0" rIns="0" bIns="0" numCol="1" rtlCol="0">
            <a:spAutoFit/>
          </a:bodyPr>
          <a:lstStyle/>
          <a:p>
            <a:pPr lvl="1" algn="just" fontAlgn="base">
              <a:lnSpc>
                <a:spcPct val="150000"/>
              </a:lnSpc>
            </a:pPr>
            <a:r>
              <a:rPr lang="en-IN" sz="1600" dirty="0" smtClean="0"/>
              <a:t>from </a:t>
            </a:r>
            <a:r>
              <a:rPr lang="en-IN" sz="1600" dirty="0" err="1" smtClean="0"/>
              <a:t>pyDatalog</a:t>
            </a:r>
            <a:r>
              <a:rPr lang="en-IN" sz="1600" dirty="0" smtClean="0"/>
              <a:t> import </a:t>
            </a:r>
            <a:r>
              <a:rPr lang="en-IN" sz="1600" dirty="0" err="1" smtClean="0"/>
              <a:t>pyDatalog</a:t>
            </a:r>
            <a:endParaRPr lang="en-IN" sz="1600" dirty="0" smtClean="0"/>
          </a:p>
          <a:p>
            <a:pPr lvl="1" algn="just" fontAlgn="base">
              <a:lnSpc>
                <a:spcPct val="150000"/>
              </a:lnSpc>
            </a:pPr>
            <a:r>
              <a:rPr lang="en-IN" sz="1600" dirty="0" err="1" smtClean="0"/>
              <a:t>pyDatalog.create_atoms</a:t>
            </a:r>
            <a:r>
              <a:rPr lang="en-IN" sz="1600" dirty="0" smtClean="0"/>
              <a:t>('</a:t>
            </a:r>
            <a:r>
              <a:rPr lang="en-IN" sz="1600" dirty="0" err="1" smtClean="0"/>
              <a:t>parent,male,female,son,daughter,X,Y,Z</a:t>
            </a:r>
            <a:r>
              <a:rPr lang="en-IN" sz="1600" dirty="0" smtClean="0"/>
              <a:t>')</a:t>
            </a:r>
          </a:p>
          <a:p>
            <a:pPr lvl="1" algn="just" fontAlgn="base">
              <a:lnSpc>
                <a:spcPct val="150000"/>
              </a:lnSpc>
            </a:pPr>
            <a:r>
              <a:rPr lang="en-IN" sz="1600" dirty="0" smtClean="0"/>
              <a:t>+male('</a:t>
            </a:r>
            <a:r>
              <a:rPr lang="en-IN" sz="1600" dirty="0" err="1" smtClean="0"/>
              <a:t>adam</a:t>
            </a:r>
            <a:r>
              <a:rPr lang="en-IN" sz="1600" dirty="0" smtClean="0"/>
              <a:t>')</a:t>
            </a:r>
          </a:p>
          <a:p>
            <a:pPr lvl="1" algn="just" fontAlgn="base">
              <a:lnSpc>
                <a:spcPct val="150000"/>
              </a:lnSpc>
            </a:pPr>
            <a:r>
              <a:rPr lang="en-IN" sz="1600" dirty="0" smtClean="0"/>
              <a:t>+female('</a:t>
            </a:r>
            <a:r>
              <a:rPr lang="en-IN" sz="1600" dirty="0" err="1" smtClean="0"/>
              <a:t>anne</a:t>
            </a:r>
            <a:r>
              <a:rPr lang="en-IN" sz="1600" dirty="0" smtClean="0"/>
              <a:t>')</a:t>
            </a:r>
          </a:p>
          <a:p>
            <a:pPr lvl="1" algn="just" fontAlgn="base">
              <a:lnSpc>
                <a:spcPct val="150000"/>
              </a:lnSpc>
            </a:pPr>
            <a:r>
              <a:rPr lang="en-IN" sz="1600" dirty="0" smtClean="0"/>
              <a:t>+female('barney')</a:t>
            </a:r>
          </a:p>
          <a:p>
            <a:pPr lvl="1" algn="just" fontAlgn="base">
              <a:lnSpc>
                <a:spcPct val="150000"/>
              </a:lnSpc>
            </a:pPr>
            <a:r>
              <a:rPr lang="en-IN" sz="1600" dirty="0" smtClean="0"/>
              <a:t>+male('</a:t>
            </a:r>
            <a:r>
              <a:rPr lang="en-IN" sz="1600" dirty="0" err="1" smtClean="0"/>
              <a:t>james</a:t>
            </a:r>
            <a:r>
              <a:rPr lang="en-IN" sz="1600" dirty="0" smtClean="0"/>
              <a:t>')</a:t>
            </a:r>
          </a:p>
          <a:p>
            <a:pPr lvl="1" algn="just" fontAlgn="base">
              <a:lnSpc>
                <a:spcPct val="150000"/>
              </a:lnSpc>
            </a:pPr>
            <a:r>
              <a:rPr lang="en-IN" sz="1600" dirty="0" smtClean="0"/>
              <a:t>+parent('barney','</a:t>
            </a:r>
            <a:r>
              <a:rPr lang="en-IN" sz="1600" dirty="0" err="1" smtClean="0"/>
              <a:t>adam</a:t>
            </a:r>
            <a:r>
              <a:rPr lang="en-IN" sz="1600" dirty="0" smtClean="0"/>
              <a:t>')</a:t>
            </a:r>
          </a:p>
          <a:p>
            <a:pPr lvl="1" algn="just" fontAlgn="base">
              <a:lnSpc>
                <a:spcPct val="150000"/>
              </a:lnSpc>
            </a:pPr>
            <a:r>
              <a:rPr lang="en-IN" sz="1600" dirty="0" smtClean="0"/>
              <a:t>+parent('</a:t>
            </a:r>
            <a:r>
              <a:rPr lang="en-IN" sz="1600" dirty="0" err="1" smtClean="0"/>
              <a:t>james</a:t>
            </a:r>
            <a:r>
              <a:rPr lang="en-IN" sz="1600" dirty="0" smtClean="0"/>
              <a:t>','</a:t>
            </a:r>
            <a:r>
              <a:rPr lang="en-IN" sz="1600" dirty="0" err="1" smtClean="0"/>
              <a:t>anne</a:t>
            </a:r>
            <a:r>
              <a:rPr lang="en-IN" sz="1600" dirty="0" smtClean="0"/>
              <a:t>')</a:t>
            </a:r>
          </a:p>
          <a:p>
            <a:pPr lvl="1" algn="just" fontAlgn="base">
              <a:lnSpc>
                <a:spcPct val="150000"/>
              </a:lnSpc>
            </a:pPr>
            <a:endParaRPr lang="en-IN" sz="1600" dirty="0" smtClean="0"/>
          </a:p>
          <a:p>
            <a:pPr lvl="1" algn="just" fontAlgn="base">
              <a:lnSpc>
                <a:spcPct val="150000"/>
              </a:lnSpc>
            </a:pPr>
            <a:r>
              <a:rPr lang="en-IN" sz="1600" dirty="0" smtClean="0"/>
              <a:t>#The first rule is read as follows: for all X and Y, X is the son of Y if there exists X and Y such that Y is the parent of X and X is male.</a:t>
            </a:r>
          </a:p>
          <a:p>
            <a:pPr lvl="1" algn="just" fontAlgn="base">
              <a:lnSpc>
                <a:spcPct val="150000"/>
              </a:lnSpc>
            </a:pPr>
            <a:r>
              <a:rPr lang="en-IN" sz="1600" dirty="0" smtClean="0"/>
              <a:t>#The second rule is read as follows: for all X and Y, X is the daughter of Y if there exists X and Y such that Y is the parent of X and X is female.</a:t>
            </a:r>
          </a:p>
          <a:p>
            <a:pPr lvl="1" algn="just" fontAlgn="base">
              <a:lnSpc>
                <a:spcPct val="150000"/>
              </a:lnSpc>
            </a:pPr>
            <a:r>
              <a:rPr lang="en-IN" sz="1600" dirty="0" smtClean="0"/>
              <a:t>son(X,Y)&lt;= male(X) &amp; parent(Y,X)</a:t>
            </a:r>
          </a:p>
          <a:p>
            <a:pPr lvl="1" algn="just" fontAlgn="base">
              <a:lnSpc>
                <a:spcPct val="150000"/>
              </a:lnSpc>
            </a:pPr>
            <a:r>
              <a:rPr lang="en-IN" sz="1600" dirty="0" smtClean="0"/>
              <a:t>daughter(X,Y)&lt;= parent(Y,X) &amp; female(X)</a:t>
            </a:r>
          </a:p>
          <a:p>
            <a:pPr lvl="1" algn="just" fontAlgn="base">
              <a:lnSpc>
                <a:spcPct val="150000"/>
              </a:lnSpc>
            </a:pPr>
            <a:r>
              <a:rPr lang="en-IN" sz="1600" dirty="0" smtClean="0"/>
              <a:t>print(</a:t>
            </a:r>
            <a:r>
              <a:rPr lang="en-IN" sz="1600" dirty="0" err="1" smtClean="0"/>
              <a:t>pyDatalog.ask</a:t>
            </a:r>
            <a:r>
              <a:rPr lang="en-IN" sz="1600" dirty="0" smtClean="0"/>
              <a:t>('son(</a:t>
            </a:r>
            <a:r>
              <a:rPr lang="en-IN" sz="1600" dirty="0" err="1" smtClean="0"/>
              <a:t>adam,Y</a:t>
            </a:r>
            <a:r>
              <a:rPr lang="en-IN" sz="1600" dirty="0" smtClean="0"/>
              <a:t>)'))</a:t>
            </a:r>
          </a:p>
          <a:p>
            <a:pPr lvl="1" algn="just" fontAlgn="base">
              <a:lnSpc>
                <a:spcPct val="150000"/>
              </a:lnSpc>
            </a:pPr>
            <a:r>
              <a:rPr lang="en-IN" sz="1600" dirty="0" smtClean="0"/>
              <a:t>print(</a:t>
            </a:r>
            <a:r>
              <a:rPr lang="en-IN" sz="1600" dirty="0" err="1" smtClean="0"/>
              <a:t>pyDatalog.ask</a:t>
            </a:r>
            <a:r>
              <a:rPr lang="en-IN" sz="1600" dirty="0" smtClean="0"/>
              <a:t>('daughter(</a:t>
            </a:r>
            <a:r>
              <a:rPr lang="en-IN" sz="1600" dirty="0" err="1" smtClean="0"/>
              <a:t>anne,Y</a:t>
            </a:r>
            <a:r>
              <a:rPr lang="en-IN" sz="1600" dirty="0" smtClean="0"/>
              <a:t>)'))</a:t>
            </a:r>
          </a:p>
          <a:p>
            <a:pPr lvl="1" algn="just" fontAlgn="base">
              <a:lnSpc>
                <a:spcPct val="150000"/>
              </a:lnSpc>
            </a:pPr>
            <a:r>
              <a:rPr lang="en-IN" sz="1600" dirty="0" smtClean="0"/>
              <a:t>print(son('</a:t>
            </a:r>
            <a:r>
              <a:rPr lang="en-IN" sz="1600" dirty="0" err="1" smtClean="0"/>
              <a:t>adam</a:t>
            </a:r>
            <a:r>
              <a:rPr lang="en-IN" sz="1600" dirty="0" smtClean="0"/>
              <a:t>',X))</a:t>
            </a:r>
          </a:p>
        </p:txBody>
      </p:sp>
    </p:spTree>
    <p:extLst>
      <p:ext uri="{BB962C8B-B14F-4D97-AF65-F5344CB8AC3E}">
        <p14:creationId xmlns:p14="http://schemas.microsoft.com/office/powerpoint/2010/main" xmlns="" val="38112639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26229" y="625155"/>
            <a:ext cx="11939542" cy="2585323"/>
          </a:xfrm>
          <a:prstGeom prst="rect">
            <a:avLst/>
          </a:prstGeom>
        </p:spPr>
        <p:txBody>
          <a:bodyPr vert="horz" wrap="square" lIns="0" tIns="0" rIns="0" bIns="0" numCol="1" rtlCol="0">
            <a:spAutoFit/>
          </a:bodyPr>
          <a:lstStyle/>
          <a:p>
            <a:pPr lvl="1" algn="just" fontAlgn="base">
              <a:lnSpc>
                <a:spcPct val="150000"/>
              </a:lnSpc>
            </a:pPr>
            <a:endParaRPr lang="pt-BR" sz="1600" dirty="0" smtClean="0"/>
          </a:p>
          <a:p>
            <a:pPr lvl="1" algn="just" fontAlgn="base">
              <a:lnSpc>
                <a:spcPct val="150000"/>
              </a:lnSpc>
            </a:pPr>
            <a:endParaRPr lang="pt-BR" sz="1600" dirty="0"/>
          </a:p>
          <a:p>
            <a:pPr lvl="1" algn="just" fontAlgn="base">
              <a:lnSpc>
                <a:spcPct val="150000"/>
              </a:lnSpc>
            </a:pPr>
            <a:r>
              <a:rPr lang="pt-BR" sz="1600" dirty="0" smtClean="0"/>
              <a:t>pyDatalog.create_terms('factorial, N')</a:t>
            </a:r>
          </a:p>
          <a:p>
            <a:pPr lvl="1" algn="just" fontAlgn="base">
              <a:lnSpc>
                <a:spcPct val="150000"/>
              </a:lnSpc>
            </a:pPr>
            <a:r>
              <a:rPr lang="pt-BR" sz="1600" dirty="0" smtClean="0"/>
              <a:t>factorial[N] = N*factorial[N-1]</a:t>
            </a:r>
          </a:p>
          <a:p>
            <a:pPr lvl="1" algn="just" fontAlgn="base">
              <a:lnSpc>
                <a:spcPct val="150000"/>
              </a:lnSpc>
            </a:pPr>
            <a:r>
              <a:rPr lang="pt-BR" sz="1600" dirty="0" smtClean="0"/>
              <a:t>factorial[1] = 1</a:t>
            </a:r>
          </a:p>
          <a:p>
            <a:pPr lvl="1" algn="just" fontAlgn="base">
              <a:lnSpc>
                <a:spcPct val="150000"/>
              </a:lnSpc>
            </a:pPr>
            <a:r>
              <a:rPr lang="pt-BR" sz="1600" dirty="0" smtClean="0"/>
              <a:t>print(factorial[3]==N)</a:t>
            </a:r>
          </a:p>
          <a:p>
            <a:pPr lvl="1" algn="just" fontAlgn="base">
              <a:lnSpc>
                <a:spcPct val="150000"/>
              </a:lnSpc>
            </a:pPr>
            <a:endParaRPr lang="pt-BR" sz="1600" dirty="0"/>
          </a:p>
        </p:txBody>
      </p:sp>
    </p:spTree>
    <p:extLst>
      <p:ext uri="{BB962C8B-B14F-4D97-AF65-F5344CB8AC3E}">
        <p14:creationId xmlns:p14="http://schemas.microsoft.com/office/powerpoint/2010/main" xmlns="" val="18271066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31737"/>
            <a:ext cx="11939542" cy="5909310"/>
          </a:xfrm>
          <a:prstGeom prst="rect">
            <a:avLst/>
          </a:prstGeom>
        </p:spPr>
        <p:txBody>
          <a:bodyPr vert="horz" wrap="square" lIns="0" tIns="0" rIns="0" bIns="0" numCol="1" rtlCol="0">
            <a:spAutoFit/>
          </a:bodyPr>
          <a:lstStyle/>
          <a:p>
            <a:pPr lvl="1" algn="just" fontAlgn="base">
              <a:lnSpc>
                <a:spcPct val="150000"/>
              </a:lnSpc>
            </a:pPr>
            <a:r>
              <a:rPr lang="en-IN" sz="1600" dirty="0" smtClean="0"/>
              <a:t>from </a:t>
            </a:r>
            <a:r>
              <a:rPr lang="en-IN" sz="1600" dirty="0" err="1" smtClean="0"/>
              <a:t>pyDatalog</a:t>
            </a:r>
            <a:r>
              <a:rPr lang="en-IN" sz="1600" dirty="0" smtClean="0"/>
              <a:t> import </a:t>
            </a:r>
            <a:r>
              <a:rPr lang="en-IN" sz="1600" dirty="0" err="1" smtClean="0"/>
              <a:t>pyDatalog</a:t>
            </a:r>
            <a:endParaRPr lang="en-IN" sz="1600" dirty="0" smtClean="0"/>
          </a:p>
          <a:p>
            <a:pPr lvl="1" algn="just" fontAlgn="base">
              <a:lnSpc>
                <a:spcPct val="150000"/>
              </a:lnSpc>
            </a:pPr>
            <a:r>
              <a:rPr lang="en-IN" sz="1600" dirty="0" err="1" smtClean="0"/>
              <a:t>pyDatalog.create_terms</a:t>
            </a:r>
            <a:r>
              <a:rPr lang="en-IN" sz="1600" dirty="0" smtClean="0"/>
              <a:t>('X,Y,Z, </a:t>
            </a:r>
            <a:r>
              <a:rPr lang="en-IN" sz="1600" dirty="0" err="1" smtClean="0"/>
              <a:t>works_in</a:t>
            </a:r>
            <a:r>
              <a:rPr lang="en-IN" sz="1600" dirty="0" smtClean="0"/>
              <a:t>, </a:t>
            </a:r>
            <a:r>
              <a:rPr lang="en-IN" sz="1600" dirty="0" err="1" smtClean="0"/>
              <a:t>department_size</a:t>
            </a:r>
            <a:r>
              <a:rPr lang="en-IN" sz="1600" dirty="0" smtClean="0"/>
              <a:t>, manager, </a:t>
            </a:r>
            <a:r>
              <a:rPr lang="en-IN" sz="1600" dirty="0" err="1" smtClean="0"/>
              <a:t>indirect_manager</a:t>
            </a:r>
            <a:r>
              <a:rPr lang="en-IN" sz="1600" dirty="0" smtClean="0"/>
              <a:t>, </a:t>
            </a:r>
            <a:r>
              <a:rPr lang="en-IN" sz="1600" dirty="0" err="1" smtClean="0"/>
              <a:t>count_of_indirect_reports</a:t>
            </a:r>
            <a:r>
              <a:rPr lang="en-IN" sz="1600" dirty="0" smtClean="0"/>
              <a:t>')</a:t>
            </a:r>
          </a:p>
          <a:p>
            <a:pPr lvl="1" algn="just" fontAlgn="base">
              <a:lnSpc>
                <a:spcPct val="150000"/>
              </a:lnSpc>
            </a:pPr>
            <a:r>
              <a:rPr lang="en-IN" sz="1600" dirty="0" smtClean="0"/>
              <a:t># Mary works in Production</a:t>
            </a:r>
          </a:p>
          <a:p>
            <a:pPr lvl="1" algn="just" fontAlgn="base">
              <a:lnSpc>
                <a:spcPct val="150000"/>
              </a:lnSpc>
            </a:pPr>
            <a:r>
              <a:rPr lang="en-IN" sz="1600" dirty="0" smtClean="0"/>
              <a:t>+</a:t>
            </a:r>
            <a:r>
              <a:rPr lang="en-IN" sz="1600" dirty="0" err="1" smtClean="0"/>
              <a:t>works_in</a:t>
            </a:r>
            <a:r>
              <a:rPr lang="en-IN" sz="1600" dirty="0" smtClean="0"/>
              <a:t>('Mary', 'Production')</a:t>
            </a:r>
          </a:p>
          <a:p>
            <a:pPr lvl="1" algn="just" fontAlgn="base">
              <a:lnSpc>
                <a:spcPct val="150000"/>
              </a:lnSpc>
            </a:pPr>
            <a:r>
              <a:rPr lang="en-IN" sz="1600" dirty="0" smtClean="0"/>
              <a:t>+</a:t>
            </a:r>
            <a:r>
              <a:rPr lang="en-IN" sz="1600" dirty="0" err="1" smtClean="0"/>
              <a:t>works_in</a:t>
            </a:r>
            <a:r>
              <a:rPr lang="en-IN" sz="1600" dirty="0" smtClean="0"/>
              <a:t>('Sam',  'Marketing')</a:t>
            </a:r>
          </a:p>
          <a:p>
            <a:pPr lvl="1" algn="just" fontAlgn="base">
              <a:lnSpc>
                <a:spcPct val="150000"/>
              </a:lnSpc>
            </a:pPr>
            <a:r>
              <a:rPr lang="en-IN" sz="1600" dirty="0" smtClean="0"/>
              <a:t>+</a:t>
            </a:r>
            <a:r>
              <a:rPr lang="en-IN" sz="1600" dirty="0" err="1" smtClean="0"/>
              <a:t>works_in</a:t>
            </a:r>
            <a:r>
              <a:rPr lang="en-IN" sz="1600" dirty="0" smtClean="0"/>
              <a:t>('John', 'Production')</a:t>
            </a:r>
          </a:p>
          <a:p>
            <a:pPr lvl="1" algn="just" fontAlgn="base">
              <a:lnSpc>
                <a:spcPct val="150000"/>
              </a:lnSpc>
            </a:pPr>
            <a:r>
              <a:rPr lang="en-IN" sz="1600" dirty="0" smtClean="0"/>
              <a:t>+</a:t>
            </a:r>
            <a:r>
              <a:rPr lang="en-IN" sz="1600" dirty="0" err="1" smtClean="0"/>
              <a:t>works_in</a:t>
            </a:r>
            <a:r>
              <a:rPr lang="en-IN" sz="1600" dirty="0" smtClean="0"/>
              <a:t>('John', 'Marketing')</a:t>
            </a:r>
          </a:p>
          <a:p>
            <a:pPr lvl="1" algn="just" fontAlgn="base">
              <a:lnSpc>
                <a:spcPct val="150000"/>
              </a:lnSpc>
            </a:pPr>
            <a:r>
              <a:rPr lang="en-IN" sz="1600" dirty="0" smtClean="0"/>
              <a:t>+(manager['Mary'] == 'John')</a:t>
            </a:r>
          </a:p>
          <a:p>
            <a:pPr lvl="1" algn="just" fontAlgn="base">
              <a:lnSpc>
                <a:spcPct val="150000"/>
              </a:lnSpc>
            </a:pPr>
            <a:r>
              <a:rPr lang="en-IN" sz="1600" dirty="0" smtClean="0"/>
              <a:t>+(manager['Sam']  == 'Mary')</a:t>
            </a:r>
          </a:p>
          <a:p>
            <a:pPr lvl="1" algn="just" fontAlgn="base">
              <a:lnSpc>
                <a:spcPct val="150000"/>
              </a:lnSpc>
            </a:pPr>
            <a:r>
              <a:rPr lang="en-IN" sz="1600" dirty="0" smtClean="0"/>
              <a:t>+(manager['Tom']  == 'Mary')</a:t>
            </a:r>
          </a:p>
          <a:p>
            <a:pPr lvl="1" algn="just" fontAlgn="base">
              <a:lnSpc>
                <a:spcPct val="150000"/>
              </a:lnSpc>
            </a:pPr>
            <a:endParaRPr lang="en-IN" sz="1600" dirty="0" smtClean="0"/>
          </a:p>
          <a:p>
            <a:pPr lvl="1" algn="just" fontAlgn="base">
              <a:lnSpc>
                <a:spcPct val="150000"/>
              </a:lnSpc>
            </a:pPr>
            <a:r>
              <a:rPr lang="en-IN" sz="1600" dirty="0" err="1" smtClean="0"/>
              <a:t>indirect_manager</a:t>
            </a:r>
            <a:r>
              <a:rPr lang="en-IN" sz="1600" dirty="0" smtClean="0"/>
              <a:t>(X,Y) &lt;= (manager[X] == Y)</a:t>
            </a:r>
          </a:p>
          <a:p>
            <a:pPr lvl="1" algn="just" fontAlgn="base">
              <a:lnSpc>
                <a:spcPct val="150000"/>
              </a:lnSpc>
            </a:pPr>
            <a:r>
              <a:rPr lang="en-IN" sz="1600" dirty="0" smtClean="0"/>
              <a:t>print(</a:t>
            </a:r>
            <a:r>
              <a:rPr lang="en-IN" sz="1600" dirty="0" err="1" smtClean="0"/>
              <a:t>works_in</a:t>
            </a:r>
            <a:r>
              <a:rPr lang="en-IN" sz="1600" dirty="0" smtClean="0"/>
              <a:t>(X,  'Marketing'))</a:t>
            </a:r>
          </a:p>
          <a:p>
            <a:pPr lvl="1" algn="just" fontAlgn="base">
              <a:lnSpc>
                <a:spcPct val="150000"/>
              </a:lnSpc>
            </a:pPr>
            <a:r>
              <a:rPr lang="en-IN" sz="1600" dirty="0" err="1" smtClean="0"/>
              <a:t>indirect_manager</a:t>
            </a:r>
            <a:r>
              <a:rPr lang="en-IN" sz="1600" dirty="0" smtClean="0"/>
              <a:t>(X,Y) &lt;= (manager[X] == Z) &amp; </a:t>
            </a:r>
            <a:r>
              <a:rPr lang="en-IN" sz="1600" dirty="0" err="1" smtClean="0"/>
              <a:t>indirect_manager</a:t>
            </a:r>
            <a:r>
              <a:rPr lang="en-IN" sz="1600" dirty="0" smtClean="0"/>
              <a:t>(Z,Y)</a:t>
            </a:r>
          </a:p>
          <a:p>
            <a:pPr lvl="1" algn="just" fontAlgn="base">
              <a:lnSpc>
                <a:spcPct val="150000"/>
              </a:lnSpc>
            </a:pPr>
            <a:r>
              <a:rPr lang="en-IN" sz="1600" dirty="0" smtClean="0"/>
              <a:t>print(</a:t>
            </a:r>
            <a:r>
              <a:rPr lang="en-IN" sz="1600" dirty="0" err="1" smtClean="0"/>
              <a:t>indirect_manager</a:t>
            </a:r>
            <a:r>
              <a:rPr lang="en-IN" sz="1600" dirty="0" smtClean="0"/>
              <a:t>('</a:t>
            </a:r>
            <a:r>
              <a:rPr lang="en-IN" sz="1600" dirty="0" err="1" smtClean="0"/>
              <a:t>Sam',X</a:t>
            </a:r>
            <a:r>
              <a:rPr lang="en-IN" sz="1600" dirty="0" smtClean="0"/>
              <a:t>))</a:t>
            </a:r>
          </a:p>
          <a:p>
            <a:pPr lvl="1" algn="just" fontAlgn="base">
              <a:lnSpc>
                <a:spcPct val="150000"/>
              </a:lnSpc>
            </a:pPr>
            <a:endParaRPr lang="en-IN" sz="1600" dirty="0" smtClean="0"/>
          </a:p>
        </p:txBody>
      </p:sp>
    </p:spTree>
    <p:extLst>
      <p:ext uri="{BB962C8B-B14F-4D97-AF65-F5344CB8AC3E}">
        <p14:creationId xmlns:p14="http://schemas.microsoft.com/office/powerpoint/2010/main" xmlns="" val="3161932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Structured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11552714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85525"/>
            <a:ext cx="11939542" cy="5539978"/>
          </a:xfrm>
          <a:prstGeom prst="rect">
            <a:avLst/>
          </a:prstGeom>
        </p:spPr>
        <p:txBody>
          <a:bodyPr vert="horz" wrap="square" lIns="0" tIns="0" rIns="0" bIns="0" numCol="1" rtlCol="0">
            <a:spAutoFit/>
          </a:bodyPr>
          <a:lstStyle/>
          <a:p>
            <a:pPr lvl="1" algn="just" fontAlgn="base">
              <a:lnSpc>
                <a:spcPct val="150000"/>
              </a:lnSpc>
            </a:pPr>
            <a:r>
              <a:rPr lang="en-IN" sz="1600" dirty="0" smtClean="0"/>
              <a:t>Lucy is a Professor</a:t>
            </a:r>
          </a:p>
          <a:p>
            <a:pPr lvl="1" algn="just" fontAlgn="base">
              <a:lnSpc>
                <a:spcPct val="150000"/>
              </a:lnSpc>
            </a:pPr>
            <a:r>
              <a:rPr lang="en-IN" sz="1600" dirty="0" smtClean="0"/>
              <a:t>Danny is a Professor</a:t>
            </a:r>
          </a:p>
          <a:p>
            <a:pPr lvl="1" algn="just" fontAlgn="base">
              <a:lnSpc>
                <a:spcPct val="150000"/>
              </a:lnSpc>
            </a:pPr>
            <a:r>
              <a:rPr lang="en-IN" sz="1600" dirty="0" smtClean="0"/>
              <a:t>James is a Lecturer</a:t>
            </a:r>
          </a:p>
          <a:p>
            <a:pPr lvl="1" algn="just" fontAlgn="base">
              <a:lnSpc>
                <a:spcPct val="150000"/>
              </a:lnSpc>
            </a:pPr>
            <a:r>
              <a:rPr lang="en-IN" sz="1600" dirty="0" smtClean="0"/>
              <a:t>All professors are Dean</a:t>
            </a:r>
          </a:p>
          <a:p>
            <a:pPr lvl="1" algn="just" fontAlgn="base">
              <a:lnSpc>
                <a:spcPct val="150000"/>
              </a:lnSpc>
            </a:pPr>
            <a:r>
              <a:rPr lang="en-IN" sz="1600" dirty="0" smtClean="0"/>
              <a:t>Write a Query to </a:t>
            </a:r>
            <a:r>
              <a:rPr lang="en-IN" sz="1600" dirty="0" err="1" smtClean="0"/>
              <a:t>reterive</a:t>
            </a:r>
            <a:r>
              <a:rPr lang="en-IN" sz="1600" dirty="0" smtClean="0"/>
              <a:t> all deans?</a:t>
            </a:r>
          </a:p>
          <a:p>
            <a:pPr lvl="1" algn="just" fontAlgn="base">
              <a:lnSpc>
                <a:spcPct val="150000"/>
              </a:lnSpc>
            </a:pPr>
            <a:endParaRPr lang="en-IN" sz="1600" dirty="0"/>
          </a:p>
          <a:p>
            <a:pPr lvl="1" algn="just" fontAlgn="base">
              <a:lnSpc>
                <a:spcPct val="150000"/>
              </a:lnSpc>
            </a:pPr>
            <a:endParaRPr lang="en-IN" sz="1600" dirty="0" smtClean="0"/>
          </a:p>
          <a:p>
            <a:pPr lvl="1" algn="just" fontAlgn="base">
              <a:lnSpc>
                <a:spcPct val="150000"/>
              </a:lnSpc>
            </a:pPr>
            <a:r>
              <a:rPr lang="en-IN" sz="1600" dirty="0" err="1" smtClean="0"/>
              <a:t>Soln</a:t>
            </a:r>
            <a:endParaRPr lang="en-IN" sz="1600" dirty="0" smtClean="0"/>
          </a:p>
          <a:p>
            <a:pPr lvl="1" algn="just" fontAlgn="base">
              <a:lnSpc>
                <a:spcPct val="150000"/>
              </a:lnSpc>
            </a:pPr>
            <a:r>
              <a:rPr lang="en-IN" sz="1600" dirty="0" smtClean="0"/>
              <a:t>from </a:t>
            </a:r>
            <a:r>
              <a:rPr lang="en-IN" sz="1600" dirty="0" err="1" smtClean="0"/>
              <a:t>pyDatalog</a:t>
            </a:r>
            <a:r>
              <a:rPr lang="en-IN" sz="1600" dirty="0" smtClean="0"/>
              <a:t> import </a:t>
            </a:r>
            <a:r>
              <a:rPr lang="en-IN" sz="1600" dirty="0" err="1" smtClean="0"/>
              <a:t>pyDatalog</a:t>
            </a:r>
            <a:endParaRPr lang="en-IN" sz="1600" dirty="0" smtClean="0"/>
          </a:p>
          <a:p>
            <a:pPr lvl="1" algn="just" fontAlgn="base">
              <a:lnSpc>
                <a:spcPct val="150000"/>
              </a:lnSpc>
            </a:pPr>
            <a:r>
              <a:rPr lang="en-IN" sz="1600" dirty="0" err="1" smtClean="0"/>
              <a:t>pyDatalog.create_terms</a:t>
            </a:r>
            <a:r>
              <a:rPr lang="en-IN" sz="1600" dirty="0" smtClean="0"/>
              <a:t>('</a:t>
            </a:r>
            <a:r>
              <a:rPr lang="en-IN" sz="1600" dirty="0" err="1" smtClean="0"/>
              <a:t>X,Y,Z,professor,lecturer</a:t>
            </a:r>
            <a:r>
              <a:rPr lang="en-IN" sz="1600" dirty="0" smtClean="0"/>
              <a:t>, dean')</a:t>
            </a:r>
          </a:p>
          <a:p>
            <a:pPr lvl="1" algn="just" fontAlgn="base">
              <a:lnSpc>
                <a:spcPct val="150000"/>
              </a:lnSpc>
            </a:pPr>
            <a:r>
              <a:rPr lang="en-IN" sz="1600" dirty="0" smtClean="0"/>
              <a:t>+professor('</a:t>
            </a:r>
            <a:r>
              <a:rPr lang="en-IN" sz="1600" dirty="0" err="1" smtClean="0"/>
              <a:t>lucy</a:t>
            </a:r>
            <a:r>
              <a:rPr lang="en-IN" sz="1600" dirty="0" smtClean="0"/>
              <a:t>')</a:t>
            </a:r>
          </a:p>
          <a:p>
            <a:pPr lvl="1" algn="just" fontAlgn="base">
              <a:lnSpc>
                <a:spcPct val="150000"/>
              </a:lnSpc>
            </a:pPr>
            <a:r>
              <a:rPr lang="en-IN" sz="1600" dirty="0" smtClean="0"/>
              <a:t>+professor('</a:t>
            </a:r>
            <a:r>
              <a:rPr lang="en-IN" sz="1600" dirty="0" err="1" smtClean="0"/>
              <a:t>danny</a:t>
            </a:r>
            <a:r>
              <a:rPr lang="en-IN" sz="1600" dirty="0" smtClean="0"/>
              <a:t>')</a:t>
            </a:r>
          </a:p>
          <a:p>
            <a:pPr lvl="1" algn="just" fontAlgn="base">
              <a:lnSpc>
                <a:spcPct val="150000"/>
              </a:lnSpc>
            </a:pPr>
            <a:r>
              <a:rPr lang="en-IN" sz="1600" dirty="0" smtClean="0"/>
              <a:t>+lecturer('</a:t>
            </a:r>
            <a:r>
              <a:rPr lang="en-IN" sz="1600" dirty="0" err="1" smtClean="0"/>
              <a:t>james</a:t>
            </a:r>
            <a:r>
              <a:rPr lang="en-IN" sz="1600" dirty="0" smtClean="0"/>
              <a:t>')</a:t>
            </a:r>
          </a:p>
          <a:p>
            <a:pPr lvl="1" algn="just" fontAlgn="base">
              <a:lnSpc>
                <a:spcPct val="150000"/>
              </a:lnSpc>
            </a:pPr>
            <a:r>
              <a:rPr lang="en-IN" sz="1600" dirty="0" smtClean="0"/>
              <a:t>dean(X)&lt;=professor(X)</a:t>
            </a:r>
          </a:p>
          <a:p>
            <a:pPr lvl="1" algn="just" fontAlgn="base">
              <a:lnSpc>
                <a:spcPct val="150000"/>
              </a:lnSpc>
            </a:pPr>
            <a:r>
              <a:rPr lang="en-IN" sz="1600" dirty="0" smtClean="0"/>
              <a:t>print(dean(X))</a:t>
            </a:r>
          </a:p>
        </p:txBody>
      </p:sp>
    </p:spTree>
    <p:extLst>
      <p:ext uri="{BB962C8B-B14F-4D97-AF65-F5344CB8AC3E}">
        <p14:creationId xmlns:p14="http://schemas.microsoft.com/office/powerpoint/2010/main" xmlns="" val="8227655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Logical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85525"/>
            <a:ext cx="11939542" cy="4393767"/>
          </a:xfrm>
          <a:prstGeom prst="rect">
            <a:avLst/>
          </a:prstGeom>
        </p:spPr>
        <p:txBody>
          <a:bodyPr vert="horz" wrap="square" lIns="0" tIns="0" rIns="0" bIns="0" numCol="1" rtlCol="0">
            <a:spAutoFit/>
          </a:bodyPr>
          <a:lstStyle/>
          <a:p>
            <a:pPr lvl="1" algn="just" fontAlgn="base">
              <a:lnSpc>
                <a:spcPct val="150000"/>
              </a:lnSpc>
            </a:pPr>
            <a:r>
              <a:rPr lang="en-IN" sz="1600" dirty="0" smtClean="0"/>
              <a:t>likes(john, </a:t>
            </a:r>
            <a:r>
              <a:rPr lang="en-IN" sz="1600" dirty="0" err="1" smtClean="0"/>
              <a:t>susie</a:t>
            </a:r>
            <a:r>
              <a:rPr lang="en-IN" sz="1600" dirty="0" smtClean="0"/>
              <a:t>).                   /* John likes Susie */</a:t>
            </a:r>
          </a:p>
          <a:p>
            <a:pPr lvl="1" algn="just" fontAlgn="base">
              <a:lnSpc>
                <a:spcPct val="150000"/>
              </a:lnSpc>
            </a:pPr>
            <a:r>
              <a:rPr lang="en-IN" sz="1600" dirty="0" smtClean="0"/>
              <a:t>likes(X, </a:t>
            </a:r>
            <a:r>
              <a:rPr lang="en-IN" sz="1600" dirty="0" err="1" smtClean="0"/>
              <a:t>susie</a:t>
            </a:r>
            <a:r>
              <a:rPr lang="en-IN" sz="1600" dirty="0" smtClean="0"/>
              <a:t>).                      /* Everyone likes Susie */</a:t>
            </a:r>
          </a:p>
          <a:p>
            <a:pPr lvl="1" algn="just" fontAlgn="base">
              <a:lnSpc>
                <a:spcPct val="150000"/>
              </a:lnSpc>
            </a:pPr>
            <a:r>
              <a:rPr lang="en-IN" sz="1600" dirty="0" smtClean="0"/>
              <a:t>likes(john, Y).                       /* John likes everybody */</a:t>
            </a:r>
          </a:p>
          <a:p>
            <a:pPr lvl="1" algn="just" fontAlgn="base">
              <a:lnSpc>
                <a:spcPct val="150000"/>
              </a:lnSpc>
            </a:pPr>
            <a:r>
              <a:rPr lang="en-IN" sz="1600" dirty="0" smtClean="0"/>
              <a:t>likes(john, Y), likes(Y, john).       /* John likes everybody and everybody likes John */</a:t>
            </a:r>
          </a:p>
          <a:p>
            <a:pPr lvl="1" algn="just" fontAlgn="base">
              <a:lnSpc>
                <a:spcPct val="150000"/>
              </a:lnSpc>
            </a:pPr>
            <a:r>
              <a:rPr lang="en-IN" sz="1600" dirty="0" smtClean="0"/>
              <a:t>likes(john, </a:t>
            </a:r>
            <a:r>
              <a:rPr lang="en-IN" sz="1600" dirty="0" err="1" smtClean="0"/>
              <a:t>susie</a:t>
            </a:r>
            <a:r>
              <a:rPr lang="en-IN" sz="1600" dirty="0" smtClean="0"/>
              <a:t>); likes(</a:t>
            </a:r>
            <a:r>
              <a:rPr lang="en-IN" sz="1600" dirty="0" err="1" smtClean="0"/>
              <a:t>john,mary</a:t>
            </a:r>
            <a:r>
              <a:rPr lang="en-IN" sz="1600" dirty="0" smtClean="0"/>
              <a:t>). /* John likes Susie or John likes Mary */</a:t>
            </a:r>
          </a:p>
          <a:p>
            <a:pPr lvl="1" algn="just" fontAlgn="base">
              <a:lnSpc>
                <a:spcPct val="150000"/>
              </a:lnSpc>
            </a:pPr>
            <a:r>
              <a:rPr lang="en-IN" sz="1600" dirty="0" smtClean="0"/>
              <a:t>not(likes(</a:t>
            </a:r>
            <a:r>
              <a:rPr lang="en-IN" sz="1600" dirty="0" err="1" smtClean="0"/>
              <a:t>john,pizza</a:t>
            </a:r>
            <a:r>
              <a:rPr lang="en-IN" sz="1600" dirty="0" smtClean="0"/>
              <a:t>)).               /* John does not like pizza */</a:t>
            </a:r>
          </a:p>
          <a:p>
            <a:pPr lvl="1" algn="just" fontAlgn="base">
              <a:lnSpc>
                <a:spcPct val="150000"/>
              </a:lnSpc>
            </a:pPr>
            <a:r>
              <a:rPr lang="en-IN" sz="1600" dirty="0" smtClean="0"/>
              <a:t>likes(</a:t>
            </a:r>
            <a:r>
              <a:rPr lang="en-IN" sz="1600" dirty="0" err="1" smtClean="0"/>
              <a:t>john,susie</a:t>
            </a:r>
            <a:r>
              <a:rPr lang="en-IN" sz="1600" dirty="0" smtClean="0"/>
              <a:t>) :- likes(</a:t>
            </a:r>
            <a:r>
              <a:rPr lang="en-IN" sz="1600" dirty="0" err="1" smtClean="0"/>
              <a:t>john,mary</a:t>
            </a:r>
            <a:r>
              <a:rPr lang="en-IN" sz="1600" dirty="0" smtClean="0"/>
              <a:t>)./* John likes Susie if John likes Mary.</a:t>
            </a:r>
          </a:p>
          <a:p>
            <a:pPr lvl="1" algn="just" fontAlgn="base">
              <a:lnSpc>
                <a:spcPct val="150000"/>
              </a:lnSpc>
            </a:pPr>
            <a:endParaRPr lang="en-IN" sz="1600" dirty="0" smtClean="0"/>
          </a:p>
          <a:p>
            <a:pPr lvl="1" algn="just" fontAlgn="base">
              <a:lnSpc>
                <a:spcPct val="150000"/>
              </a:lnSpc>
            </a:pPr>
            <a:r>
              <a:rPr lang="en-IN" sz="1600" dirty="0" smtClean="0"/>
              <a:t>rules</a:t>
            </a:r>
          </a:p>
          <a:p>
            <a:pPr lvl="1" algn="just" fontAlgn="base">
              <a:lnSpc>
                <a:spcPct val="150000"/>
              </a:lnSpc>
            </a:pPr>
            <a:r>
              <a:rPr lang="en-IN" sz="1600" dirty="0" smtClean="0"/>
              <a:t>friends(X,Y) :- likes(X,Y),likes(Y,X).            /* X and Y are friends if they like each other */</a:t>
            </a:r>
          </a:p>
          <a:p>
            <a:pPr lvl="1" algn="just" fontAlgn="base">
              <a:lnSpc>
                <a:spcPct val="150000"/>
              </a:lnSpc>
            </a:pPr>
            <a:r>
              <a:rPr lang="en-IN" sz="1600" dirty="0" smtClean="0"/>
              <a:t>hates(X,Y) :- not(likes(X,Y)).                    /* X hates Y if X does not like Y. */</a:t>
            </a:r>
          </a:p>
          <a:p>
            <a:pPr lvl="1" algn="just" fontAlgn="base">
              <a:lnSpc>
                <a:spcPct val="150000"/>
              </a:lnSpc>
            </a:pPr>
            <a:r>
              <a:rPr lang="en-IN" sz="1600" dirty="0" smtClean="0"/>
              <a:t>enemies(X,Y) :- not(likes(X,Y)),not(likes(Y,X)).  /* X and Y are enemies if they don't like each other */</a:t>
            </a:r>
          </a:p>
        </p:txBody>
      </p:sp>
    </p:spTree>
    <p:extLst>
      <p:ext uri="{BB962C8B-B14F-4D97-AF65-F5344CB8AC3E}">
        <p14:creationId xmlns:p14="http://schemas.microsoft.com/office/powerpoint/2010/main" xmlns="" val="29024337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a:solidFill>
                  <a:schemeClr val="bg1"/>
                </a:solidFill>
                <a:latin typeface="Candara" pitchFamily="34" charset="0"/>
              </a:rPr>
              <a:t>Imperative Programming Paradigm</a:t>
            </a:r>
          </a:p>
        </p:txBody>
      </p:sp>
    </p:spTree>
    <p:extLst>
      <p:ext uri="{BB962C8B-B14F-4D97-AF65-F5344CB8AC3E}">
        <p14:creationId xmlns:p14="http://schemas.microsoft.com/office/powerpoint/2010/main" xmlns="" val="37913148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Imperative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31953" y="510481"/>
            <a:ext cx="11939542" cy="5358518"/>
          </a:xfrm>
          <a:prstGeom prst="rect">
            <a:avLst/>
          </a:prstGeom>
        </p:spPr>
        <p:txBody>
          <a:bodyPr vert="horz" wrap="square" lIns="0" tIns="0" rIns="0" bIns="0" numCol="1" rtlCol="0">
            <a:spAutoFit/>
          </a:bodyPr>
          <a:lstStyle/>
          <a:p>
            <a:pPr marL="379413" lvl="1" indent="-285750" algn="just" fontAlgn="base">
              <a:lnSpc>
                <a:spcPct val="150000"/>
              </a:lnSpc>
              <a:buFont typeface="Arial" panose="020B0604020202020204" pitchFamily="34" charset="0"/>
              <a:buChar char="•"/>
            </a:pPr>
            <a:r>
              <a:rPr lang="en-IN" dirty="0" smtClean="0"/>
              <a:t>It’s a programming </a:t>
            </a:r>
            <a:r>
              <a:rPr lang="en-IN" dirty="0"/>
              <a:t>paradigm that describes computation as statements that change a program state</a:t>
            </a:r>
            <a:r>
              <a:rPr lang="en-IN" dirty="0" smtClean="0"/>
              <a:t>.</a:t>
            </a:r>
          </a:p>
          <a:p>
            <a:pPr marL="379413" lvl="1" indent="-285750" algn="just" fontAlgn="base">
              <a:lnSpc>
                <a:spcPct val="150000"/>
              </a:lnSpc>
              <a:buFont typeface="Arial" panose="020B0604020202020204" pitchFamily="34" charset="0"/>
              <a:buChar char="•"/>
            </a:pPr>
            <a:r>
              <a:rPr lang="en-IN" dirty="0" smtClean="0"/>
              <a:t>Imperative programs are a sequence of commands for the computer to perform. </a:t>
            </a:r>
          </a:p>
          <a:p>
            <a:pPr marL="379413" lvl="1" indent="-285750" algn="just" fontAlgn="base">
              <a:lnSpc>
                <a:spcPct val="150000"/>
              </a:lnSpc>
              <a:buFont typeface="Arial" panose="020B0604020202020204" pitchFamily="34" charset="0"/>
              <a:buChar char="•"/>
            </a:pPr>
            <a:r>
              <a:rPr lang="en-IN" dirty="0"/>
              <a:t> imperative programming paradigm assumes that the computer can maintain through environments of variables any changes in a computation process</a:t>
            </a:r>
            <a:r>
              <a:rPr lang="en-IN" dirty="0" smtClean="0"/>
              <a:t>.</a:t>
            </a:r>
          </a:p>
          <a:p>
            <a:pPr marL="379413" lvl="1" indent="-285750" algn="just" fontAlgn="base">
              <a:lnSpc>
                <a:spcPct val="150000"/>
              </a:lnSpc>
              <a:buFont typeface="Arial" panose="020B0604020202020204" pitchFamily="34" charset="0"/>
              <a:buChar char="•"/>
            </a:pPr>
            <a:r>
              <a:rPr lang="en-IN" dirty="0"/>
              <a:t>Computations are performed through a guided sequence of steps, in which these variables are referred to or changed. The order of the steps is crucial, because a given step will have different consequences depending on the current values of variables when the step is executed</a:t>
            </a:r>
            <a:r>
              <a:rPr lang="en-IN" dirty="0" smtClean="0"/>
              <a:t>.</a:t>
            </a:r>
          </a:p>
          <a:p>
            <a:pPr marL="379413" lvl="1" indent="-285750" algn="just" fontAlgn="base">
              <a:lnSpc>
                <a:spcPct val="150000"/>
              </a:lnSpc>
              <a:buFont typeface="Arial" panose="020B0604020202020204" pitchFamily="34" charset="0"/>
              <a:buChar char="•"/>
            </a:pPr>
            <a:r>
              <a:rPr lang="en-IN" dirty="0"/>
              <a:t>Popular programming languages are imperative more often than they are any other paradigm studies </a:t>
            </a:r>
            <a:r>
              <a:rPr lang="en-IN" dirty="0" smtClean="0"/>
              <a:t>because the </a:t>
            </a:r>
            <a:r>
              <a:rPr lang="en-IN" dirty="0"/>
              <a:t>imperative paradigm most closely resembles the actual machine itself, so the programmer is much closer to the machine</a:t>
            </a:r>
            <a:r>
              <a:rPr lang="en-IN" dirty="0" smtClean="0"/>
              <a:t>;</a:t>
            </a:r>
          </a:p>
          <a:p>
            <a:pPr marL="379413" lvl="1" indent="-285750" algn="just" fontAlgn="base">
              <a:lnSpc>
                <a:spcPct val="150000"/>
              </a:lnSpc>
              <a:buFont typeface="Arial" panose="020B0604020202020204" pitchFamily="34" charset="0"/>
              <a:buChar char="•"/>
            </a:pPr>
            <a:r>
              <a:rPr lang="en-IN" dirty="0"/>
              <a:t>Imperative programs define sequences of commands/statements for </a:t>
            </a:r>
            <a:r>
              <a:rPr lang="en-IN" dirty="0" smtClean="0"/>
              <a:t>the computer </a:t>
            </a:r>
            <a:r>
              <a:rPr lang="en-IN" dirty="0"/>
              <a:t>that change a program state (i.e., set of variables)</a:t>
            </a:r>
          </a:p>
          <a:p>
            <a:pPr marL="836613" lvl="2" indent="-285750" algn="just" fontAlgn="base">
              <a:lnSpc>
                <a:spcPct val="150000"/>
              </a:lnSpc>
              <a:buFont typeface="Arial" panose="020B0604020202020204" pitchFamily="34" charset="0"/>
              <a:buChar char="•"/>
            </a:pPr>
            <a:r>
              <a:rPr lang="en-IN" dirty="0"/>
              <a:t>Commands are stored in memory and executed in the order found</a:t>
            </a:r>
          </a:p>
          <a:p>
            <a:pPr marL="836613" lvl="2" indent="-285750" algn="just" fontAlgn="base">
              <a:lnSpc>
                <a:spcPct val="150000"/>
              </a:lnSpc>
              <a:buFont typeface="Arial" panose="020B0604020202020204" pitchFamily="34" charset="0"/>
              <a:buChar char="•"/>
            </a:pPr>
            <a:r>
              <a:rPr lang="en-IN" dirty="0"/>
              <a:t>Commands retrieve data, perform a computation, and assign the result to </a:t>
            </a:r>
            <a:r>
              <a:rPr lang="en-IN" dirty="0" smtClean="0"/>
              <a:t>a memory </a:t>
            </a:r>
            <a:r>
              <a:rPr lang="en-IN" dirty="0"/>
              <a:t>location</a:t>
            </a:r>
            <a:endParaRPr lang="en-IN" dirty="0" smtClean="0"/>
          </a:p>
        </p:txBody>
      </p:sp>
    </p:spTree>
    <p:extLst>
      <p:ext uri="{BB962C8B-B14F-4D97-AF65-F5344CB8AC3E}">
        <p14:creationId xmlns:p14="http://schemas.microsoft.com/office/powerpoint/2010/main" xmlns="" val="25855593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Imperative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31953" y="510481"/>
            <a:ext cx="11939542" cy="4354397"/>
          </a:xfrm>
          <a:prstGeom prst="rect">
            <a:avLst/>
          </a:prstGeom>
        </p:spPr>
        <p:txBody>
          <a:bodyPr vert="horz" wrap="square" lIns="0" tIns="0" rIns="0" bIns="0" numCol="1" rtlCol="0">
            <a:spAutoFit/>
          </a:bodyPr>
          <a:lstStyle/>
          <a:p>
            <a:pPr marL="379413" lvl="1" indent="-285750" algn="just" fontAlgn="base">
              <a:lnSpc>
                <a:spcPct val="200000"/>
              </a:lnSpc>
              <a:buFont typeface="Arial" panose="020B0604020202020204" pitchFamily="34" charset="0"/>
              <a:buChar char="•"/>
            </a:pPr>
            <a:r>
              <a:rPr lang="en-IN" dirty="0"/>
              <a:t>In a computer program, a variable stores the data. </a:t>
            </a:r>
            <a:r>
              <a:rPr lang="en-IN" dirty="0" smtClean="0"/>
              <a:t>The contents </a:t>
            </a:r>
            <a:r>
              <a:rPr lang="en-IN" dirty="0"/>
              <a:t>of these locations at any </a:t>
            </a:r>
            <a:r>
              <a:rPr lang="en-IN" dirty="0" smtClean="0"/>
              <a:t>given point in the program’s </a:t>
            </a:r>
            <a:r>
              <a:rPr lang="en-IN" dirty="0"/>
              <a:t>execution are called the program’s state</a:t>
            </a:r>
            <a:r>
              <a:rPr lang="en-IN" dirty="0" smtClean="0"/>
              <a:t>. Imperative </a:t>
            </a:r>
            <a:r>
              <a:rPr lang="en-IN" dirty="0"/>
              <a:t>programming is characterized by </a:t>
            </a:r>
            <a:r>
              <a:rPr lang="en-IN" dirty="0" smtClean="0"/>
              <a:t>programming with </a:t>
            </a:r>
            <a:r>
              <a:rPr lang="en-IN" dirty="0"/>
              <a:t>state and commands which modify the state.</a:t>
            </a:r>
          </a:p>
          <a:p>
            <a:pPr marL="379413" lvl="1" indent="-285750" algn="just" fontAlgn="base">
              <a:lnSpc>
                <a:spcPct val="200000"/>
              </a:lnSpc>
              <a:buFont typeface="Arial" panose="020B0604020202020204" pitchFamily="34" charset="0"/>
              <a:buChar char="•"/>
            </a:pPr>
            <a:r>
              <a:rPr lang="en-IN" dirty="0" smtClean="0"/>
              <a:t>The </a:t>
            </a:r>
            <a:r>
              <a:rPr lang="en-IN" dirty="0"/>
              <a:t>first imperative programming languages </a:t>
            </a:r>
            <a:r>
              <a:rPr lang="en-IN" dirty="0" smtClean="0"/>
              <a:t>were machine languages.</a:t>
            </a:r>
          </a:p>
          <a:p>
            <a:pPr marL="379413" lvl="1" indent="-285750" algn="just" fontAlgn="base">
              <a:lnSpc>
                <a:spcPct val="200000"/>
              </a:lnSpc>
              <a:buFont typeface="Arial" panose="020B0604020202020204" pitchFamily="34" charset="0"/>
              <a:buChar char="•"/>
            </a:pPr>
            <a:r>
              <a:rPr lang="en-IN" dirty="0"/>
              <a:t>Machine </a:t>
            </a:r>
            <a:r>
              <a:rPr lang="en-IN" dirty="0" smtClean="0"/>
              <a:t>Language : Each </a:t>
            </a:r>
            <a:r>
              <a:rPr lang="en-IN" dirty="0"/>
              <a:t>instruction performs a very specific task, </a:t>
            </a:r>
            <a:r>
              <a:rPr lang="en-IN" dirty="0" smtClean="0"/>
              <a:t>such as </a:t>
            </a:r>
            <a:r>
              <a:rPr lang="en-IN" dirty="0"/>
              <a:t>a load, a </a:t>
            </a:r>
            <a:r>
              <a:rPr lang="en-IN" dirty="0" smtClean="0"/>
              <a:t>jump, or </a:t>
            </a:r>
            <a:r>
              <a:rPr lang="en-IN" dirty="0"/>
              <a:t>an ALU operation on </a:t>
            </a:r>
            <a:r>
              <a:rPr lang="en-IN" dirty="0" smtClean="0"/>
              <a:t>a unit </a:t>
            </a:r>
            <a:r>
              <a:rPr lang="en-IN" dirty="0"/>
              <a:t>of data in a CPU register or memory</a:t>
            </a:r>
            <a:r>
              <a:rPr lang="en-IN" dirty="0" smtClean="0"/>
              <a:t>.</a:t>
            </a:r>
          </a:p>
          <a:p>
            <a:pPr marL="836613" lvl="2" indent="-285750" algn="just" fontAlgn="base">
              <a:lnSpc>
                <a:spcPct val="200000"/>
              </a:lnSpc>
              <a:buFont typeface="Arial" panose="020B0604020202020204" pitchFamily="34" charset="0"/>
              <a:buChar char="•"/>
            </a:pPr>
            <a:r>
              <a:rPr lang="en-IN" dirty="0" smtClean="0"/>
              <a:t>MOV AL, BL</a:t>
            </a:r>
          </a:p>
          <a:p>
            <a:pPr marL="836613" lvl="2" indent="-285750" algn="just" fontAlgn="base">
              <a:lnSpc>
                <a:spcPct val="200000"/>
              </a:lnSpc>
              <a:buFont typeface="Arial" panose="020B0604020202020204" pitchFamily="34" charset="0"/>
              <a:buChar char="•"/>
            </a:pPr>
            <a:r>
              <a:rPr lang="en-IN" dirty="0" smtClean="0"/>
              <a:t>MOV A, B</a:t>
            </a:r>
          </a:p>
        </p:txBody>
      </p:sp>
    </p:spTree>
    <p:extLst>
      <p:ext uri="{BB962C8B-B14F-4D97-AF65-F5344CB8AC3E}">
        <p14:creationId xmlns:p14="http://schemas.microsoft.com/office/powerpoint/2010/main" xmlns="" val="7645619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36223" y="45607"/>
            <a:ext cx="8946411"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Imperative vs Declarative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31953" y="510481"/>
            <a:ext cx="11939542" cy="6232475"/>
          </a:xfrm>
          <a:prstGeom prst="rect">
            <a:avLst/>
          </a:prstGeom>
        </p:spPr>
        <p:txBody>
          <a:bodyPr vert="horz" wrap="square" lIns="0" tIns="0" rIns="0" bIns="0" numCol="1" rtlCol="0">
            <a:spAutoFit/>
          </a:bodyPr>
          <a:lstStyle/>
          <a:p>
            <a:pPr marL="379413" lvl="1" indent="-285750" algn="just" fontAlgn="base">
              <a:lnSpc>
                <a:spcPct val="150000"/>
              </a:lnSpc>
              <a:buFont typeface="Arial" panose="020B0604020202020204" pitchFamily="34" charset="0"/>
              <a:buChar char="•"/>
            </a:pPr>
            <a:r>
              <a:rPr lang="en-IN" dirty="0"/>
              <a:t>Declarative programming is a programming paradigm … that expresses the logic of a computation without describing its control flow</a:t>
            </a:r>
            <a:r>
              <a:rPr lang="en-IN" dirty="0" smtClean="0"/>
              <a:t>. Its focus how to do a task</a:t>
            </a:r>
            <a:endParaRPr lang="en-IN" dirty="0"/>
          </a:p>
          <a:p>
            <a:pPr marL="379413" lvl="1" indent="-285750" algn="just" fontAlgn="base">
              <a:lnSpc>
                <a:spcPct val="150000"/>
              </a:lnSpc>
              <a:buFont typeface="Arial" panose="020B0604020202020204" pitchFamily="34" charset="0"/>
              <a:buChar char="•"/>
            </a:pPr>
            <a:r>
              <a:rPr lang="en-IN" dirty="0"/>
              <a:t>Imperative programming is a programming paradigm that uses statements that change a program’s state</a:t>
            </a:r>
            <a:r>
              <a:rPr lang="en-IN" dirty="0" smtClean="0"/>
              <a:t>. It focus on what to day rather than how to do it.</a:t>
            </a:r>
          </a:p>
          <a:p>
            <a:pPr marL="379413" lvl="1" indent="-285750" algn="just" fontAlgn="base">
              <a:lnSpc>
                <a:spcPct val="150000"/>
              </a:lnSpc>
              <a:buFont typeface="Arial" panose="020B0604020202020204" pitchFamily="34" charset="0"/>
              <a:buChar char="•"/>
            </a:pPr>
            <a:endParaRPr lang="en-IN" dirty="0"/>
          </a:p>
          <a:p>
            <a:pPr marL="93663" lvl="1" algn="just" fontAlgn="base">
              <a:lnSpc>
                <a:spcPct val="150000"/>
              </a:lnSpc>
            </a:pPr>
            <a:r>
              <a:rPr lang="en-IN" b="1" dirty="0" smtClean="0"/>
              <a:t>Example:</a:t>
            </a:r>
          </a:p>
          <a:p>
            <a:pPr marL="93663" lvl="1" algn="just" fontAlgn="base">
              <a:lnSpc>
                <a:spcPct val="150000"/>
              </a:lnSpc>
            </a:pPr>
            <a:r>
              <a:rPr lang="en-IN" dirty="0" smtClean="0"/>
              <a:t>#declarative</a:t>
            </a:r>
          </a:p>
          <a:p>
            <a:pPr marL="93663" lvl="1" algn="just" fontAlgn="base">
              <a:lnSpc>
                <a:spcPct val="150000"/>
              </a:lnSpc>
            </a:pPr>
            <a:r>
              <a:rPr lang="en-IN" dirty="0" smtClean="0"/>
              <a:t>	</a:t>
            </a:r>
            <a:r>
              <a:rPr lang="en-IN" i="1" dirty="0" err="1" smtClean="0"/>
              <a:t>small_nums</a:t>
            </a:r>
            <a:r>
              <a:rPr lang="en-IN" i="1" dirty="0" smtClean="0"/>
              <a:t> = [ x for x in range(20) if x&lt;5]</a:t>
            </a:r>
          </a:p>
          <a:p>
            <a:pPr marL="93663" lvl="1" algn="just" fontAlgn="base">
              <a:lnSpc>
                <a:spcPct val="150000"/>
              </a:lnSpc>
            </a:pPr>
            <a:endParaRPr lang="en-IN" i="1" dirty="0"/>
          </a:p>
          <a:p>
            <a:pPr marL="93663" lvl="1" algn="just" fontAlgn="base">
              <a:lnSpc>
                <a:spcPct val="150000"/>
              </a:lnSpc>
            </a:pPr>
            <a:r>
              <a:rPr lang="en-IN" dirty="0" smtClean="0"/>
              <a:t>#Imperative</a:t>
            </a:r>
          </a:p>
          <a:p>
            <a:pPr marL="93663" lvl="1" algn="just" fontAlgn="base">
              <a:lnSpc>
                <a:spcPct val="150000"/>
              </a:lnSpc>
            </a:pPr>
            <a:r>
              <a:rPr lang="en-IN" dirty="0"/>
              <a:t>	</a:t>
            </a:r>
            <a:r>
              <a:rPr lang="en-IN" i="1" dirty="0" smtClean="0"/>
              <a:t>small = []</a:t>
            </a:r>
          </a:p>
          <a:p>
            <a:pPr marL="93663" lvl="1" algn="just" fontAlgn="base">
              <a:lnSpc>
                <a:spcPct val="150000"/>
              </a:lnSpc>
            </a:pPr>
            <a:r>
              <a:rPr lang="en-IN" i="1" dirty="0"/>
              <a:t>	</a:t>
            </a:r>
            <a:r>
              <a:rPr lang="en-IN" i="1" dirty="0" smtClean="0"/>
              <a:t>for I in range(20):</a:t>
            </a:r>
          </a:p>
          <a:p>
            <a:pPr marL="93663" lvl="1" algn="just" fontAlgn="base">
              <a:lnSpc>
                <a:spcPct val="150000"/>
              </a:lnSpc>
            </a:pPr>
            <a:r>
              <a:rPr lang="en-IN" i="1" dirty="0"/>
              <a:t>	</a:t>
            </a:r>
            <a:r>
              <a:rPr lang="en-IN" i="1" dirty="0" smtClean="0"/>
              <a:t>	if </a:t>
            </a:r>
            <a:r>
              <a:rPr lang="en-IN" i="1" dirty="0" err="1" smtClean="0"/>
              <a:t>i</a:t>
            </a:r>
            <a:r>
              <a:rPr lang="en-IN" i="1" dirty="0" smtClean="0"/>
              <a:t>&lt;5:</a:t>
            </a:r>
          </a:p>
          <a:p>
            <a:pPr marL="93663" lvl="1" algn="just" fontAlgn="base">
              <a:lnSpc>
                <a:spcPct val="150000"/>
              </a:lnSpc>
            </a:pPr>
            <a:r>
              <a:rPr lang="en-IN" i="1" dirty="0"/>
              <a:t>	</a:t>
            </a:r>
            <a:r>
              <a:rPr lang="en-IN" i="1" dirty="0" smtClean="0"/>
              <a:t>		</a:t>
            </a:r>
            <a:r>
              <a:rPr lang="en-IN" i="1" dirty="0" err="1" smtClean="0"/>
              <a:t>small.append</a:t>
            </a:r>
            <a:r>
              <a:rPr lang="en-IN" i="1" dirty="0" smtClean="0"/>
              <a:t>(</a:t>
            </a:r>
            <a:r>
              <a:rPr lang="en-IN" i="1" dirty="0" err="1" smtClean="0"/>
              <a:t>i</a:t>
            </a:r>
            <a:r>
              <a:rPr lang="en-IN" i="1" dirty="0" smtClean="0"/>
              <a:t>)</a:t>
            </a:r>
          </a:p>
          <a:p>
            <a:pPr marL="93663" lvl="1" algn="just" fontAlgn="base">
              <a:lnSpc>
                <a:spcPct val="150000"/>
              </a:lnSpc>
            </a:pPr>
            <a:endParaRPr lang="en-IN" dirty="0" smtClean="0"/>
          </a:p>
        </p:txBody>
      </p:sp>
    </p:spTree>
    <p:extLst>
      <p:ext uri="{BB962C8B-B14F-4D97-AF65-F5344CB8AC3E}">
        <p14:creationId xmlns:p14="http://schemas.microsoft.com/office/powerpoint/2010/main" xmlns="" val="15879316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Imperative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85741" y="528996"/>
            <a:ext cx="11939542" cy="5401479"/>
          </a:xfrm>
          <a:prstGeom prst="rect">
            <a:avLst/>
          </a:prstGeom>
        </p:spPr>
        <p:txBody>
          <a:bodyPr vert="horz" wrap="square" lIns="0" tIns="0" rIns="0" bIns="0" numCol="1" rtlCol="0">
            <a:spAutoFit/>
          </a:bodyPr>
          <a:lstStyle/>
          <a:p>
            <a:pPr marL="379413" lvl="1" indent="-285750" algn="just" fontAlgn="base">
              <a:lnSpc>
                <a:spcPct val="150000"/>
              </a:lnSpc>
              <a:buFont typeface="Arial" panose="020B0604020202020204" pitchFamily="34" charset="0"/>
              <a:buChar char="•"/>
            </a:pPr>
            <a:r>
              <a:rPr lang="en-IN" dirty="0"/>
              <a:t>Central elements of imperative paradigm:</a:t>
            </a:r>
          </a:p>
          <a:p>
            <a:pPr marL="836613" lvl="2" indent="-285750" algn="just" fontAlgn="base">
              <a:lnSpc>
                <a:spcPct val="150000"/>
              </a:lnSpc>
              <a:buFont typeface="Arial" panose="020B0604020202020204" pitchFamily="34" charset="0"/>
              <a:buChar char="•"/>
            </a:pPr>
            <a:r>
              <a:rPr lang="en-IN" dirty="0" smtClean="0"/>
              <a:t>Assignment </a:t>
            </a:r>
            <a:r>
              <a:rPr lang="en-IN" dirty="0"/>
              <a:t>statement: assigns values to memory locations and changes </a:t>
            </a:r>
            <a:r>
              <a:rPr lang="en-IN" dirty="0" smtClean="0"/>
              <a:t>the current </a:t>
            </a:r>
            <a:r>
              <a:rPr lang="en-IN" dirty="0"/>
              <a:t>state of a program</a:t>
            </a:r>
          </a:p>
          <a:p>
            <a:pPr marL="836613" lvl="2" indent="-285750" algn="just" fontAlgn="base">
              <a:lnSpc>
                <a:spcPct val="150000"/>
              </a:lnSpc>
              <a:buFont typeface="Arial" panose="020B0604020202020204" pitchFamily="34" charset="0"/>
              <a:buChar char="•"/>
            </a:pPr>
            <a:r>
              <a:rPr lang="en-IN" dirty="0"/>
              <a:t>Variables refer to memory locations</a:t>
            </a:r>
          </a:p>
          <a:p>
            <a:pPr marL="836613" lvl="2" indent="-285750" algn="just" fontAlgn="base">
              <a:lnSpc>
                <a:spcPct val="150000"/>
              </a:lnSpc>
              <a:buFont typeface="Arial" panose="020B0604020202020204" pitchFamily="34" charset="0"/>
              <a:buChar char="•"/>
            </a:pPr>
            <a:r>
              <a:rPr lang="en-IN" dirty="0"/>
              <a:t>Step-by-step execution of commands</a:t>
            </a:r>
          </a:p>
          <a:p>
            <a:pPr marL="836613" lvl="2" indent="-285750" algn="just" fontAlgn="base">
              <a:lnSpc>
                <a:spcPct val="150000"/>
              </a:lnSpc>
              <a:buFont typeface="Arial" panose="020B0604020202020204" pitchFamily="34" charset="0"/>
              <a:buChar char="•"/>
            </a:pPr>
            <a:r>
              <a:rPr lang="en-IN" dirty="0"/>
              <a:t>Control-flow statements: Conditional and unconditional (GO TO) </a:t>
            </a:r>
            <a:r>
              <a:rPr lang="en-IN" dirty="0" smtClean="0"/>
              <a:t>branches and </a:t>
            </a:r>
            <a:r>
              <a:rPr lang="en-IN" dirty="0"/>
              <a:t>loops to change the flow of a program</a:t>
            </a:r>
          </a:p>
          <a:p>
            <a:pPr marL="379413" lvl="1" indent="-285750" algn="just" fontAlgn="base">
              <a:lnSpc>
                <a:spcPct val="150000"/>
              </a:lnSpc>
              <a:buFont typeface="Arial" panose="020B0604020202020204" pitchFamily="34" charset="0"/>
              <a:buChar char="•"/>
            </a:pPr>
            <a:r>
              <a:rPr lang="en-IN" dirty="0"/>
              <a:t>Example of computing the factorial of a </a:t>
            </a:r>
            <a:r>
              <a:rPr lang="en-IN" dirty="0" smtClean="0"/>
              <a:t>number:</a:t>
            </a:r>
          </a:p>
          <a:p>
            <a:pPr marL="93663" lvl="1" algn="just" fontAlgn="base">
              <a:lnSpc>
                <a:spcPct val="150000"/>
              </a:lnSpc>
            </a:pPr>
            <a:r>
              <a:rPr lang="en-IN" dirty="0"/>
              <a:t>	</a:t>
            </a:r>
            <a:r>
              <a:rPr lang="en-IN" i="1" dirty="0"/>
              <a:t>unsigned </a:t>
            </a:r>
            <a:r>
              <a:rPr lang="en-IN" i="1" dirty="0" err="1"/>
              <a:t>int</a:t>
            </a:r>
            <a:r>
              <a:rPr lang="en-IN" i="1" dirty="0"/>
              <a:t> n = 5; </a:t>
            </a:r>
            <a:endParaRPr lang="en-IN" i="1" dirty="0" smtClean="0"/>
          </a:p>
          <a:p>
            <a:pPr marL="93663" lvl="1" algn="just" fontAlgn="base">
              <a:lnSpc>
                <a:spcPct val="150000"/>
              </a:lnSpc>
            </a:pPr>
            <a:r>
              <a:rPr lang="en-IN" i="1" dirty="0"/>
              <a:t>	</a:t>
            </a:r>
            <a:r>
              <a:rPr lang="en-IN" i="1" dirty="0" smtClean="0"/>
              <a:t>unsigned </a:t>
            </a:r>
            <a:r>
              <a:rPr lang="en-IN" i="1" dirty="0" err="1"/>
              <a:t>int</a:t>
            </a:r>
            <a:r>
              <a:rPr lang="en-IN" i="1" dirty="0"/>
              <a:t> result = 1; </a:t>
            </a:r>
            <a:endParaRPr lang="en-IN" i="1" dirty="0" smtClean="0"/>
          </a:p>
          <a:p>
            <a:pPr marL="93663" lvl="1" algn="just" fontAlgn="base">
              <a:lnSpc>
                <a:spcPct val="150000"/>
              </a:lnSpc>
            </a:pPr>
            <a:r>
              <a:rPr lang="en-IN" i="1" dirty="0"/>
              <a:t>	</a:t>
            </a:r>
            <a:r>
              <a:rPr lang="en-IN" i="1" dirty="0" smtClean="0"/>
              <a:t>while(n </a:t>
            </a:r>
            <a:r>
              <a:rPr lang="en-IN" i="1" dirty="0"/>
              <a:t>&gt; 1) </a:t>
            </a:r>
            <a:endParaRPr lang="en-IN" i="1" dirty="0" smtClean="0"/>
          </a:p>
          <a:p>
            <a:pPr marL="93663" lvl="1" algn="just" fontAlgn="base">
              <a:lnSpc>
                <a:spcPct val="150000"/>
              </a:lnSpc>
            </a:pPr>
            <a:r>
              <a:rPr lang="en-IN" i="1" dirty="0"/>
              <a:t>	</a:t>
            </a:r>
            <a:r>
              <a:rPr lang="en-IN" i="1" dirty="0" smtClean="0"/>
              <a:t>{ </a:t>
            </a:r>
          </a:p>
          <a:p>
            <a:pPr marL="93663" lvl="1" algn="just" fontAlgn="base">
              <a:lnSpc>
                <a:spcPct val="150000"/>
              </a:lnSpc>
            </a:pPr>
            <a:r>
              <a:rPr lang="en-IN" i="1" dirty="0"/>
              <a:t>	</a:t>
            </a:r>
            <a:r>
              <a:rPr lang="en-IN" i="1" dirty="0" smtClean="0"/>
              <a:t>	result </a:t>
            </a:r>
            <a:r>
              <a:rPr lang="en-IN" i="1" dirty="0"/>
              <a:t>*= n; </a:t>
            </a:r>
            <a:endParaRPr lang="en-IN" i="1" dirty="0" smtClean="0"/>
          </a:p>
          <a:p>
            <a:pPr marL="93663" lvl="1" algn="just" fontAlgn="base">
              <a:lnSpc>
                <a:spcPct val="150000"/>
              </a:lnSpc>
            </a:pPr>
            <a:r>
              <a:rPr lang="en-IN" i="1" dirty="0"/>
              <a:t>	</a:t>
            </a:r>
            <a:r>
              <a:rPr lang="en-IN" i="1" dirty="0" smtClean="0"/>
              <a:t>	n--;</a:t>
            </a:r>
          </a:p>
          <a:p>
            <a:pPr marL="93663" lvl="1" algn="just" fontAlgn="base">
              <a:lnSpc>
                <a:spcPct val="150000"/>
              </a:lnSpc>
            </a:pPr>
            <a:r>
              <a:rPr lang="en-IN" i="1" dirty="0"/>
              <a:t>	</a:t>
            </a:r>
            <a:r>
              <a:rPr lang="en-IN" i="1" dirty="0" smtClean="0"/>
              <a:t>}</a:t>
            </a:r>
          </a:p>
        </p:txBody>
      </p:sp>
    </p:spTree>
    <p:extLst>
      <p:ext uri="{BB962C8B-B14F-4D97-AF65-F5344CB8AC3E}">
        <p14:creationId xmlns:p14="http://schemas.microsoft.com/office/powerpoint/2010/main" xmlns="" val="1186118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Parallel &amp; Concurrent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24777225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38365"/>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685411"/>
            <a:ext cx="12105504" cy="5885723"/>
            <a:chOff x="152400" y="1228244"/>
            <a:chExt cx="9296400" cy="869562"/>
          </a:xfrm>
        </p:grpSpPr>
        <p:sp>
          <p:nvSpPr>
            <p:cNvPr id="29" name="Rectangle 28"/>
            <p:cNvSpPr/>
            <p:nvPr/>
          </p:nvSpPr>
          <p:spPr>
            <a:xfrm>
              <a:off x="152400" y="1228244"/>
              <a:ext cx="9296400" cy="86956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358086"/>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system is said to be parallel if it can support two or more actions executing simultaneously i.e.,  multiple actions are simultaneously executed in parallel systems.</a:t>
              </a:r>
            </a:p>
            <a:p>
              <a:pPr marL="285750" indent="-285750" algn="just" fontAlgn="base">
                <a:lnSpc>
                  <a:spcPct val="150000"/>
                </a:lnSpc>
                <a:buFont typeface="Arial" panose="020B0604020202020204" pitchFamily="34" charset="0"/>
                <a:buChar char="•"/>
              </a:pPr>
              <a:r>
                <a:rPr lang="en-IN" sz="1750" dirty="0"/>
                <a:t>The evolution of parallel processing, even if slow, gave rise to a considerable variety of programming paradigms.</a:t>
              </a:r>
            </a:p>
            <a:p>
              <a:pPr marL="285750" lvl="1" indent="-285750" algn="just" fontAlgn="base">
                <a:lnSpc>
                  <a:spcPct val="150000"/>
                </a:lnSpc>
                <a:buFont typeface="Arial" panose="020B0604020202020204" pitchFamily="34" charset="0"/>
                <a:buChar char="•"/>
              </a:pPr>
              <a:r>
                <a:rPr lang="en-IN" sz="1750" dirty="0" smtClean="0"/>
                <a:t>Parallelism Types:</a:t>
              </a:r>
            </a:p>
            <a:p>
              <a:pPr marL="742950" lvl="2" indent="-285750" algn="just" fontAlgn="base">
                <a:lnSpc>
                  <a:spcPct val="150000"/>
                </a:lnSpc>
                <a:buFont typeface="Arial" panose="020B0604020202020204" pitchFamily="34" charset="0"/>
                <a:buChar char="•"/>
              </a:pPr>
              <a:r>
                <a:rPr lang="en-IN" sz="1750" dirty="0" smtClean="0"/>
                <a:t>Explicit Parallelism</a:t>
              </a:r>
            </a:p>
            <a:p>
              <a:pPr marL="742950" lvl="2" indent="-285750" algn="just" fontAlgn="base">
                <a:lnSpc>
                  <a:spcPct val="150000"/>
                </a:lnSpc>
                <a:buFont typeface="Arial" panose="020B0604020202020204" pitchFamily="34" charset="0"/>
                <a:buChar char="•"/>
              </a:pPr>
              <a:r>
                <a:rPr lang="en-IN" sz="1750" dirty="0" smtClean="0"/>
                <a:t>Implicit Parallelism</a:t>
              </a:r>
              <a:endParaRPr lang="en-US" sz="1750" dirty="0" smtClean="0"/>
            </a:p>
          </p:txBody>
        </p:sp>
      </p:grpSp>
      <p:pic>
        <p:nvPicPr>
          <p:cNvPr id="4" name="Picture 3"/>
          <p:cNvPicPr>
            <a:picLocks noChangeAspect="1"/>
          </p:cNvPicPr>
          <p:nvPr/>
        </p:nvPicPr>
        <p:blipFill>
          <a:blip r:embed="rId3"/>
          <a:stretch>
            <a:fillRect/>
          </a:stretch>
        </p:blipFill>
        <p:spPr>
          <a:xfrm>
            <a:off x="786657" y="4775106"/>
            <a:ext cx="3905250" cy="1514475"/>
          </a:xfrm>
          <a:prstGeom prst="rect">
            <a:avLst/>
          </a:prstGeom>
        </p:spPr>
      </p:pic>
      <p:pic>
        <p:nvPicPr>
          <p:cNvPr id="6" name="Picture 5"/>
          <p:cNvPicPr>
            <a:picLocks noChangeAspect="1"/>
          </p:cNvPicPr>
          <p:nvPr/>
        </p:nvPicPr>
        <p:blipFill>
          <a:blip r:embed="rId4"/>
          <a:stretch>
            <a:fillRect/>
          </a:stretch>
        </p:blipFill>
        <p:spPr>
          <a:xfrm>
            <a:off x="7156355" y="3084418"/>
            <a:ext cx="4333875" cy="3381375"/>
          </a:xfrm>
          <a:prstGeom prst="rect">
            <a:avLst/>
          </a:prstGeom>
        </p:spPr>
      </p:pic>
      <p:sp>
        <p:nvSpPr>
          <p:cNvPr id="7" name="TextBox 6"/>
          <p:cNvSpPr txBox="1"/>
          <p:nvPr/>
        </p:nvSpPr>
        <p:spPr>
          <a:xfrm>
            <a:off x="1210235" y="4061012"/>
            <a:ext cx="3361765" cy="369332"/>
          </a:xfrm>
          <a:prstGeom prst="rect">
            <a:avLst/>
          </a:prstGeom>
          <a:noFill/>
        </p:spPr>
        <p:txBody>
          <a:bodyPr wrap="square" rtlCol="0">
            <a:spAutoFit/>
          </a:bodyPr>
          <a:lstStyle/>
          <a:p>
            <a:r>
              <a:rPr lang="en-IN" b="1" dirty="0" smtClean="0"/>
              <a:t>Shared memory Architecture</a:t>
            </a:r>
            <a:endParaRPr lang="en-IN" b="1" dirty="0"/>
          </a:p>
        </p:txBody>
      </p:sp>
      <p:sp>
        <p:nvSpPr>
          <p:cNvPr id="12" name="TextBox 11"/>
          <p:cNvSpPr txBox="1"/>
          <p:nvPr/>
        </p:nvSpPr>
        <p:spPr>
          <a:xfrm>
            <a:off x="7749988" y="2489033"/>
            <a:ext cx="3361765" cy="369332"/>
          </a:xfrm>
          <a:prstGeom prst="rect">
            <a:avLst/>
          </a:prstGeom>
          <a:noFill/>
        </p:spPr>
        <p:txBody>
          <a:bodyPr wrap="square" rtlCol="0">
            <a:spAutoFit/>
          </a:bodyPr>
          <a:lstStyle/>
          <a:p>
            <a:r>
              <a:rPr lang="en-IN" b="1" dirty="0" smtClean="0"/>
              <a:t>Message Passing Architecture</a:t>
            </a:r>
            <a:endParaRPr lang="en-IN" b="1" dirty="0"/>
          </a:p>
        </p:txBody>
      </p:sp>
    </p:spTree>
    <p:extLst>
      <p:ext uri="{BB962C8B-B14F-4D97-AF65-F5344CB8AC3E}">
        <p14:creationId xmlns:p14="http://schemas.microsoft.com/office/powerpoint/2010/main" xmlns="" val="255666019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Explicit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278595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Explicit </a:t>
            </a:r>
            <a:r>
              <a:rPr lang="en-IN" sz="1750" dirty="0" smtClean="0"/>
              <a:t>Parallelism</a:t>
            </a:r>
            <a:r>
              <a:rPr lang="en-IN" sz="1750" dirty="0"/>
              <a:t> </a:t>
            </a:r>
            <a:r>
              <a:rPr lang="en-IN" sz="1750" dirty="0" smtClean="0"/>
              <a:t> is </a:t>
            </a:r>
            <a:r>
              <a:rPr lang="en-IN" sz="1750" dirty="0"/>
              <a:t>characterized by the presence of explicit constructs in the programming language, aimed at describing (to a certain degree of detail) the way in which the parallel computation will take place. </a:t>
            </a:r>
            <a:endParaRPr lang="en-IN" sz="1750" dirty="0" smtClean="0"/>
          </a:p>
          <a:p>
            <a:pPr marL="285750" indent="-285750" algn="just" fontAlgn="base">
              <a:lnSpc>
                <a:spcPct val="150000"/>
              </a:lnSpc>
              <a:buFont typeface="Arial" panose="020B0604020202020204" pitchFamily="34" charset="0"/>
              <a:buChar char="•"/>
            </a:pPr>
            <a:r>
              <a:rPr lang="en-IN" sz="1750" dirty="0" smtClean="0"/>
              <a:t>A </a:t>
            </a:r>
            <a:r>
              <a:rPr lang="en-IN" sz="1750" dirty="0"/>
              <a:t>wide range of solutions exists within this framework. One extreme is represented by the ``ancient'' use of basic, low level mechanisms to deal with parallelism--like fork/join primitives, semaphores, </a:t>
            </a:r>
            <a:r>
              <a:rPr lang="en-IN" sz="1750" dirty="0" err="1"/>
              <a:t>etc</a:t>
            </a:r>
            <a:r>
              <a:rPr lang="en-IN" sz="1750" dirty="0"/>
              <a:t>--eventually added to existing programming languages. Although this allows the highest degree of flexibility (any form of parallel control can be implemented in terms of the basic low level </a:t>
            </a:r>
            <a:r>
              <a:rPr lang="en-IN" sz="1750" dirty="0" smtClean="0"/>
              <a:t>primitives gif</a:t>
            </a:r>
            <a:r>
              <a:rPr lang="en-IN" sz="1750" dirty="0"/>
              <a:t>), it leaves the additional layer of complexity completely on the shoulders of the programmer, making his task extremely complicate.</a:t>
            </a:r>
            <a:endParaRPr lang="en-IN" sz="1750" dirty="0" smtClean="0"/>
          </a:p>
        </p:txBody>
      </p:sp>
    </p:spTree>
    <p:extLst>
      <p:ext uri="{BB962C8B-B14F-4D97-AF65-F5344CB8AC3E}">
        <p14:creationId xmlns:p14="http://schemas.microsoft.com/office/powerpoint/2010/main" xmlns="" val="3599100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buFont typeface="Arial" pitchFamily="34" charset="0"/>
                <a:buChar char="•"/>
              </a:pPr>
              <a:r>
                <a:rPr lang="en-US" dirty="0" smtClean="0">
                  <a:solidFill>
                    <a:schemeClr val="tx1"/>
                  </a:solidFill>
                </a:rPr>
                <a:t>Program is made as a single structure. </a:t>
              </a:r>
            </a:p>
            <a:p>
              <a:pPr marL="465138" indent="-465138">
                <a:lnSpc>
                  <a:spcPct val="150000"/>
                </a:lnSpc>
                <a:buFont typeface="Arial" pitchFamily="34" charset="0"/>
                <a:buChar char="•"/>
              </a:pPr>
              <a:r>
                <a:rPr lang="en-US" dirty="0" smtClean="0">
                  <a:solidFill>
                    <a:schemeClr val="tx1"/>
                  </a:solidFill>
                </a:rPr>
                <a:t>Code will execute the instruction by instruction one after the other. </a:t>
              </a:r>
            </a:p>
            <a:p>
              <a:pPr marL="465138" indent="-465138">
                <a:lnSpc>
                  <a:spcPct val="150000"/>
                </a:lnSpc>
                <a:buFont typeface="Arial" pitchFamily="34" charset="0"/>
                <a:buChar char="•"/>
              </a:pPr>
              <a:r>
                <a:rPr lang="en-US" dirty="0" smtClean="0">
                  <a:solidFill>
                    <a:schemeClr val="tx1"/>
                  </a:solidFill>
                </a:rPr>
                <a:t>It doesn’t support the possibility of jumping from one instruction to some other with the help of any statement like GOTO, etc. </a:t>
              </a:r>
            </a:p>
            <a:p>
              <a:pPr marL="465138" indent="-465138">
                <a:lnSpc>
                  <a:spcPct val="150000"/>
                </a:lnSpc>
                <a:buFont typeface="Arial" pitchFamily="34" charset="0"/>
                <a:buChar char="•"/>
              </a:pPr>
              <a:r>
                <a:rPr lang="en-US" dirty="0" smtClean="0">
                  <a:solidFill>
                    <a:schemeClr val="tx1"/>
                  </a:solidFill>
                </a:rPr>
                <a:t>The structured program consists of well structured and separated modules. But the entry and exit in a Structured program is a single-time event. It means that the program uses single-entry and single-exit elements.</a:t>
              </a:r>
            </a:p>
            <a:p>
              <a:pPr marL="465138" indent="-465138">
                <a:lnSpc>
                  <a:spcPct val="150000"/>
                </a:lnSpc>
                <a:buFont typeface="Arial" pitchFamily="34" charset="0"/>
                <a:buChar char="•"/>
              </a:pPr>
              <a:r>
                <a:rPr lang="en-US" dirty="0" smtClean="0">
                  <a:solidFill>
                    <a:schemeClr val="tx1"/>
                  </a:solidFill>
                </a:rPr>
                <a:t>Instructions in this approach will be executed in a serial and structured manner. The languages that support Structured programming approach are: C, C++, Java, C# ..etc </a:t>
              </a:r>
            </a:p>
            <a:p>
              <a:pPr marL="465138" indent="-465138">
                <a:lnSpc>
                  <a:spcPct val="150000"/>
                </a:lnSpc>
                <a:buFont typeface="Arial" pitchFamily="34" charset="0"/>
                <a:buChar char="•"/>
              </a:pPr>
              <a:r>
                <a:rPr lang="en-US" dirty="0" smtClean="0">
                  <a:solidFill>
                    <a:schemeClr val="tx1"/>
                  </a:solidFill>
                </a:rPr>
                <a:t>The structured program mainly consists of three types of elements:</a:t>
              </a:r>
            </a:p>
            <a:p>
              <a:pPr marL="922338" lvl="1" indent="-465138">
                <a:lnSpc>
                  <a:spcPct val="150000"/>
                </a:lnSpc>
                <a:buFont typeface="Arial" pitchFamily="34" charset="0"/>
                <a:buChar char="•"/>
              </a:pPr>
              <a:r>
                <a:rPr lang="en-US" dirty="0" smtClean="0">
                  <a:solidFill>
                    <a:schemeClr val="tx1"/>
                  </a:solidFill>
                </a:rPr>
                <a:t>Selection Statements</a:t>
              </a:r>
            </a:p>
            <a:p>
              <a:pPr marL="922338" lvl="1" indent="-465138">
                <a:lnSpc>
                  <a:spcPct val="150000"/>
                </a:lnSpc>
                <a:buFont typeface="Arial" pitchFamily="34" charset="0"/>
                <a:buChar char="•"/>
              </a:pPr>
              <a:r>
                <a:rPr lang="en-US" dirty="0" smtClean="0">
                  <a:solidFill>
                    <a:schemeClr val="tx1"/>
                  </a:solidFill>
                </a:rPr>
                <a:t>Sequence Statements</a:t>
              </a:r>
            </a:p>
            <a:p>
              <a:pPr marL="922338" lvl="1" indent="-465138">
                <a:lnSpc>
                  <a:spcPct val="150000"/>
                </a:lnSpc>
                <a:buFont typeface="Arial" pitchFamily="34" charset="0"/>
                <a:buChar char="•"/>
              </a:pPr>
              <a:r>
                <a:rPr lang="en-US" dirty="0" smtClean="0">
                  <a:solidFill>
                    <a:schemeClr val="tx1"/>
                  </a:solidFill>
                </a:rPr>
                <a:t>Iteration Statements</a:t>
              </a: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spTree>
    <p:extLst>
      <p:ext uri="{BB962C8B-B14F-4D97-AF65-F5344CB8AC3E}">
        <p14:creationId xmlns:p14="http://schemas.microsoft.com/office/powerpoint/2010/main" xmlns="" val="6352308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4" y="59054"/>
            <a:ext cx="8274059"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Implicit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8" name="object 12"/>
          <p:cNvSpPr txBox="1"/>
          <p:nvPr/>
        </p:nvSpPr>
        <p:spPr>
          <a:xfrm>
            <a:off x="189705" y="625866"/>
            <a:ext cx="11812590" cy="525143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Allows </a:t>
            </a:r>
            <a:r>
              <a:rPr lang="en-IN" sz="1750" dirty="0"/>
              <a:t>programmers to write their programs without any concern about the exploitation of parallelism. Exploitation of parallelism is instead automatically performed by the compiler and/or the runtime system. In this way the parallelism is transparent to the programmer </a:t>
            </a:r>
            <a:r>
              <a:rPr lang="en-IN" sz="1750" dirty="0" smtClean="0"/>
              <a:t>maintaining </a:t>
            </a:r>
            <a:r>
              <a:rPr lang="en-IN" sz="1750" dirty="0"/>
              <a:t>the complexity of software development at the same level of standard sequential programming.</a:t>
            </a:r>
          </a:p>
          <a:p>
            <a:pPr marL="285750" indent="-285750" algn="just" fontAlgn="base">
              <a:lnSpc>
                <a:spcPct val="150000"/>
              </a:lnSpc>
              <a:buFont typeface="Arial" panose="020B0604020202020204" pitchFamily="34" charset="0"/>
              <a:buChar char="•"/>
            </a:pPr>
            <a:r>
              <a:rPr lang="en-IN" sz="1750" dirty="0"/>
              <a:t>Extracting parallelism implicitly is not an easy task. For imperative programming </a:t>
            </a:r>
            <a:r>
              <a:rPr lang="en-IN" sz="1750" dirty="0" smtClean="0"/>
              <a:t>languages, </a:t>
            </a:r>
            <a:r>
              <a:rPr lang="en-IN" sz="1750" dirty="0"/>
              <a:t>the complexity of the problem is almost prohibitively and allows positive results only for restricted sets of applications (e.g., applications which perform intensive operations on </a:t>
            </a:r>
            <a:r>
              <a:rPr lang="en-IN" sz="1750" dirty="0" smtClean="0"/>
              <a:t>arrays</a:t>
            </a:r>
            <a:r>
              <a:rPr lang="en-IN" sz="1750" dirty="0"/>
              <a:t>.</a:t>
            </a:r>
          </a:p>
          <a:p>
            <a:pPr marL="285750" indent="-285750" algn="just" fontAlgn="base">
              <a:lnSpc>
                <a:spcPct val="150000"/>
              </a:lnSpc>
              <a:buFont typeface="Arial" panose="020B0604020202020204" pitchFamily="34" charset="0"/>
              <a:buChar char="•"/>
            </a:pPr>
            <a:r>
              <a:rPr lang="en-IN" sz="1750" dirty="0" smtClean="0"/>
              <a:t>Declarative </a:t>
            </a:r>
            <a:r>
              <a:rPr lang="en-IN" sz="1750" dirty="0"/>
              <a:t>Programming languages, and in particular Functional and Logic languages, are characterized by a very high level of abstraction, allowing the programmer to focus on what the problem is and leaving implicit many details of how the problem should be solved. </a:t>
            </a:r>
            <a:endParaRPr lang="en-IN" sz="1750" dirty="0" smtClean="0"/>
          </a:p>
          <a:p>
            <a:pPr marL="285750" indent="-285750" algn="just" fontAlgn="base">
              <a:lnSpc>
                <a:spcPct val="150000"/>
              </a:lnSpc>
              <a:buFont typeface="Arial" panose="020B0604020202020204" pitchFamily="34" charset="0"/>
              <a:buChar char="•"/>
            </a:pPr>
            <a:r>
              <a:rPr lang="en-IN" sz="1750" dirty="0" smtClean="0"/>
              <a:t>Declarative </a:t>
            </a:r>
            <a:r>
              <a:rPr lang="en-IN" sz="1750" dirty="0"/>
              <a:t>languages have opened new doors to automatic exploitation of parallelism. Their focusing on a high level description of the problem and their mathematical nature turned into positive properties for implicit exploitation of parallelism.</a:t>
            </a:r>
            <a:endParaRPr lang="en-IN" sz="1750" dirty="0" smtClean="0"/>
          </a:p>
        </p:txBody>
      </p:sp>
    </p:spTree>
    <p:extLst>
      <p:ext uri="{BB962C8B-B14F-4D97-AF65-F5344CB8AC3E}">
        <p14:creationId xmlns:p14="http://schemas.microsoft.com/office/powerpoint/2010/main" xmlns="" val="91125207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Methods for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697495" cy="3635611"/>
          </a:xfrm>
          <a:prstGeom prst="rect">
            <a:avLst/>
          </a:prstGeom>
        </p:spPr>
        <p:txBody>
          <a:bodyPr vert="horz" wrap="square" lIns="0" tIns="0" rIns="0" bIns="0" numCol="1" rtlCol="0">
            <a:spAutoFit/>
          </a:bodyPr>
          <a:lstStyle/>
          <a:p>
            <a:pPr algn="just" fontAlgn="base">
              <a:lnSpc>
                <a:spcPct val="150000"/>
              </a:lnSpc>
            </a:pPr>
            <a:r>
              <a:rPr lang="en-IN" sz="1750" dirty="0"/>
              <a:t>There are many methods of programming parallel computers. Two of the most common are message passing and data parallel. </a:t>
            </a:r>
          </a:p>
          <a:p>
            <a:pPr marL="342900" indent="-342900" algn="just" fontAlgn="base">
              <a:lnSpc>
                <a:spcPct val="150000"/>
              </a:lnSpc>
              <a:buFont typeface="+mj-lt"/>
              <a:buAutoNum type="arabicPeriod"/>
            </a:pPr>
            <a:r>
              <a:rPr lang="en-IN" sz="1750" dirty="0"/>
              <a:t>Message Passing - the user makes calls to libraries to explicitly share information between processors. </a:t>
            </a:r>
            <a:endParaRPr lang="en-IN" sz="1750" dirty="0" smtClean="0"/>
          </a:p>
          <a:p>
            <a:pPr marL="342900" indent="-342900" algn="just" fontAlgn="base">
              <a:lnSpc>
                <a:spcPct val="150000"/>
              </a:lnSpc>
              <a:buFont typeface="+mj-lt"/>
              <a:buAutoNum type="arabicPeriod"/>
            </a:pPr>
            <a:r>
              <a:rPr lang="en-IN" sz="1750" dirty="0" smtClean="0"/>
              <a:t>Data </a:t>
            </a:r>
            <a:r>
              <a:rPr lang="en-IN" sz="1750" dirty="0"/>
              <a:t>Parallel - data partitioning determines parallelism </a:t>
            </a:r>
            <a:endParaRPr lang="en-IN" sz="1750" dirty="0" smtClean="0"/>
          </a:p>
          <a:p>
            <a:pPr marL="342900" indent="-342900" algn="just" fontAlgn="base">
              <a:lnSpc>
                <a:spcPct val="150000"/>
              </a:lnSpc>
              <a:buFont typeface="+mj-lt"/>
              <a:buAutoNum type="arabicPeriod"/>
            </a:pPr>
            <a:r>
              <a:rPr lang="en-IN" sz="1750" dirty="0" smtClean="0"/>
              <a:t>Shared </a:t>
            </a:r>
            <a:r>
              <a:rPr lang="en-IN" sz="1750" dirty="0"/>
              <a:t>Memory - multiple processes sharing common memory space </a:t>
            </a:r>
          </a:p>
          <a:p>
            <a:pPr marL="342900" indent="-342900" algn="just" fontAlgn="base">
              <a:lnSpc>
                <a:spcPct val="150000"/>
              </a:lnSpc>
              <a:buFont typeface="+mj-lt"/>
              <a:buAutoNum type="arabicPeriod"/>
            </a:pPr>
            <a:r>
              <a:rPr lang="en-IN" sz="1750" dirty="0"/>
              <a:t>Remote Memory Operation - set of processes in which a process can access the memory of another process without its participation </a:t>
            </a:r>
          </a:p>
          <a:p>
            <a:pPr marL="342900" indent="-342900" algn="just" fontAlgn="base">
              <a:lnSpc>
                <a:spcPct val="150000"/>
              </a:lnSpc>
              <a:buFont typeface="+mj-lt"/>
              <a:buAutoNum type="arabicPeriod"/>
            </a:pPr>
            <a:r>
              <a:rPr lang="en-IN" sz="1750" dirty="0"/>
              <a:t>Threads - a single process having multiple (concurrent) execution paths </a:t>
            </a:r>
          </a:p>
          <a:p>
            <a:pPr marL="342900" indent="-342900" algn="just" fontAlgn="base">
              <a:lnSpc>
                <a:spcPct val="150000"/>
              </a:lnSpc>
              <a:buFont typeface="+mj-lt"/>
              <a:buAutoNum type="arabicPeriod"/>
            </a:pPr>
            <a:r>
              <a:rPr lang="en-IN" sz="1750" dirty="0"/>
              <a:t>Combined Models - composed of two or more of the above. </a:t>
            </a:r>
          </a:p>
          <a:p>
            <a:pPr algn="just" fontAlgn="base">
              <a:lnSpc>
                <a:spcPct val="150000"/>
              </a:lnSpc>
            </a:pPr>
            <a:endParaRPr lang="en-IN" sz="1750" b="1" dirty="0"/>
          </a:p>
        </p:txBody>
      </p:sp>
    </p:spTree>
    <p:extLst>
      <p:ext uri="{BB962C8B-B14F-4D97-AF65-F5344CB8AC3E}">
        <p14:creationId xmlns:p14="http://schemas.microsoft.com/office/powerpoint/2010/main" xmlns="" val="105926283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Methods for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76565" y="545184"/>
            <a:ext cx="12060892" cy="6059351"/>
          </a:xfrm>
          <a:prstGeom prst="rect">
            <a:avLst/>
          </a:prstGeom>
        </p:spPr>
        <p:txBody>
          <a:bodyPr vert="horz" wrap="square" lIns="0" tIns="0" rIns="0" bIns="0" numCol="1" rtlCol="0">
            <a:spAutoFit/>
          </a:bodyPr>
          <a:lstStyle/>
          <a:p>
            <a:pPr algn="just" fontAlgn="base">
              <a:lnSpc>
                <a:spcPct val="150000"/>
              </a:lnSpc>
            </a:pPr>
            <a:r>
              <a:rPr lang="en-IN" sz="1750" b="1" dirty="0" smtClean="0"/>
              <a:t>Message Passing: </a:t>
            </a:r>
          </a:p>
          <a:p>
            <a:pPr marL="742950" lvl="1" indent="-285750" algn="just" fontAlgn="base">
              <a:lnSpc>
                <a:spcPct val="150000"/>
              </a:lnSpc>
              <a:buFont typeface="Arial" panose="020B0604020202020204" pitchFamily="34" charset="0"/>
              <a:buChar char="•"/>
            </a:pPr>
            <a:r>
              <a:rPr lang="en-IN" sz="1750" dirty="0"/>
              <a:t>Each Processor has direct access only to its local memory</a:t>
            </a:r>
          </a:p>
          <a:p>
            <a:pPr marL="742950" lvl="1" indent="-285750" algn="just" fontAlgn="base">
              <a:lnSpc>
                <a:spcPct val="150000"/>
              </a:lnSpc>
              <a:buFont typeface="Arial" panose="020B0604020202020204" pitchFamily="34" charset="0"/>
              <a:buChar char="•"/>
            </a:pPr>
            <a:r>
              <a:rPr lang="en-IN" sz="1750" dirty="0"/>
              <a:t>Processors are connected via high-speed interconnect</a:t>
            </a:r>
          </a:p>
          <a:p>
            <a:pPr marL="742950" lvl="1" indent="-285750" algn="just" fontAlgn="base">
              <a:lnSpc>
                <a:spcPct val="150000"/>
              </a:lnSpc>
              <a:buFont typeface="Arial" panose="020B0604020202020204" pitchFamily="34" charset="0"/>
              <a:buChar char="•"/>
            </a:pPr>
            <a:r>
              <a:rPr lang="en-IN" sz="1750" dirty="0" smtClean="0"/>
              <a:t>Data </a:t>
            </a:r>
            <a:r>
              <a:rPr lang="en-IN" sz="1750" dirty="0"/>
              <a:t>exchange is done via explicit processor-to-processor </a:t>
            </a:r>
            <a:r>
              <a:rPr lang="en-IN" sz="1750" dirty="0" smtClean="0"/>
              <a:t>communication </a:t>
            </a:r>
            <a:r>
              <a:rPr lang="en-IN" sz="1750" dirty="0" err="1" smtClean="0"/>
              <a:t>i.e</a:t>
            </a:r>
            <a:r>
              <a:rPr lang="en-IN" sz="1750" dirty="0" smtClean="0"/>
              <a:t> </a:t>
            </a:r>
            <a:r>
              <a:rPr lang="en-IN" sz="1750" dirty="0"/>
              <a:t>processes communicate by sending and receiving messages </a:t>
            </a:r>
            <a:r>
              <a:rPr lang="en-IN" sz="1750" dirty="0" smtClean="0"/>
              <a:t> : </a:t>
            </a:r>
            <a:r>
              <a:rPr lang="en-IN" sz="1750" dirty="0"/>
              <a:t>send/receive messages</a:t>
            </a:r>
          </a:p>
          <a:p>
            <a:pPr marL="800100" lvl="1" indent="-342900" algn="just" fontAlgn="base">
              <a:lnSpc>
                <a:spcPct val="150000"/>
              </a:lnSpc>
              <a:buFont typeface="Arial" panose="020B0604020202020204" pitchFamily="34" charset="0"/>
              <a:buChar char="•"/>
            </a:pPr>
            <a:r>
              <a:rPr lang="en-IN" sz="1750" dirty="0"/>
              <a:t>D</a:t>
            </a:r>
            <a:r>
              <a:rPr lang="en-IN" sz="1750" dirty="0" smtClean="0"/>
              <a:t>ata </a:t>
            </a:r>
            <a:r>
              <a:rPr lang="en-IN" sz="1750" dirty="0"/>
              <a:t>transfer requires cooperative operations to be performed by each process </a:t>
            </a:r>
            <a:r>
              <a:rPr lang="en-IN" sz="1750" dirty="0" smtClean="0"/>
              <a:t>(a send operation must have matching receive)</a:t>
            </a:r>
          </a:p>
          <a:p>
            <a:pPr algn="just" fontAlgn="base">
              <a:lnSpc>
                <a:spcPct val="150000"/>
              </a:lnSpc>
            </a:pPr>
            <a:r>
              <a:rPr lang="en-IN" sz="1750" b="1" dirty="0" smtClean="0"/>
              <a:t>Data Parallel: </a:t>
            </a:r>
          </a:p>
          <a:p>
            <a:pPr marL="800100" lvl="1" indent="-342900" algn="just" fontAlgn="base">
              <a:lnSpc>
                <a:spcPct val="150000"/>
              </a:lnSpc>
              <a:buFont typeface="Arial" panose="020B0604020202020204" pitchFamily="34" charset="0"/>
              <a:buChar char="•"/>
            </a:pPr>
            <a:r>
              <a:rPr lang="en-IN" sz="1750" dirty="0" smtClean="0"/>
              <a:t>Each process works on a different part of the same data structure </a:t>
            </a:r>
          </a:p>
          <a:p>
            <a:pPr marL="800100" lvl="1" indent="-342900" algn="just" fontAlgn="base">
              <a:lnSpc>
                <a:spcPct val="150000"/>
              </a:lnSpc>
              <a:buFont typeface="Arial" panose="020B0604020202020204" pitchFamily="34" charset="0"/>
              <a:buChar char="•"/>
            </a:pPr>
            <a:r>
              <a:rPr lang="en-IN" sz="1750" dirty="0"/>
              <a:t>Processors have direct access to global memory and I/O </a:t>
            </a:r>
            <a:r>
              <a:rPr lang="en-IN" sz="1750" dirty="0" smtClean="0"/>
              <a:t> through </a:t>
            </a:r>
            <a:r>
              <a:rPr lang="en-IN" sz="1750" dirty="0"/>
              <a:t>bus or fast switching </a:t>
            </a:r>
            <a:r>
              <a:rPr lang="en-IN" sz="1750" dirty="0" smtClean="0"/>
              <a:t>network</a:t>
            </a:r>
          </a:p>
          <a:p>
            <a:pPr marL="800100" lvl="1" indent="-342900" algn="just" fontAlgn="base">
              <a:lnSpc>
                <a:spcPct val="150000"/>
              </a:lnSpc>
              <a:buFont typeface="Arial" panose="020B0604020202020204" pitchFamily="34" charset="0"/>
              <a:buChar char="•"/>
            </a:pPr>
            <a:r>
              <a:rPr lang="en-IN" sz="1750" dirty="0" smtClean="0"/>
              <a:t>Each </a:t>
            </a:r>
            <a:r>
              <a:rPr lang="en-IN" sz="1750" dirty="0"/>
              <a:t>processor also has its own memory (cache)</a:t>
            </a:r>
          </a:p>
          <a:p>
            <a:pPr marL="800100" lvl="1" indent="-342900" algn="just" fontAlgn="base">
              <a:lnSpc>
                <a:spcPct val="150000"/>
              </a:lnSpc>
              <a:buFont typeface="Arial" panose="020B0604020202020204" pitchFamily="34" charset="0"/>
              <a:buChar char="•"/>
            </a:pPr>
            <a:r>
              <a:rPr lang="en-IN" sz="1750" dirty="0"/>
              <a:t>Data structures are shared in global address space</a:t>
            </a:r>
          </a:p>
          <a:p>
            <a:pPr marL="800100" lvl="1" indent="-342900" algn="just" fontAlgn="base">
              <a:lnSpc>
                <a:spcPct val="150000"/>
              </a:lnSpc>
              <a:buFont typeface="Arial" panose="020B0604020202020204" pitchFamily="34" charset="0"/>
              <a:buChar char="•"/>
            </a:pPr>
            <a:r>
              <a:rPr lang="en-IN" sz="1750" dirty="0"/>
              <a:t>Concurrent access to shared memory must be coordinate</a:t>
            </a:r>
            <a:endParaRPr lang="en-IN" sz="1750" dirty="0" smtClean="0"/>
          </a:p>
          <a:p>
            <a:pPr marL="800100" lvl="1" indent="-342900" algn="just" fontAlgn="base">
              <a:lnSpc>
                <a:spcPct val="150000"/>
              </a:lnSpc>
              <a:buFont typeface="Arial" panose="020B0604020202020204" pitchFamily="34" charset="0"/>
              <a:buChar char="•"/>
            </a:pPr>
            <a:r>
              <a:rPr lang="en-IN" sz="1750" dirty="0" smtClean="0"/>
              <a:t>All </a:t>
            </a:r>
            <a:r>
              <a:rPr lang="en-IN" sz="1750" dirty="0"/>
              <a:t>message passing is done invisibly to the programmer </a:t>
            </a:r>
          </a:p>
          <a:p>
            <a:pPr algn="just" fontAlgn="base">
              <a:lnSpc>
                <a:spcPct val="150000"/>
              </a:lnSpc>
            </a:pPr>
            <a:endParaRPr lang="en-IN" sz="1750" b="1" dirty="0"/>
          </a:p>
        </p:txBody>
      </p:sp>
    </p:spTree>
    <p:extLst>
      <p:ext uri="{BB962C8B-B14F-4D97-AF65-F5344CB8AC3E}">
        <p14:creationId xmlns:p14="http://schemas.microsoft.com/office/powerpoint/2010/main" xmlns="" val="37440988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Steps in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751283" cy="2423740"/>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Independently from the specific paradigm considered, in order to execute a program which exploits parallelism, the programming language must supply the means to:</a:t>
            </a:r>
          </a:p>
          <a:p>
            <a:pPr marL="742950" lvl="1" indent="-285750" algn="just" fontAlgn="base">
              <a:lnSpc>
                <a:spcPct val="150000"/>
              </a:lnSpc>
              <a:buFont typeface="Arial" panose="020B0604020202020204" pitchFamily="34" charset="0"/>
              <a:buChar char="•"/>
            </a:pPr>
            <a:r>
              <a:rPr lang="en-IN" sz="1750" dirty="0"/>
              <a:t>Identify parallelism, by recognizing the components of the program execution that will be (potentially) performed by different processors;</a:t>
            </a:r>
          </a:p>
          <a:p>
            <a:pPr marL="742950" lvl="1" indent="-285750" algn="just" fontAlgn="base">
              <a:lnSpc>
                <a:spcPct val="150000"/>
              </a:lnSpc>
              <a:buFont typeface="Arial" panose="020B0604020202020204" pitchFamily="34" charset="0"/>
              <a:buChar char="•"/>
            </a:pPr>
            <a:r>
              <a:rPr lang="en-IN" sz="1750" dirty="0"/>
              <a:t>Start and stop parallel executions;</a:t>
            </a:r>
          </a:p>
          <a:p>
            <a:pPr marL="742950" lvl="1" indent="-285750" algn="just" fontAlgn="base">
              <a:lnSpc>
                <a:spcPct val="150000"/>
              </a:lnSpc>
              <a:buFont typeface="Arial" panose="020B0604020202020204" pitchFamily="34" charset="0"/>
              <a:buChar char="•"/>
            </a:pPr>
            <a:r>
              <a:rPr lang="en-IN" sz="1750" dirty="0"/>
              <a:t>Coordinate the parallel executions (e.g., specify and implement interactions between concurrent components).</a:t>
            </a:r>
          </a:p>
        </p:txBody>
      </p:sp>
    </p:spTree>
    <p:extLst>
      <p:ext uri="{BB962C8B-B14F-4D97-AF65-F5344CB8AC3E}">
        <p14:creationId xmlns:p14="http://schemas.microsoft.com/office/powerpoint/2010/main" xmlns="" val="12153241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Ways for Parallelism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04843"/>
            <a:ext cx="11991159" cy="3635611"/>
          </a:xfrm>
          <a:prstGeom prst="rect">
            <a:avLst/>
          </a:prstGeom>
        </p:spPr>
        <p:txBody>
          <a:bodyPr vert="horz" wrap="square" lIns="0" tIns="0" rIns="0" bIns="0" numCol="1" rtlCol="0">
            <a:spAutoFit/>
          </a:bodyPr>
          <a:lstStyle/>
          <a:p>
            <a:pPr algn="just" fontAlgn="base">
              <a:lnSpc>
                <a:spcPct val="150000"/>
              </a:lnSpc>
            </a:pPr>
            <a:r>
              <a:rPr lang="en-IN" sz="1750" b="1" dirty="0"/>
              <a:t>Functional Decomposition (Functional Parallelism) </a:t>
            </a:r>
          </a:p>
          <a:p>
            <a:pPr marL="742950" lvl="1" indent="-285750" algn="just" fontAlgn="base">
              <a:lnSpc>
                <a:spcPct val="150000"/>
              </a:lnSpc>
              <a:buFont typeface="Arial" panose="020B0604020202020204" pitchFamily="34" charset="0"/>
              <a:buChar char="•"/>
            </a:pPr>
            <a:r>
              <a:rPr lang="en-IN" sz="1750" dirty="0"/>
              <a:t>Decomposing the problem into different tasks which can be distributed to multiple processors for simultaneous execution </a:t>
            </a:r>
          </a:p>
          <a:p>
            <a:pPr marL="742950" lvl="1" indent="-285750" algn="just" fontAlgn="base">
              <a:lnSpc>
                <a:spcPct val="150000"/>
              </a:lnSpc>
              <a:buFont typeface="Arial" panose="020B0604020202020204" pitchFamily="34" charset="0"/>
              <a:buChar char="•"/>
            </a:pPr>
            <a:r>
              <a:rPr lang="en-IN" sz="1750" dirty="0"/>
              <a:t>Good to use when there is not static structure or fixed determination of number of calculations to be </a:t>
            </a:r>
            <a:r>
              <a:rPr lang="en-IN" sz="1750" dirty="0" smtClean="0"/>
              <a:t>performed</a:t>
            </a:r>
          </a:p>
          <a:p>
            <a:pPr algn="just" fontAlgn="base">
              <a:lnSpc>
                <a:spcPct val="150000"/>
              </a:lnSpc>
            </a:pPr>
            <a:r>
              <a:rPr lang="en-IN" sz="1750" b="1" dirty="0" smtClean="0"/>
              <a:t>Domain </a:t>
            </a:r>
            <a:r>
              <a:rPr lang="en-IN" sz="1750" b="1" dirty="0"/>
              <a:t>Decomposition (Data Parallelism) </a:t>
            </a:r>
          </a:p>
          <a:p>
            <a:pPr marL="742950" lvl="1" indent="-285750" algn="just" fontAlgn="base">
              <a:lnSpc>
                <a:spcPct val="150000"/>
              </a:lnSpc>
              <a:buFont typeface="Arial" panose="020B0604020202020204" pitchFamily="34" charset="0"/>
              <a:buChar char="•"/>
            </a:pPr>
            <a:r>
              <a:rPr lang="en-IN" sz="1750" dirty="0"/>
              <a:t>Partitioning the problem's data domain and distributing portions to multiple processors for simultaneous execution </a:t>
            </a:r>
          </a:p>
          <a:p>
            <a:pPr marL="742950" lvl="1" indent="-285750" algn="just" fontAlgn="base">
              <a:lnSpc>
                <a:spcPct val="150000"/>
              </a:lnSpc>
              <a:buFont typeface="Arial" panose="020B0604020202020204" pitchFamily="34" charset="0"/>
              <a:buChar char="•"/>
            </a:pPr>
            <a:r>
              <a:rPr lang="en-IN" sz="1750" dirty="0"/>
              <a:t>Good to use for problems where: </a:t>
            </a:r>
          </a:p>
          <a:p>
            <a:pPr marL="742950" lvl="1" indent="-285750" algn="just" fontAlgn="base">
              <a:lnSpc>
                <a:spcPct val="150000"/>
              </a:lnSpc>
              <a:buFont typeface="Arial" panose="020B0604020202020204" pitchFamily="34" charset="0"/>
              <a:buChar char="•"/>
            </a:pPr>
            <a:r>
              <a:rPr lang="en-IN" sz="1750" dirty="0"/>
              <a:t>data is static (factoring and solving large matrix or finite difference calculations) </a:t>
            </a:r>
          </a:p>
          <a:p>
            <a:pPr marL="742950" lvl="1" indent="-285750" algn="just" fontAlgn="base">
              <a:lnSpc>
                <a:spcPct val="150000"/>
              </a:lnSpc>
              <a:buFont typeface="Arial" panose="020B0604020202020204" pitchFamily="34" charset="0"/>
              <a:buChar char="•"/>
            </a:pPr>
            <a:r>
              <a:rPr lang="en-IN" sz="1750" dirty="0"/>
              <a:t>dynamic data structure tied to single entity where entity can be subsetted (large multi-body problems) </a:t>
            </a:r>
          </a:p>
          <a:p>
            <a:pPr marL="742950" lvl="1" indent="-285750" algn="just" fontAlgn="base">
              <a:lnSpc>
                <a:spcPct val="150000"/>
              </a:lnSpc>
              <a:buFont typeface="Arial" panose="020B0604020202020204" pitchFamily="34" charset="0"/>
              <a:buChar char="•"/>
            </a:pPr>
            <a:r>
              <a:rPr lang="en-IN" sz="1750" dirty="0"/>
              <a:t>domain is fixed but computation within various regions of the domain is dynamic (fluid vortices models) </a:t>
            </a:r>
          </a:p>
        </p:txBody>
      </p:sp>
      <p:pic>
        <p:nvPicPr>
          <p:cNvPr id="2" name="Picture 1"/>
          <p:cNvPicPr>
            <a:picLocks noChangeAspect="1"/>
          </p:cNvPicPr>
          <p:nvPr/>
        </p:nvPicPr>
        <p:blipFill>
          <a:blip r:embed="rId3" cstate="print"/>
          <a:stretch>
            <a:fillRect/>
          </a:stretch>
        </p:blipFill>
        <p:spPr>
          <a:xfrm>
            <a:off x="673703" y="4111305"/>
            <a:ext cx="3893597" cy="2582727"/>
          </a:xfrm>
          <a:prstGeom prst="rect">
            <a:avLst/>
          </a:prstGeom>
        </p:spPr>
      </p:pic>
      <p:pic>
        <p:nvPicPr>
          <p:cNvPr id="4" name="Picture 3"/>
          <p:cNvPicPr>
            <a:picLocks noChangeAspect="1"/>
          </p:cNvPicPr>
          <p:nvPr/>
        </p:nvPicPr>
        <p:blipFill>
          <a:blip r:embed="rId4"/>
          <a:stretch>
            <a:fillRect/>
          </a:stretch>
        </p:blipFill>
        <p:spPr>
          <a:xfrm>
            <a:off x="7048780" y="4111305"/>
            <a:ext cx="4136641" cy="2327581"/>
          </a:xfrm>
          <a:prstGeom prst="rect">
            <a:avLst/>
          </a:prstGeom>
        </p:spPr>
      </p:pic>
    </p:spTree>
    <p:extLst>
      <p:ext uri="{BB962C8B-B14F-4D97-AF65-F5344CB8AC3E}">
        <p14:creationId xmlns:p14="http://schemas.microsoft.com/office/powerpoint/2010/main" xmlns="" val="12953761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5410175"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Parallel Programming Paradigm</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457385"/>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Phase </a:t>
              </a:r>
              <a:r>
                <a:rPr lang="en-IN" sz="1750" dirty="0"/>
                <a:t>parallel</a:t>
              </a:r>
            </a:p>
            <a:p>
              <a:pPr marL="357188" indent="-357188" algn="just" fontAlgn="base">
                <a:lnSpc>
                  <a:spcPct val="150000"/>
                </a:lnSpc>
                <a:buFont typeface="Arial" panose="020B0604020202020204" pitchFamily="34" charset="0"/>
                <a:buChar char="•"/>
              </a:pPr>
              <a:r>
                <a:rPr lang="en-IN" sz="1750" dirty="0" smtClean="0"/>
                <a:t>Divide </a:t>
              </a:r>
              <a:r>
                <a:rPr lang="en-IN" sz="1750" dirty="0"/>
                <a:t>and conquer</a:t>
              </a:r>
            </a:p>
            <a:p>
              <a:pPr marL="357188" indent="-357188" algn="just" fontAlgn="base">
                <a:lnSpc>
                  <a:spcPct val="150000"/>
                </a:lnSpc>
                <a:buFont typeface="Arial" panose="020B0604020202020204" pitchFamily="34" charset="0"/>
                <a:buChar char="•"/>
              </a:pPr>
              <a:r>
                <a:rPr lang="en-IN" sz="1750" dirty="0" smtClean="0"/>
                <a:t>Pipeline</a:t>
              </a:r>
              <a:endParaRPr lang="en-IN" sz="1750" dirty="0"/>
            </a:p>
            <a:p>
              <a:pPr marL="357188" indent="-357188" algn="just" fontAlgn="base">
                <a:lnSpc>
                  <a:spcPct val="150000"/>
                </a:lnSpc>
                <a:buFont typeface="Arial" panose="020B0604020202020204" pitchFamily="34" charset="0"/>
                <a:buChar char="•"/>
              </a:pPr>
              <a:r>
                <a:rPr lang="en-IN" sz="1750" dirty="0" smtClean="0"/>
                <a:t>Process </a:t>
              </a:r>
              <a:r>
                <a:rPr lang="en-IN" sz="1750" dirty="0"/>
                <a:t>farm</a:t>
              </a:r>
            </a:p>
            <a:p>
              <a:pPr marL="357188" indent="-357188" algn="just" fontAlgn="base">
                <a:lnSpc>
                  <a:spcPct val="150000"/>
                </a:lnSpc>
                <a:buFont typeface="Arial" panose="020B0604020202020204" pitchFamily="34" charset="0"/>
                <a:buChar char="•"/>
              </a:pPr>
              <a:r>
                <a:rPr lang="en-IN" sz="1750" dirty="0" smtClean="0"/>
                <a:t>Work </a:t>
              </a:r>
              <a:r>
                <a:rPr lang="en-IN" sz="1750" dirty="0"/>
                <a:t>pool</a:t>
              </a:r>
            </a:p>
            <a:p>
              <a:pPr algn="just" fontAlgn="base">
                <a:lnSpc>
                  <a:spcPct val="150000"/>
                </a:lnSpc>
              </a:pPr>
              <a:r>
                <a:rPr lang="en-IN" sz="1750" b="1" dirty="0" smtClean="0"/>
                <a:t>Note:</a:t>
              </a:r>
              <a:endParaRPr lang="en-IN" sz="1750" b="1" dirty="0"/>
            </a:p>
            <a:p>
              <a:pPr marL="357188" indent="-357188" algn="just" fontAlgn="base">
                <a:lnSpc>
                  <a:spcPct val="150000"/>
                </a:lnSpc>
                <a:buFont typeface="Arial" panose="020B0604020202020204" pitchFamily="34" charset="0"/>
                <a:buChar char="•"/>
              </a:pPr>
              <a:r>
                <a:rPr lang="en-IN" sz="1750" dirty="0"/>
                <a:t>The parallel program consists of number of </a:t>
              </a:r>
              <a:r>
                <a:rPr lang="en-IN" sz="1750" dirty="0" smtClean="0"/>
                <a:t>super steps</a:t>
              </a:r>
              <a:r>
                <a:rPr lang="en-IN" sz="1750" dirty="0"/>
                <a:t>, and each super step has two phases </a:t>
              </a:r>
              <a:r>
                <a:rPr lang="en-IN" sz="1750" dirty="0" smtClean="0"/>
                <a:t>: computation </a:t>
              </a:r>
              <a:r>
                <a:rPr lang="en-IN" sz="1750" dirty="0"/>
                <a:t>phase and interaction phase </a:t>
              </a:r>
              <a:endParaRPr lang="en-US" sz="1750" dirty="0"/>
            </a:p>
          </p:txBody>
        </p:sp>
      </p:grpSp>
    </p:spTree>
    <p:extLst>
      <p:ext uri="{BB962C8B-B14F-4D97-AF65-F5344CB8AC3E}">
        <p14:creationId xmlns:p14="http://schemas.microsoft.com/office/powerpoint/2010/main" xmlns="" val="7541659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510" y="50767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39281" y="103044"/>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Phase Parallel Model</a:t>
            </a:r>
            <a:endParaRPr sz="2563" dirty="0">
              <a:latin typeface="Arial"/>
              <a:cs typeface="Arial"/>
            </a:endParaRPr>
          </a:p>
        </p:txBody>
      </p:sp>
      <p:sp>
        <p:nvSpPr>
          <p:cNvPr id="27" name="object 20"/>
          <p:cNvSpPr/>
          <p:nvPr/>
        </p:nvSpPr>
        <p:spPr>
          <a:xfrm flipV="1">
            <a:off x="0" y="673548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30" name="object 12"/>
          <p:cNvSpPr txBox="1"/>
          <p:nvPr/>
        </p:nvSpPr>
        <p:spPr>
          <a:xfrm>
            <a:off x="174073" y="760876"/>
            <a:ext cx="11812590" cy="403957"/>
          </a:xfrm>
          <a:prstGeom prst="rect">
            <a:avLst/>
          </a:prstGeom>
        </p:spPr>
        <p:txBody>
          <a:bodyPr vert="horz" wrap="square" lIns="0" tIns="0" rIns="0" bIns="0" numCol="1" rtlCol="0">
            <a:spAutoFit/>
          </a:bodyPr>
          <a:lstStyle/>
          <a:p>
            <a:pPr fontAlgn="base">
              <a:lnSpc>
                <a:spcPct val="150000"/>
              </a:lnSpc>
            </a:pPr>
            <a:endParaRPr lang="en-US" sz="1750" dirty="0"/>
          </a:p>
        </p:txBody>
      </p:sp>
      <p:grpSp>
        <p:nvGrpSpPr>
          <p:cNvPr id="10" name="Group 27"/>
          <p:cNvGrpSpPr/>
          <p:nvPr/>
        </p:nvGrpSpPr>
        <p:grpSpPr>
          <a:xfrm>
            <a:off x="31953" y="558228"/>
            <a:ext cx="12105504" cy="6158960"/>
            <a:chOff x="152400" y="1253946"/>
            <a:chExt cx="9296400" cy="823265"/>
          </a:xfrm>
        </p:grpSpPr>
        <p:sp>
          <p:nvSpPr>
            <p:cNvPr id="11" name="Rectangle 10"/>
            <p:cNvSpPr/>
            <p:nvPr/>
          </p:nvSpPr>
          <p:spPr>
            <a:xfrm>
              <a:off x="152400" y="1253946"/>
              <a:ext cx="9296400" cy="82326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2" name="object 12"/>
            <p:cNvSpPr txBox="1"/>
            <p:nvPr/>
          </p:nvSpPr>
          <p:spPr>
            <a:xfrm>
              <a:off x="201008" y="1264318"/>
              <a:ext cx="4842337" cy="53996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The </a:t>
              </a:r>
              <a:r>
                <a:rPr lang="en-IN" sz="1750" dirty="0"/>
                <a:t>phase-parallel model offers </a:t>
              </a:r>
              <a:r>
                <a:rPr lang="en-IN" sz="1750" dirty="0" smtClean="0"/>
                <a:t>a paradigm </a:t>
              </a:r>
              <a:r>
                <a:rPr lang="en-IN" sz="1750" dirty="0"/>
                <a:t>that is widely used </a:t>
              </a:r>
              <a:r>
                <a:rPr lang="en-IN" sz="1750" dirty="0" smtClean="0"/>
                <a:t>in parallel </a:t>
              </a:r>
              <a:r>
                <a:rPr lang="en-IN" sz="1750" dirty="0"/>
                <a:t>programming.</a:t>
              </a:r>
            </a:p>
            <a:p>
              <a:pPr marL="285750" indent="-285750" algn="just" fontAlgn="base">
                <a:lnSpc>
                  <a:spcPct val="150000"/>
                </a:lnSpc>
                <a:buFont typeface="Arial" panose="020B0604020202020204" pitchFamily="34" charset="0"/>
                <a:buChar char="•"/>
              </a:pPr>
              <a:r>
                <a:rPr lang="en-IN" sz="1750" dirty="0" smtClean="0"/>
                <a:t>The </a:t>
              </a:r>
              <a:r>
                <a:rPr lang="en-IN" sz="1750" dirty="0"/>
                <a:t>parallel program consists of </a:t>
              </a:r>
              <a:r>
                <a:rPr lang="en-IN" sz="1750" dirty="0" smtClean="0"/>
                <a:t>a number </a:t>
              </a:r>
              <a:r>
                <a:rPr lang="en-IN" sz="1750" dirty="0"/>
                <a:t>of </a:t>
              </a:r>
              <a:r>
                <a:rPr lang="en-IN" sz="1750" dirty="0" err="1"/>
                <a:t>supersteps</a:t>
              </a:r>
              <a:r>
                <a:rPr lang="en-IN" sz="1750" dirty="0"/>
                <a:t>, and each </a:t>
              </a:r>
              <a:r>
                <a:rPr lang="en-IN" sz="1750" dirty="0" smtClean="0"/>
                <a:t>has two </a:t>
              </a:r>
              <a:r>
                <a:rPr lang="en-IN" sz="1750" dirty="0"/>
                <a:t>phases.</a:t>
              </a:r>
            </a:p>
            <a:p>
              <a:pPr marL="742950" lvl="1" indent="-285750" algn="just" fontAlgn="base">
                <a:lnSpc>
                  <a:spcPct val="150000"/>
                </a:lnSpc>
                <a:buFont typeface="Arial" panose="020B0604020202020204" pitchFamily="34" charset="0"/>
                <a:buChar char="•"/>
              </a:pPr>
              <a:r>
                <a:rPr lang="en-IN" sz="1750" dirty="0" smtClean="0"/>
                <a:t>In </a:t>
              </a:r>
              <a:r>
                <a:rPr lang="en-IN" sz="1750" dirty="0"/>
                <a:t>a computation phase, </a:t>
              </a:r>
              <a:r>
                <a:rPr lang="en-IN" sz="1750" dirty="0" smtClean="0"/>
                <a:t>multiple processes </a:t>
              </a:r>
              <a:r>
                <a:rPr lang="en-IN" sz="1750" dirty="0"/>
                <a:t>each perform </a:t>
              </a:r>
              <a:r>
                <a:rPr lang="en-IN" sz="1750" dirty="0" smtClean="0"/>
                <a:t>an independent </a:t>
              </a:r>
              <a:r>
                <a:rPr lang="en-IN" sz="1750" dirty="0"/>
                <a:t>computation C.</a:t>
              </a:r>
            </a:p>
            <a:p>
              <a:pPr marL="742950" lvl="1" indent="-285750" algn="just" fontAlgn="base">
                <a:lnSpc>
                  <a:spcPct val="150000"/>
                </a:lnSpc>
                <a:buFont typeface="Arial" panose="020B0604020202020204" pitchFamily="34" charset="0"/>
                <a:buChar char="•"/>
              </a:pPr>
              <a:r>
                <a:rPr lang="en-IN" sz="1750" dirty="0" smtClean="0"/>
                <a:t>In </a:t>
              </a:r>
              <a:r>
                <a:rPr lang="en-IN" sz="1750" dirty="0"/>
                <a:t>the subsequent interaction phase</a:t>
              </a:r>
              <a:r>
                <a:rPr lang="en-IN" sz="1750" dirty="0" smtClean="0"/>
                <a:t>, the </a:t>
              </a:r>
              <a:r>
                <a:rPr lang="en-IN" sz="1750" dirty="0"/>
                <a:t>processes perform one or </a:t>
              </a:r>
              <a:r>
                <a:rPr lang="en-IN" sz="1750" dirty="0" smtClean="0"/>
                <a:t>more synchronous </a:t>
              </a:r>
              <a:r>
                <a:rPr lang="en-IN" sz="1750" dirty="0"/>
                <a:t>interaction </a:t>
              </a:r>
              <a:r>
                <a:rPr lang="en-IN" sz="1750" dirty="0" smtClean="0"/>
                <a:t>operations, such </a:t>
              </a:r>
              <a:r>
                <a:rPr lang="en-IN" sz="1750" dirty="0"/>
                <a:t>as a barrier or a </a:t>
              </a:r>
              <a:r>
                <a:rPr lang="en-IN" sz="1750" dirty="0" smtClean="0"/>
                <a:t>blocking communication</a:t>
              </a:r>
              <a:r>
                <a:rPr lang="en-IN" sz="1750" dirty="0"/>
                <a:t>.</a:t>
              </a:r>
            </a:p>
            <a:p>
              <a:pPr marL="742950" lvl="1" indent="-285750" algn="just" fontAlgn="base">
                <a:lnSpc>
                  <a:spcPct val="150000"/>
                </a:lnSpc>
                <a:buFont typeface="Arial" panose="020B0604020202020204" pitchFamily="34" charset="0"/>
                <a:buChar char="•"/>
              </a:pPr>
              <a:r>
                <a:rPr lang="en-IN" sz="1750" dirty="0" smtClean="0"/>
                <a:t>Then </a:t>
              </a:r>
              <a:r>
                <a:rPr lang="en-IN" sz="1750" dirty="0"/>
                <a:t>next superstep is executed.</a:t>
              </a:r>
              <a:endParaRPr lang="en-IN" sz="1750" dirty="0" smtClean="0"/>
            </a:p>
          </p:txBody>
        </p:sp>
      </p:grpSp>
      <p:pic>
        <p:nvPicPr>
          <p:cNvPr id="4" name="Picture 3"/>
          <p:cNvPicPr>
            <a:picLocks noChangeAspect="1"/>
          </p:cNvPicPr>
          <p:nvPr/>
        </p:nvPicPr>
        <p:blipFill>
          <a:blip r:embed="rId3"/>
          <a:stretch>
            <a:fillRect/>
          </a:stretch>
        </p:blipFill>
        <p:spPr>
          <a:xfrm>
            <a:off x="7145054" y="760876"/>
            <a:ext cx="4248150" cy="3524250"/>
          </a:xfrm>
          <a:prstGeom prst="rect">
            <a:avLst/>
          </a:prstGeom>
        </p:spPr>
      </p:pic>
    </p:spTree>
    <p:extLst>
      <p:ext uri="{BB962C8B-B14F-4D97-AF65-F5344CB8AC3E}">
        <p14:creationId xmlns:p14="http://schemas.microsoft.com/office/powerpoint/2010/main" xmlns="" val="64959738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510" y="50767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39280" y="76150"/>
            <a:ext cx="7249025"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Divide and Conquer  &amp; Pipeline model</a:t>
            </a:r>
            <a:endParaRPr sz="2563" dirty="0">
              <a:latin typeface="Arial"/>
              <a:cs typeface="Arial"/>
            </a:endParaRPr>
          </a:p>
        </p:txBody>
      </p:sp>
      <p:sp>
        <p:nvSpPr>
          <p:cNvPr id="27" name="object 20"/>
          <p:cNvSpPr/>
          <p:nvPr/>
        </p:nvSpPr>
        <p:spPr>
          <a:xfrm flipV="1">
            <a:off x="0" y="673548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30" name="object 12"/>
          <p:cNvSpPr txBox="1"/>
          <p:nvPr/>
        </p:nvSpPr>
        <p:spPr>
          <a:xfrm>
            <a:off x="174073" y="760876"/>
            <a:ext cx="11812590" cy="403957"/>
          </a:xfrm>
          <a:prstGeom prst="rect">
            <a:avLst/>
          </a:prstGeom>
        </p:spPr>
        <p:txBody>
          <a:bodyPr vert="horz" wrap="square" lIns="0" tIns="0" rIns="0" bIns="0" numCol="1" rtlCol="0">
            <a:spAutoFit/>
          </a:bodyPr>
          <a:lstStyle/>
          <a:p>
            <a:pPr fontAlgn="base">
              <a:lnSpc>
                <a:spcPct val="150000"/>
              </a:lnSpc>
            </a:pPr>
            <a:endParaRPr lang="en-US" sz="1750" dirty="0"/>
          </a:p>
        </p:txBody>
      </p:sp>
      <p:grpSp>
        <p:nvGrpSpPr>
          <p:cNvPr id="10" name="Group 27"/>
          <p:cNvGrpSpPr/>
          <p:nvPr/>
        </p:nvGrpSpPr>
        <p:grpSpPr>
          <a:xfrm>
            <a:off x="31953" y="558228"/>
            <a:ext cx="12105504" cy="6158960"/>
            <a:chOff x="152400" y="1253946"/>
            <a:chExt cx="9296400" cy="823265"/>
          </a:xfrm>
        </p:grpSpPr>
        <p:sp>
          <p:nvSpPr>
            <p:cNvPr id="11" name="Rectangle 10"/>
            <p:cNvSpPr/>
            <p:nvPr/>
          </p:nvSpPr>
          <p:spPr>
            <a:xfrm>
              <a:off x="152400" y="1253946"/>
              <a:ext cx="9296400" cy="82326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2" name="object 12"/>
            <p:cNvSpPr txBox="1"/>
            <p:nvPr/>
          </p:nvSpPr>
          <p:spPr>
            <a:xfrm>
              <a:off x="201008" y="1264318"/>
              <a:ext cx="4842337" cy="75595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parent process divides </a:t>
              </a:r>
              <a:r>
                <a:rPr lang="en-IN" sz="1750" dirty="0" smtClean="0"/>
                <a:t>its workload </a:t>
              </a:r>
              <a:r>
                <a:rPr lang="en-IN" sz="1750" dirty="0"/>
                <a:t>into several </a:t>
              </a:r>
              <a:r>
                <a:rPr lang="en-IN" sz="1750" dirty="0" smtClean="0"/>
                <a:t>smaller pieces </a:t>
              </a:r>
              <a:r>
                <a:rPr lang="en-IN" sz="1750" dirty="0"/>
                <a:t>and assigns them to </a:t>
              </a:r>
              <a:r>
                <a:rPr lang="en-IN" sz="1750" dirty="0" smtClean="0"/>
                <a:t>a number </a:t>
              </a:r>
              <a:r>
                <a:rPr lang="en-IN" sz="1750" dirty="0"/>
                <a:t>of child processes.</a:t>
              </a:r>
            </a:p>
            <a:p>
              <a:pPr marL="285750" indent="-285750" algn="just" fontAlgn="base">
                <a:lnSpc>
                  <a:spcPct val="150000"/>
                </a:lnSpc>
                <a:buFont typeface="Arial" panose="020B0604020202020204" pitchFamily="34" charset="0"/>
                <a:buChar char="•"/>
              </a:pPr>
              <a:r>
                <a:rPr lang="en-IN" sz="1750" dirty="0" smtClean="0"/>
                <a:t>The </a:t>
              </a:r>
              <a:r>
                <a:rPr lang="en-IN" sz="1750" dirty="0"/>
                <a:t>child processes then </a:t>
              </a:r>
              <a:r>
                <a:rPr lang="en-IN" sz="1750" dirty="0" smtClean="0"/>
                <a:t>compute their </a:t>
              </a:r>
              <a:r>
                <a:rPr lang="en-IN" sz="1750" dirty="0"/>
                <a:t>workload in parallel and </a:t>
              </a:r>
              <a:r>
                <a:rPr lang="en-IN" sz="1750" dirty="0" smtClean="0"/>
                <a:t>the results </a:t>
              </a:r>
              <a:r>
                <a:rPr lang="en-IN" sz="1750" dirty="0"/>
                <a:t>are merged by the parent.</a:t>
              </a:r>
            </a:p>
            <a:p>
              <a:pPr marL="285750" indent="-285750" algn="just" fontAlgn="base">
                <a:lnSpc>
                  <a:spcPct val="150000"/>
                </a:lnSpc>
                <a:buFont typeface="Arial" panose="020B0604020202020204" pitchFamily="34" charset="0"/>
                <a:buChar char="•"/>
              </a:pPr>
              <a:r>
                <a:rPr lang="en-IN" sz="1750" dirty="0" smtClean="0"/>
                <a:t>The </a:t>
              </a:r>
              <a:r>
                <a:rPr lang="en-IN" sz="1750" dirty="0"/>
                <a:t>dividing and the </a:t>
              </a:r>
              <a:r>
                <a:rPr lang="en-IN" sz="1750" dirty="0" smtClean="0"/>
                <a:t>merging procedures </a:t>
              </a:r>
              <a:r>
                <a:rPr lang="en-IN" sz="1750" dirty="0"/>
                <a:t>are done recursively.</a:t>
              </a:r>
            </a:p>
            <a:p>
              <a:pPr marL="285750" indent="-285750" algn="just" fontAlgn="base">
                <a:lnSpc>
                  <a:spcPct val="150000"/>
                </a:lnSpc>
                <a:buFont typeface="Arial" panose="020B0604020202020204" pitchFamily="34" charset="0"/>
                <a:buChar char="•"/>
              </a:pPr>
              <a:r>
                <a:rPr lang="en-IN" sz="1750" dirty="0" smtClean="0"/>
                <a:t>This </a:t>
              </a:r>
              <a:r>
                <a:rPr lang="en-IN" sz="1750" dirty="0"/>
                <a:t>paradigm is very natural </a:t>
              </a:r>
              <a:r>
                <a:rPr lang="en-IN" sz="1750" dirty="0" smtClean="0"/>
                <a:t>for computations </a:t>
              </a:r>
              <a:r>
                <a:rPr lang="en-IN" sz="1750" dirty="0"/>
                <a:t>such as quick sort</a:t>
              </a:r>
              <a:r>
                <a:rPr lang="en-IN" sz="1750" dirty="0" smtClean="0"/>
                <a:t>.</a:t>
              </a:r>
            </a:p>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b="1" dirty="0" smtClean="0"/>
                <a:t>Pipeline</a:t>
              </a:r>
            </a:p>
            <a:p>
              <a:pPr marL="285750" indent="-285750" algn="just" fontAlgn="base">
                <a:lnSpc>
                  <a:spcPct val="150000"/>
                </a:lnSpc>
                <a:buFont typeface="Arial" panose="020B0604020202020204" pitchFamily="34" charset="0"/>
                <a:buChar char="•"/>
              </a:pPr>
              <a:r>
                <a:rPr lang="en-IN" sz="1750" dirty="0" smtClean="0"/>
                <a:t>In </a:t>
              </a:r>
              <a:r>
                <a:rPr lang="en-IN" sz="1750" dirty="0"/>
                <a:t>pipeline paradigm, a number </a:t>
              </a:r>
              <a:r>
                <a:rPr lang="en-IN" sz="1750" dirty="0" smtClean="0"/>
                <a:t>of processes </a:t>
              </a:r>
              <a:r>
                <a:rPr lang="en-IN" sz="1750" dirty="0"/>
                <a:t>form a virtual pipeline.</a:t>
              </a:r>
            </a:p>
            <a:p>
              <a:pPr marL="285750" indent="-285750" algn="just" fontAlgn="base">
                <a:lnSpc>
                  <a:spcPct val="150000"/>
                </a:lnSpc>
                <a:buFont typeface="Arial" panose="020B0604020202020204" pitchFamily="34" charset="0"/>
                <a:buChar char="•"/>
              </a:pPr>
              <a:r>
                <a:rPr lang="en-IN" sz="1750" dirty="0" smtClean="0"/>
                <a:t>A </a:t>
              </a:r>
              <a:r>
                <a:rPr lang="en-IN" sz="1750" dirty="0"/>
                <a:t>continuous data stream is fed </a:t>
              </a:r>
              <a:r>
                <a:rPr lang="en-IN" sz="1750" dirty="0" smtClean="0"/>
                <a:t>into the </a:t>
              </a:r>
              <a:r>
                <a:rPr lang="en-IN" sz="1750" dirty="0"/>
                <a:t>pipeline, and the </a:t>
              </a:r>
              <a:r>
                <a:rPr lang="en-IN" sz="1750" dirty="0" smtClean="0"/>
                <a:t>processes execute </a:t>
              </a:r>
              <a:r>
                <a:rPr lang="en-IN" sz="1750" dirty="0"/>
                <a:t>at different pipeline </a:t>
              </a:r>
              <a:r>
                <a:rPr lang="en-IN" sz="1750" dirty="0" smtClean="0"/>
                <a:t>stages simultaneously </a:t>
              </a:r>
              <a:r>
                <a:rPr lang="en-IN" sz="1750" dirty="0"/>
                <a:t>in an </a:t>
              </a:r>
              <a:r>
                <a:rPr lang="en-IN" sz="1750" dirty="0" smtClean="0"/>
                <a:t>overlapped fashion</a:t>
              </a:r>
              <a:r>
                <a:rPr lang="en-IN" sz="1750" dirty="0"/>
                <a:t>.</a:t>
              </a:r>
            </a:p>
            <a:p>
              <a:pPr marL="285750" indent="-285750" algn="just" fontAlgn="base">
                <a:lnSpc>
                  <a:spcPct val="150000"/>
                </a:lnSpc>
                <a:buFont typeface="Arial" panose="020B0604020202020204" pitchFamily="34" charset="0"/>
                <a:buChar char="•"/>
              </a:pPr>
              <a:endParaRPr lang="en-IN" sz="1750" dirty="0"/>
            </a:p>
          </p:txBody>
        </p:sp>
      </p:grpSp>
      <p:pic>
        <p:nvPicPr>
          <p:cNvPr id="2" name="Picture 1"/>
          <p:cNvPicPr>
            <a:picLocks noChangeAspect="1"/>
          </p:cNvPicPr>
          <p:nvPr/>
        </p:nvPicPr>
        <p:blipFill>
          <a:blip r:embed="rId3"/>
          <a:stretch>
            <a:fillRect/>
          </a:stretch>
        </p:blipFill>
        <p:spPr>
          <a:xfrm>
            <a:off x="8313364" y="558228"/>
            <a:ext cx="3304894" cy="2742359"/>
          </a:xfrm>
          <a:prstGeom prst="rect">
            <a:avLst/>
          </a:prstGeom>
        </p:spPr>
      </p:pic>
      <p:pic>
        <p:nvPicPr>
          <p:cNvPr id="5" name="Picture 4"/>
          <p:cNvPicPr>
            <a:picLocks noChangeAspect="1"/>
          </p:cNvPicPr>
          <p:nvPr/>
        </p:nvPicPr>
        <p:blipFill>
          <a:blip r:embed="rId4"/>
          <a:stretch>
            <a:fillRect/>
          </a:stretch>
        </p:blipFill>
        <p:spPr>
          <a:xfrm rot="16200000">
            <a:off x="8355569" y="3023169"/>
            <a:ext cx="1752600" cy="3438525"/>
          </a:xfrm>
          <a:prstGeom prst="rect">
            <a:avLst/>
          </a:prstGeom>
        </p:spPr>
      </p:pic>
    </p:spTree>
    <p:extLst>
      <p:ext uri="{BB962C8B-B14F-4D97-AF65-F5344CB8AC3E}">
        <p14:creationId xmlns:p14="http://schemas.microsoft.com/office/powerpoint/2010/main" xmlns="" val="17337400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510" y="50767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39280" y="103044"/>
            <a:ext cx="5729507"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Process Farm  &amp; Work Pool Model</a:t>
            </a:r>
            <a:endParaRPr sz="2563" dirty="0">
              <a:latin typeface="Arial"/>
              <a:cs typeface="Arial"/>
            </a:endParaRPr>
          </a:p>
        </p:txBody>
      </p:sp>
      <p:sp>
        <p:nvSpPr>
          <p:cNvPr id="27" name="object 20"/>
          <p:cNvSpPr/>
          <p:nvPr/>
        </p:nvSpPr>
        <p:spPr>
          <a:xfrm flipV="1">
            <a:off x="0" y="673548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30" name="object 12"/>
          <p:cNvSpPr txBox="1"/>
          <p:nvPr/>
        </p:nvSpPr>
        <p:spPr>
          <a:xfrm>
            <a:off x="174073" y="760876"/>
            <a:ext cx="11812590" cy="403957"/>
          </a:xfrm>
          <a:prstGeom prst="rect">
            <a:avLst/>
          </a:prstGeom>
        </p:spPr>
        <p:txBody>
          <a:bodyPr vert="horz" wrap="square" lIns="0" tIns="0" rIns="0" bIns="0" numCol="1" rtlCol="0">
            <a:spAutoFit/>
          </a:bodyPr>
          <a:lstStyle/>
          <a:p>
            <a:pPr fontAlgn="base">
              <a:lnSpc>
                <a:spcPct val="150000"/>
              </a:lnSpc>
            </a:pPr>
            <a:endParaRPr lang="en-US" sz="1750" dirty="0"/>
          </a:p>
        </p:txBody>
      </p:sp>
      <p:grpSp>
        <p:nvGrpSpPr>
          <p:cNvPr id="10" name="Group 27"/>
          <p:cNvGrpSpPr/>
          <p:nvPr/>
        </p:nvGrpSpPr>
        <p:grpSpPr>
          <a:xfrm>
            <a:off x="31953" y="558227"/>
            <a:ext cx="12105504" cy="6158960"/>
            <a:chOff x="152400" y="1253946"/>
            <a:chExt cx="9296400" cy="823265"/>
          </a:xfrm>
        </p:grpSpPr>
        <p:sp>
          <p:nvSpPr>
            <p:cNvPr id="11" name="Rectangle 10"/>
            <p:cNvSpPr/>
            <p:nvPr/>
          </p:nvSpPr>
          <p:spPr>
            <a:xfrm>
              <a:off x="152400" y="1253946"/>
              <a:ext cx="9296400" cy="82326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2" name="object 12"/>
            <p:cNvSpPr txBox="1"/>
            <p:nvPr/>
          </p:nvSpPr>
          <p:spPr>
            <a:xfrm>
              <a:off x="201007" y="1264318"/>
              <a:ext cx="5987518" cy="809950"/>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This paradigm is also known as </a:t>
              </a:r>
              <a:r>
                <a:rPr lang="en-IN" sz="1750" dirty="0" smtClean="0"/>
                <a:t>the master-slave </a:t>
              </a:r>
              <a:r>
                <a:rPr lang="en-IN" sz="1750" dirty="0"/>
                <a:t>paradigm.</a:t>
              </a:r>
            </a:p>
            <a:p>
              <a:pPr marL="285750" indent="-285750" algn="just" fontAlgn="base">
                <a:lnSpc>
                  <a:spcPct val="150000"/>
                </a:lnSpc>
                <a:buFont typeface="Arial" panose="020B0604020202020204" pitchFamily="34" charset="0"/>
                <a:buChar char="•"/>
              </a:pPr>
              <a:r>
                <a:rPr lang="en-IN" sz="1750" dirty="0" smtClean="0"/>
                <a:t>A </a:t>
              </a:r>
              <a:r>
                <a:rPr lang="en-IN" sz="1750" dirty="0"/>
                <a:t>master process executes </a:t>
              </a:r>
              <a:r>
                <a:rPr lang="en-IN" sz="1750" dirty="0" smtClean="0"/>
                <a:t>the essentially </a:t>
              </a:r>
              <a:r>
                <a:rPr lang="en-IN" sz="1750" dirty="0"/>
                <a:t>sequential part of </a:t>
              </a:r>
              <a:r>
                <a:rPr lang="en-IN" sz="1750" dirty="0" smtClean="0"/>
                <a:t>the parallel </a:t>
              </a:r>
              <a:r>
                <a:rPr lang="en-IN" sz="1750" dirty="0"/>
                <a:t>program and spawns a </a:t>
              </a:r>
              <a:r>
                <a:rPr lang="en-IN" sz="1750" dirty="0" smtClean="0"/>
                <a:t>number of </a:t>
              </a:r>
              <a:r>
                <a:rPr lang="en-IN" sz="1750" dirty="0"/>
                <a:t>slave processes to execute </a:t>
              </a:r>
              <a:r>
                <a:rPr lang="en-IN" sz="1750" dirty="0" smtClean="0"/>
                <a:t>the parallel </a:t>
              </a:r>
              <a:r>
                <a:rPr lang="en-IN" sz="1750" dirty="0"/>
                <a:t>workload.</a:t>
              </a:r>
            </a:p>
            <a:p>
              <a:pPr marL="285750" indent="-285750" algn="just" fontAlgn="base">
                <a:lnSpc>
                  <a:spcPct val="150000"/>
                </a:lnSpc>
                <a:buFont typeface="Arial" panose="020B0604020202020204" pitchFamily="34" charset="0"/>
                <a:buChar char="•"/>
              </a:pPr>
              <a:r>
                <a:rPr lang="en-IN" sz="1750" dirty="0" smtClean="0"/>
                <a:t>When </a:t>
              </a:r>
              <a:r>
                <a:rPr lang="en-IN" sz="1750" dirty="0"/>
                <a:t>a slave finishes its workload, </a:t>
              </a:r>
              <a:r>
                <a:rPr lang="en-IN" sz="1750" dirty="0" smtClean="0"/>
                <a:t>it informs </a:t>
              </a:r>
              <a:r>
                <a:rPr lang="en-IN" sz="1750" dirty="0"/>
                <a:t>the master which assigns </a:t>
              </a:r>
              <a:r>
                <a:rPr lang="en-IN" sz="1750" dirty="0" smtClean="0"/>
                <a:t>a new </a:t>
              </a:r>
              <a:r>
                <a:rPr lang="en-IN" sz="1750" dirty="0"/>
                <a:t>workload to the slave.</a:t>
              </a:r>
            </a:p>
            <a:p>
              <a:pPr marL="285750" indent="-285750" algn="just" fontAlgn="base">
                <a:lnSpc>
                  <a:spcPct val="150000"/>
                </a:lnSpc>
                <a:buFont typeface="Arial" panose="020B0604020202020204" pitchFamily="34" charset="0"/>
                <a:buChar char="•"/>
              </a:pPr>
              <a:r>
                <a:rPr lang="en-IN" sz="1750" dirty="0" smtClean="0"/>
                <a:t>This </a:t>
              </a:r>
              <a:r>
                <a:rPr lang="en-IN" sz="1750" dirty="0"/>
                <a:t>is a very simple paradigm, </a:t>
              </a:r>
              <a:r>
                <a:rPr lang="en-IN" sz="1750" dirty="0" smtClean="0"/>
                <a:t>where the </a:t>
              </a:r>
              <a:r>
                <a:rPr lang="en-IN" sz="1750" dirty="0"/>
                <a:t>coordination is done by the master. </a:t>
              </a:r>
            </a:p>
            <a:p>
              <a:pPr marL="285750" indent="-285750" algn="just" fontAlgn="base">
                <a:lnSpc>
                  <a:spcPct val="150000"/>
                </a:lnSpc>
                <a:buFont typeface="Arial" panose="020B0604020202020204" pitchFamily="34" charset="0"/>
                <a:buChar char="•"/>
              </a:pPr>
              <a:r>
                <a:rPr lang="en-IN" sz="1750" dirty="0"/>
                <a:t>This paradigm is often used in a shared </a:t>
              </a:r>
              <a:r>
                <a:rPr lang="en-IN" sz="1750" dirty="0" smtClean="0"/>
                <a:t>variable model</a:t>
              </a:r>
              <a:r>
                <a:rPr lang="en-IN" sz="1750" dirty="0"/>
                <a:t>.</a:t>
              </a:r>
            </a:p>
            <a:p>
              <a:pPr marL="285750" indent="-285750" algn="just" fontAlgn="base">
                <a:lnSpc>
                  <a:spcPct val="150000"/>
                </a:lnSpc>
                <a:buFont typeface="Arial" panose="020B0604020202020204" pitchFamily="34" charset="0"/>
                <a:buChar char="•"/>
              </a:pPr>
              <a:r>
                <a:rPr lang="en-IN" sz="1750" dirty="0" smtClean="0"/>
                <a:t>A </a:t>
              </a:r>
              <a:r>
                <a:rPr lang="en-IN" sz="1750" dirty="0"/>
                <a:t>pool of works is realized in a global </a:t>
              </a:r>
              <a:r>
                <a:rPr lang="en-IN" sz="1750" dirty="0" smtClean="0"/>
                <a:t>data structure</a:t>
              </a:r>
              <a:r>
                <a:rPr lang="en-IN" sz="1750" dirty="0"/>
                <a:t>.</a:t>
              </a:r>
            </a:p>
            <a:p>
              <a:pPr marL="285750" indent="-285750" algn="just" fontAlgn="base">
                <a:lnSpc>
                  <a:spcPct val="150000"/>
                </a:lnSpc>
                <a:buFont typeface="Arial" panose="020B0604020202020204" pitchFamily="34" charset="0"/>
                <a:buChar char="•"/>
              </a:pPr>
              <a:r>
                <a:rPr lang="en-IN" sz="1750" dirty="0" smtClean="0"/>
                <a:t>A </a:t>
              </a:r>
              <a:r>
                <a:rPr lang="en-IN" sz="1750" dirty="0"/>
                <a:t>number of processes are created. Initially</a:t>
              </a:r>
              <a:r>
                <a:rPr lang="en-IN" sz="1750" dirty="0" smtClean="0"/>
                <a:t>, there </a:t>
              </a:r>
              <a:r>
                <a:rPr lang="en-IN" sz="1750" dirty="0"/>
                <a:t>may be just one piece of work in the pool.</a:t>
              </a:r>
            </a:p>
            <a:p>
              <a:pPr marL="285750" indent="-285750" algn="just" fontAlgn="base">
                <a:lnSpc>
                  <a:spcPct val="150000"/>
                </a:lnSpc>
                <a:buFont typeface="Arial" panose="020B0604020202020204" pitchFamily="34" charset="0"/>
                <a:buChar char="•"/>
              </a:pPr>
              <a:r>
                <a:rPr lang="en-IN" sz="1750" dirty="0" smtClean="0"/>
                <a:t>Any </a:t>
              </a:r>
              <a:r>
                <a:rPr lang="en-IN" sz="1750" dirty="0"/>
                <a:t>free process fetches a piece of work from </a:t>
              </a:r>
              <a:r>
                <a:rPr lang="en-IN" sz="1750" dirty="0" smtClean="0"/>
                <a:t>the pool </a:t>
              </a:r>
              <a:r>
                <a:rPr lang="en-IN" sz="1750" dirty="0"/>
                <a:t>and executes it, producing zero, one, </a:t>
              </a:r>
              <a:r>
                <a:rPr lang="en-IN" sz="1750" dirty="0" smtClean="0"/>
                <a:t>or more </a:t>
              </a:r>
              <a:r>
                <a:rPr lang="en-IN" sz="1750" dirty="0"/>
                <a:t>new work pieces put into the pool. </a:t>
              </a:r>
              <a:r>
                <a:rPr lang="en-IN" sz="1750" dirty="0" smtClean="0"/>
                <a:t>The parallel </a:t>
              </a:r>
              <a:r>
                <a:rPr lang="en-IN" sz="1750" dirty="0"/>
                <a:t>program ends when the work </a:t>
              </a:r>
              <a:r>
                <a:rPr lang="en-IN" sz="1750" dirty="0" smtClean="0"/>
                <a:t>pool becomes </a:t>
              </a:r>
              <a:r>
                <a:rPr lang="en-IN" sz="1750" dirty="0"/>
                <a:t>empty.</a:t>
              </a:r>
            </a:p>
            <a:p>
              <a:pPr marL="285750" indent="-285750" algn="just" fontAlgn="base">
                <a:lnSpc>
                  <a:spcPct val="150000"/>
                </a:lnSpc>
                <a:buFont typeface="Arial" panose="020B0604020202020204" pitchFamily="34" charset="0"/>
                <a:buChar char="•"/>
              </a:pPr>
              <a:r>
                <a:rPr lang="en-IN" sz="1750" dirty="0" smtClean="0"/>
                <a:t>This </a:t>
              </a:r>
              <a:r>
                <a:rPr lang="en-IN" sz="1750" dirty="0"/>
                <a:t>paradigm facilitates load balancing, as </a:t>
              </a:r>
              <a:r>
                <a:rPr lang="en-IN" sz="1750" dirty="0" smtClean="0"/>
                <a:t>the workload </a:t>
              </a:r>
              <a:r>
                <a:rPr lang="en-IN" sz="1750" dirty="0"/>
                <a:t>is dynamically allocated to </a:t>
              </a:r>
              <a:r>
                <a:rPr lang="en-IN" sz="1750" dirty="0" smtClean="0"/>
                <a:t>free processes</a:t>
              </a:r>
              <a:r>
                <a:rPr lang="en-IN" sz="1750" dirty="0"/>
                <a:t>.</a:t>
              </a:r>
              <a:endParaRPr lang="en-IN" sz="1750" dirty="0" smtClean="0"/>
            </a:p>
          </p:txBody>
        </p:sp>
      </p:grpSp>
      <p:pic>
        <p:nvPicPr>
          <p:cNvPr id="2" name="Picture 1"/>
          <p:cNvPicPr>
            <a:picLocks noChangeAspect="1"/>
          </p:cNvPicPr>
          <p:nvPr/>
        </p:nvPicPr>
        <p:blipFill>
          <a:blip r:embed="rId3"/>
          <a:stretch>
            <a:fillRect/>
          </a:stretch>
        </p:blipFill>
        <p:spPr>
          <a:xfrm>
            <a:off x="8699384" y="707088"/>
            <a:ext cx="3400425" cy="2581275"/>
          </a:xfrm>
          <a:prstGeom prst="rect">
            <a:avLst/>
          </a:prstGeom>
        </p:spPr>
      </p:pic>
      <p:pic>
        <p:nvPicPr>
          <p:cNvPr id="5" name="Picture 4"/>
          <p:cNvPicPr>
            <a:picLocks noChangeAspect="1"/>
          </p:cNvPicPr>
          <p:nvPr/>
        </p:nvPicPr>
        <p:blipFill rotWithShape="1">
          <a:blip r:embed="rId4"/>
          <a:srcRect t="2366"/>
          <a:stretch/>
        </p:blipFill>
        <p:spPr>
          <a:xfrm>
            <a:off x="9052391" y="3939987"/>
            <a:ext cx="2505075" cy="2417907"/>
          </a:xfrm>
          <a:prstGeom prst="rect">
            <a:avLst/>
          </a:prstGeom>
        </p:spPr>
      </p:pic>
    </p:spTree>
    <p:extLst>
      <p:ext uri="{BB962C8B-B14F-4D97-AF65-F5344CB8AC3E}">
        <p14:creationId xmlns:p14="http://schemas.microsoft.com/office/powerpoint/2010/main" xmlns="" val="153517061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5410175"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Parallel Program using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686078"/>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a:t>A thread is basically an independent flow of execution. A single process can consist of multiple threads. Each thread in a program performs a particular task. For Example, when you are playing a game say FIFA on your PC, the game as a whole is a single process, but it consists of several threads responsible for playing the music, taking input from the user, running the opponent synchronously, etc. </a:t>
              </a:r>
            </a:p>
            <a:p>
              <a:pPr marL="357188" indent="-357188" algn="just" fontAlgn="base">
                <a:lnSpc>
                  <a:spcPct val="150000"/>
                </a:lnSpc>
                <a:buFont typeface="Arial" panose="020B0604020202020204" pitchFamily="34" charset="0"/>
                <a:buChar char="•"/>
              </a:pPr>
              <a:r>
                <a:rPr lang="en-IN" sz="1750" dirty="0" smtClean="0"/>
                <a:t>Threading is that it allows a user to run different parts of the program in a concurrent manner and make the design of the program simpler. </a:t>
              </a:r>
            </a:p>
            <a:p>
              <a:pPr marL="357188" indent="-357188" algn="just" fontAlgn="base">
                <a:lnSpc>
                  <a:spcPct val="150000"/>
                </a:lnSpc>
                <a:buFont typeface="Arial" panose="020B0604020202020204" pitchFamily="34" charset="0"/>
                <a:buChar char="•"/>
              </a:pPr>
              <a:r>
                <a:rPr lang="en-IN" sz="1750" dirty="0"/>
                <a:t>Multithreading in Python can be achieved by importing the threading module</a:t>
              </a:r>
              <a:r>
                <a:rPr lang="en-IN" sz="1750" dirty="0" smtClean="0"/>
                <a:t>.</a:t>
              </a:r>
            </a:p>
            <a:p>
              <a:pPr algn="just" fontAlgn="base">
                <a:lnSpc>
                  <a:spcPct val="150000"/>
                </a:lnSpc>
              </a:pPr>
              <a:endParaRPr lang="en-IN" sz="1750" b="1" dirty="0" smtClean="0"/>
            </a:p>
            <a:p>
              <a:pPr algn="just" fontAlgn="base">
                <a:lnSpc>
                  <a:spcPct val="150000"/>
                </a:lnSpc>
              </a:pPr>
              <a:r>
                <a:rPr lang="en-IN" sz="1750" b="1" dirty="0" smtClean="0"/>
                <a:t>Example:</a:t>
              </a:r>
            </a:p>
            <a:p>
              <a:pPr algn="just" fontAlgn="base">
                <a:lnSpc>
                  <a:spcPct val="150000"/>
                </a:lnSpc>
              </a:pPr>
              <a:r>
                <a:rPr lang="en-IN" sz="1750" dirty="0" smtClean="0"/>
                <a:t>	</a:t>
              </a:r>
              <a:r>
                <a:rPr lang="en-IN" sz="1750" i="1" dirty="0" smtClean="0"/>
                <a:t>import </a:t>
              </a:r>
              <a:r>
                <a:rPr lang="en-IN" sz="1750" i="1" dirty="0"/>
                <a:t>threading</a:t>
              </a:r>
            </a:p>
            <a:p>
              <a:pPr algn="just" fontAlgn="base">
                <a:lnSpc>
                  <a:spcPct val="150000"/>
                </a:lnSpc>
              </a:pPr>
              <a:r>
                <a:rPr lang="en-IN" sz="1750" i="1" dirty="0" smtClean="0"/>
                <a:t>	from </a:t>
              </a:r>
              <a:r>
                <a:rPr lang="en-IN" sz="1750" i="1" dirty="0"/>
                <a:t>threading import *</a:t>
              </a:r>
              <a:endParaRPr lang="en-IN" sz="1750" i="1" dirty="0" smtClean="0"/>
            </a:p>
            <a:p>
              <a:pPr algn="just" fontAlgn="base">
                <a:lnSpc>
                  <a:spcPct val="150000"/>
                </a:lnSpc>
              </a:pPr>
              <a:endParaRPr lang="en-IN" sz="1750" dirty="0" smtClean="0"/>
            </a:p>
          </p:txBody>
        </p:sp>
      </p:grpSp>
    </p:spTree>
    <p:extLst>
      <p:ext uri="{BB962C8B-B14F-4D97-AF65-F5344CB8AC3E}">
        <p14:creationId xmlns:p14="http://schemas.microsoft.com/office/powerpoint/2010/main" xmlns="" val="2077139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a:off x="883717" y="735300"/>
            <a:ext cx="10863481" cy="5500608"/>
          </a:xfrm>
          <a:prstGeom prst="rect">
            <a:avLst/>
          </a:prstGeom>
          <a:noFill/>
          <a:ln w="9525">
            <a:noFill/>
            <a:miter lim="800000"/>
            <a:headEnd/>
            <a:tailEnd/>
          </a:ln>
          <a:effectLst/>
        </p:spPr>
      </p:pic>
    </p:spTree>
    <p:extLst>
      <p:ext uri="{BB962C8B-B14F-4D97-AF65-F5344CB8AC3E}">
        <p14:creationId xmlns:p14="http://schemas.microsoft.com/office/powerpoint/2010/main" xmlns="" val="11504398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699692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Parallel program using Threads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96725" y="1268442"/>
              <a:ext cx="4454207" cy="784089"/>
            </a:xfrm>
            <a:prstGeom prst="rect">
              <a:avLst/>
            </a:prstGeom>
          </p:spPr>
          <p:txBody>
            <a:bodyPr vert="horz" wrap="square" lIns="0" tIns="0" rIns="0" bIns="0" numCol="1" rtlCol="0">
              <a:spAutoFit/>
            </a:bodyPr>
            <a:lstStyle/>
            <a:p>
              <a:pPr algn="just" fontAlgn="base">
                <a:lnSpc>
                  <a:spcPct val="150000"/>
                </a:lnSpc>
              </a:pPr>
              <a:r>
                <a:rPr lang="en-IN" sz="1600" dirty="0"/>
                <a:t># simplest way to use a Thread is to instantiate it with a target function and call start() to let it begin working.</a:t>
              </a:r>
            </a:p>
            <a:p>
              <a:pPr algn="just" fontAlgn="base">
                <a:lnSpc>
                  <a:spcPct val="150000"/>
                </a:lnSpc>
              </a:pPr>
              <a:r>
                <a:rPr lang="en-IN" sz="1600" dirty="0" smtClean="0"/>
                <a:t>from </a:t>
              </a:r>
              <a:r>
                <a:rPr lang="en-IN" sz="1600" dirty="0"/>
                <a:t>threading import Thread,current_thread</a:t>
              </a:r>
            </a:p>
            <a:p>
              <a:pPr algn="just" fontAlgn="base">
                <a:lnSpc>
                  <a:spcPct val="150000"/>
                </a:lnSpc>
              </a:pPr>
              <a:r>
                <a:rPr lang="en-IN" sz="1600" dirty="0"/>
                <a:t>print(</a:t>
              </a:r>
              <a:r>
                <a:rPr lang="en-IN" sz="1600" dirty="0" err="1"/>
                <a:t>current_thread</a:t>
              </a:r>
              <a:r>
                <a:rPr lang="en-IN" sz="1600" dirty="0"/>
                <a:t>().getName())</a:t>
              </a:r>
            </a:p>
            <a:p>
              <a:pPr algn="just" fontAlgn="base">
                <a:lnSpc>
                  <a:spcPct val="150000"/>
                </a:lnSpc>
              </a:pPr>
              <a:r>
                <a:rPr lang="en-IN" sz="1600" dirty="0"/>
                <a:t>def </a:t>
              </a:r>
              <a:r>
                <a:rPr lang="en-IN" sz="1600" dirty="0" err="1"/>
                <a:t>mt</a:t>
              </a:r>
              <a:r>
                <a:rPr lang="en-IN" sz="1600" dirty="0"/>
                <a:t>():</a:t>
              </a:r>
            </a:p>
            <a:p>
              <a:pPr algn="just" fontAlgn="base">
                <a:lnSpc>
                  <a:spcPct val="150000"/>
                </a:lnSpc>
              </a:pPr>
              <a:r>
                <a:rPr lang="en-IN" sz="1600" dirty="0"/>
                <a:t>    print("Child Thread")</a:t>
              </a:r>
            </a:p>
            <a:p>
              <a:pPr algn="just" fontAlgn="base">
                <a:lnSpc>
                  <a:spcPct val="150000"/>
                </a:lnSpc>
              </a:pPr>
              <a:r>
                <a:rPr lang="en-IN" sz="1600" dirty="0"/>
                <a:t>    for </a:t>
              </a:r>
              <a:r>
                <a:rPr lang="en-IN" sz="1600" dirty="0" err="1"/>
                <a:t>i</a:t>
              </a:r>
              <a:r>
                <a:rPr lang="en-IN" sz="1600" dirty="0"/>
                <a:t> in range(11,20):</a:t>
              </a:r>
            </a:p>
            <a:p>
              <a:pPr algn="just" fontAlgn="base">
                <a:lnSpc>
                  <a:spcPct val="150000"/>
                </a:lnSpc>
              </a:pPr>
              <a:r>
                <a:rPr lang="en-IN" sz="1600" dirty="0"/>
                <a:t>            print(</a:t>
              </a:r>
              <a:r>
                <a:rPr lang="en-IN" sz="1600" dirty="0" err="1"/>
                <a:t>i</a:t>
              </a:r>
              <a:r>
                <a:rPr lang="en-IN" sz="1600" dirty="0"/>
                <a:t>*2)</a:t>
              </a:r>
            </a:p>
            <a:p>
              <a:pPr algn="just" fontAlgn="base">
                <a:lnSpc>
                  <a:spcPct val="150000"/>
                </a:lnSpc>
              </a:pPr>
              <a:r>
                <a:rPr lang="en-IN" sz="1600" dirty="0"/>
                <a:t>def </a:t>
              </a:r>
              <a:r>
                <a:rPr lang="en-IN" sz="1600" dirty="0" err="1"/>
                <a:t>disp</a:t>
              </a:r>
              <a:r>
                <a:rPr lang="en-IN" sz="1600" dirty="0"/>
                <a:t>():</a:t>
              </a:r>
            </a:p>
            <a:p>
              <a:pPr algn="just" fontAlgn="base">
                <a:lnSpc>
                  <a:spcPct val="150000"/>
                </a:lnSpc>
              </a:pPr>
              <a:r>
                <a:rPr lang="en-IN" sz="1600" dirty="0"/>
                <a:t>   for </a:t>
              </a:r>
              <a:r>
                <a:rPr lang="en-IN" sz="1600" dirty="0" err="1"/>
                <a:t>i</a:t>
              </a:r>
              <a:r>
                <a:rPr lang="en-IN" sz="1600" dirty="0"/>
                <a:t> in range(10):</a:t>
              </a:r>
            </a:p>
            <a:p>
              <a:pPr algn="just" fontAlgn="base">
                <a:lnSpc>
                  <a:spcPct val="150000"/>
                </a:lnSpc>
              </a:pPr>
              <a:r>
                <a:rPr lang="en-IN" sz="1600" dirty="0"/>
                <a:t>            print(</a:t>
              </a:r>
              <a:r>
                <a:rPr lang="en-IN" sz="1600" dirty="0" err="1"/>
                <a:t>i</a:t>
              </a:r>
              <a:r>
                <a:rPr lang="en-IN" sz="1600" dirty="0"/>
                <a:t>*2)	</a:t>
              </a:r>
            </a:p>
            <a:p>
              <a:pPr algn="just" fontAlgn="base">
                <a:lnSpc>
                  <a:spcPct val="150000"/>
                </a:lnSpc>
              </a:pPr>
              <a:r>
                <a:rPr lang="en-IN" sz="1600" dirty="0"/>
                <a:t>child=Thread(target=</a:t>
              </a:r>
              <a:r>
                <a:rPr lang="en-IN" sz="1600" dirty="0" err="1"/>
                <a:t>mt</a:t>
              </a:r>
              <a:r>
                <a:rPr lang="en-IN" sz="1600" dirty="0"/>
                <a:t>)</a:t>
              </a:r>
            </a:p>
            <a:p>
              <a:pPr algn="just" fontAlgn="base">
                <a:lnSpc>
                  <a:spcPct val="150000"/>
                </a:lnSpc>
              </a:pPr>
              <a:r>
                <a:rPr lang="en-IN" sz="1600" dirty="0" err="1"/>
                <a:t>child.start</a:t>
              </a:r>
              <a:r>
                <a:rPr lang="en-IN" sz="1600" dirty="0"/>
                <a:t>()</a:t>
              </a:r>
            </a:p>
            <a:p>
              <a:pPr algn="just" fontAlgn="base">
                <a:lnSpc>
                  <a:spcPct val="150000"/>
                </a:lnSpc>
              </a:pPr>
              <a:r>
                <a:rPr lang="en-IN" sz="1600" dirty="0" err="1"/>
                <a:t>disp</a:t>
              </a:r>
              <a:r>
                <a:rPr lang="en-IN" sz="1600" dirty="0"/>
                <a:t>()</a:t>
              </a:r>
            </a:p>
            <a:p>
              <a:pPr algn="just" fontAlgn="base">
                <a:lnSpc>
                  <a:spcPct val="150000"/>
                </a:lnSpc>
              </a:pPr>
              <a:r>
                <a:rPr lang="en-IN" sz="1600" dirty="0"/>
                <a:t>print("Executing thread name :",</a:t>
              </a:r>
              <a:r>
                <a:rPr lang="en-IN" sz="1600" dirty="0" err="1"/>
                <a:t>current_thread</a:t>
              </a:r>
              <a:r>
                <a:rPr lang="en-IN" sz="1600" dirty="0"/>
                <a:t>().getName())</a:t>
              </a:r>
            </a:p>
          </p:txBody>
        </p:sp>
      </p:grpSp>
      <p:sp>
        <p:nvSpPr>
          <p:cNvPr id="8" name="object 12"/>
          <p:cNvSpPr txBox="1"/>
          <p:nvPr/>
        </p:nvSpPr>
        <p:spPr>
          <a:xfrm>
            <a:off x="6657129" y="793153"/>
            <a:ext cx="5325773" cy="3593869"/>
          </a:xfrm>
          <a:prstGeom prst="rect">
            <a:avLst/>
          </a:prstGeom>
        </p:spPr>
        <p:txBody>
          <a:bodyPr vert="horz" wrap="square" lIns="0" tIns="0" rIns="0" bIns="0" numCol="1" rtlCol="0">
            <a:spAutoFit/>
          </a:bodyPr>
          <a:lstStyle/>
          <a:p>
            <a:pPr algn="just" fontAlgn="base">
              <a:lnSpc>
                <a:spcPct val="150000"/>
              </a:lnSpc>
            </a:pPr>
            <a:r>
              <a:rPr lang="en-IN" sz="1750" dirty="0"/>
              <a:t>from threading import Thread,current_thread</a:t>
            </a:r>
          </a:p>
          <a:p>
            <a:pPr algn="just" fontAlgn="base">
              <a:lnSpc>
                <a:spcPct val="150000"/>
              </a:lnSpc>
            </a:pPr>
            <a:r>
              <a:rPr lang="en-IN" sz="1750" dirty="0"/>
              <a:t>class </a:t>
            </a:r>
            <a:r>
              <a:rPr lang="en-IN" sz="1750" dirty="0" err="1"/>
              <a:t>mythread</a:t>
            </a:r>
            <a:r>
              <a:rPr lang="en-IN" sz="1750" dirty="0"/>
              <a:t>(Thread):</a:t>
            </a:r>
          </a:p>
          <a:p>
            <a:pPr algn="just" fontAlgn="base">
              <a:lnSpc>
                <a:spcPct val="150000"/>
              </a:lnSpc>
            </a:pPr>
            <a:r>
              <a:rPr lang="en-IN" sz="1750" dirty="0"/>
              <a:t>    def run(self):</a:t>
            </a:r>
          </a:p>
          <a:p>
            <a:pPr algn="just" fontAlgn="base">
              <a:lnSpc>
                <a:spcPct val="150000"/>
              </a:lnSpc>
            </a:pPr>
            <a:r>
              <a:rPr lang="en-IN" sz="1750" dirty="0"/>
              <a:t>        for x in range(7):</a:t>
            </a:r>
          </a:p>
          <a:p>
            <a:pPr algn="just" fontAlgn="base">
              <a:lnSpc>
                <a:spcPct val="150000"/>
              </a:lnSpc>
            </a:pPr>
            <a:r>
              <a:rPr lang="en-IN" sz="1750" dirty="0"/>
              <a:t>            print("Hi from child")</a:t>
            </a:r>
          </a:p>
          <a:p>
            <a:pPr algn="just" fontAlgn="base">
              <a:lnSpc>
                <a:spcPct val="150000"/>
              </a:lnSpc>
            </a:pPr>
            <a:r>
              <a:rPr lang="en-IN" sz="1750" dirty="0"/>
              <a:t>a = </a:t>
            </a:r>
            <a:r>
              <a:rPr lang="en-IN" sz="1750" dirty="0" err="1"/>
              <a:t>mythread</a:t>
            </a:r>
            <a:r>
              <a:rPr lang="en-IN" sz="1750" dirty="0"/>
              <a:t>()</a:t>
            </a:r>
          </a:p>
          <a:p>
            <a:pPr algn="just" fontAlgn="base">
              <a:lnSpc>
                <a:spcPct val="150000"/>
              </a:lnSpc>
            </a:pPr>
            <a:r>
              <a:rPr lang="en-IN" sz="1750" dirty="0" err="1"/>
              <a:t>a.start</a:t>
            </a:r>
            <a:r>
              <a:rPr lang="en-IN" sz="1750" dirty="0"/>
              <a:t>()</a:t>
            </a:r>
          </a:p>
          <a:p>
            <a:pPr algn="just" fontAlgn="base">
              <a:lnSpc>
                <a:spcPct val="150000"/>
              </a:lnSpc>
            </a:pPr>
            <a:r>
              <a:rPr lang="en-IN" sz="1750" dirty="0" err="1"/>
              <a:t>a.join</a:t>
            </a:r>
            <a:r>
              <a:rPr lang="en-IN" sz="1750" dirty="0"/>
              <a:t>()</a:t>
            </a:r>
          </a:p>
          <a:p>
            <a:pPr algn="just" fontAlgn="base">
              <a:lnSpc>
                <a:spcPct val="150000"/>
              </a:lnSpc>
            </a:pPr>
            <a:r>
              <a:rPr lang="en-IN" sz="1750" dirty="0" smtClean="0"/>
              <a:t>print</a:t>
            </a:r>
            <a:r>
              <a:rPr lang="en-IN" sz="1750" dirty="0"/>
              <a:t>("Bye from",</a:t>
            </a:r>
            <a:r>
              <a:rPr lang="en-IN" sz="1750" dirty="0" err="1"/>
              <a:t>current_thread</a:t>
            </a:r>
            <a:r>
              <a:rPr lang="en-IN" sz="1750" dirty="0"/>
              <a:t>().getName())</a:t>
            </a:r>
            <a:endParaRPr lang="en-IN" sz="1750" dirty="0" smtClean="0"/>
          </a:p>
        </p:txBody>
      </p:sp>
    </p:spTree>
    <p:extLst>
      <p:ext uri="{BB962C8B-B14F-4D97-AF65-F5344CB8AC3E}">
        <p14:creationId xmlns:p14="http://schemas.microsoft.com/office/powerpoint/2010/main" xmlns="" val="34850623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699692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Parallel program using Process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434237" y="1295087"/>
              <a:ext cx="4454207" cy="627271"/>
            </a:xfrm>
            <a:prstGeom prst="rect">
              <a:avLst/>
            </a:prstGeom>
          </p:spPr>
          <p:txBody>
            <a:bodyPr vert="horz" wrap="square" lIns="0" tIns="0" rIns="0" bIns="0" numCol="1" rtlCol="0">
              <a:spAutoFit/>
            </a:bodyPr>
            <a:lstStyle/>
            <a:p>
              <a:pPr algn="just" fontAlgn="base">
                <a:lnSpc>
                  <a:spcPct val="150000"/>
                </a:lnSpc>
              </a:pPr>
              <a:r>
                <a:rPr lang="en-IN" sz="1600" dirty="0"/>
                <a:t>import multiprocessing</a:t>
              </a:r>
            </a:p>
            <a:p>
              <a:pPr algn="just" fontAlgn="base">
                <a:lnSpc>
                  <a:spcPct val="150000"/>
                </a:lnSpc>
              </a:pPr>
              <a:r>
                <a:rPr lang="en-IN" sz="1600" dirty="0"/>
                <a:t>def worker(</a:t>
              </a:r>
              <a:r>
                <a:rPr lang="en-IN" sz="1600" dirty="0" err="1"/>
                <a:t>num</a:t>
              </a:r>
              <a:r>
                <a:rPr lang="en-IN" sz="1600" dirty="0" smtClean="0"/>
                <a:t>):</a:t>
              </a:r>
            </a:p>
            <a:p>
              <a:pPr algn="just" fontAlgn="base">
                <a:lnSpc>
                  <a:spcPct val="150000"/>
                </a:lnSpc>
              </a:pPr>
              <a:r>
                <a:rPr lang="en-IN" sz="1600" dirty="0"/>
                <a:t> </a:t>
              </a:r>
              <a:r>
                <a:rPr lang="en-IN" sz="1600" dirty="0" smtClean="0"/>
                <a:t>   print</a:t>
              </a:r>
              <a:r>
                <a:rPr lang="en-IN" sz="1600" dirty="0"/>
                <a:t>('Worker:', </a:t>
              </a:r>
              <a:r>
                <a:rPr lang="en-IN" sz="1600" dirty="0" err="1"/>
                <a:t>num</a:t>
              </a:r>
              <a:r>
                <a:rPr lang="en-IN" sz="1600" dirty="0"/>
                <a:t>)</a:t>
              </a:r>
            </a:p>
            <a:p>
              <a:pPr algn="just" fontAlgn="base">
                <a:lnSpc>
                  <a:spcPct val="150000"/>
                </a:lnSpc>
              </a:pPr>
              <a:r>
                <a:rPr lang="en-IN" sz="1600" dirty="0"/>
                <a:t>    for </a:t>
              </a:r>
              <a:r>
                <a:rPr lang="en-IN" sz="1600" dirty="0" err="1"/>
                <a:t>i</a:t>
              </a:r>
              <a:r>
                <a:rPr lang="en-IN" sz="1600" dirty="0"/>
                <a:t> in range(</a:t>
              </a:r>
              <a:r>
                <a:rPr lang="en-IN" sz="1600" dirty="0" err="1"/>
                <a:t>num</a:t>
              </a:r>
              <a:r>
                <a:rPr lang="en-IN" sz="1600" dirty="0"/>
                <a:t>):</a:t>
              </a:r>
            </a:p>
            <a:p>
              <a:pPr algn="just" fontAlgn="base">
                <a:lnSpc>
                  <a:spcPct val="150000"/>
                </a:lnSpc>
              </a:pPr>
              <a:r>
                <a:rPr lang="en-IN" sz="1600" dirty="0"/>
                <a:t>        print(</a:t>
              </a:r>
              <a:r>
                <a:rPr lang="en-IN" sz="1600" dirty="0" err="1"/>
                <a:t>i</a:t>
              </a:r>
              <a:r>
                <a:rPr lang="en-IN" sz="1600" dirty="0"/>
                <a:t>)</a:t>
              </a:r>
            </a:p>
            <a:p>
              <a:pPr algn="just" fontAlgn="base">
                <a:lnSpc>
                  <a:spcPct val="150000"/>
                </a:lnSpc>
              </a:pPr>
              <a:r>
                <a:rPr lang="en-IN" sz="1600" dirty="0"/>
                <a:t>    return</a:t>
              </a:r>
            </a:p>
            <a:p>
              <a:pPr algn="just" fontAlgn="base">
                <a:lnSpc>
                  <a:spcPct val="150000"/>
                </a:lnSpc>
              </a:pPr>
              <a:endParaRPr lang="en-IN" sz="1600" dirty="0"/>
            </a:p>
            <a:p>
              <a:pPr algn="just" fontAlgn="base">
                <a:lnSpc>
                  <a:spcPct val="150000"/>
                </a:lnSpc>
              </a:pPr>
              <a:r>
                <a:rPr lang="en-IN" sz="1600" dirty="0"/>
                <a:t>jobs = []</a:t>
              </a:r>
            </a:p>
            <a:p>
              <a:pPr algn="just" fontAlgn="base">
                <a:lnSpc>
                  <a:spcPct val="150000"/>
                </a:lnSpc>
              </a:pPr>
              <a:r>
                <a:rPr lang="en-IN" sz="1600" dirty="0"/>
                <a:t>for </a:t>
              </a:r>
              <a:r>
                <a:rPr lang="en-IN" sz="1600" dirty="0" err="1"/>
                <a:t>i</a:t>
              </a:r>
              <a:r>
                <a:rPr lang="en-IN" sz="1600" dirty="0"/>
                <a:t> in range(1,5):</a:t>
              </a:r>
            </a:p>
            <a:p>
              <a:pPr algn="just" fontAlgn="base">
                <a:lnSpc>
                  <a:spcPct val="150000"/>
                </a:lnSpc>
              </a:pPr>
              <a:r>
                <a:rPr lang="en-IN" sz="1600" dirty="0"/>
                <a:t>    p = </a:t>
              </a:r>
              <a:r>
                <a:rPr lang="en-IN" sz="1600" dirty="0" err="1"/>
                <a:t>multiprocessing.Process</a:t>
              </a:r>
              <a:r>
                <a:rPr lang="en-IN" sz="1600" dirty="0"/>
                <a:t>(target=worker, </a:t>
              </a:r>
              <a:r>
                <a:rPr lang="en-IN" sz="1600" dirty="0" err="1"/>
                <a:t>args</a:t>
              </a:r>
              <a:r>
                <a:rPr lang="en-IN" sz="1600" dirty="0"/>
                <a:t>=(i+10,))</a:t>
              </a:r>
            </a:p>
            <a:p>
              <a:pPr algn="just" fontAlgn="base">
                <a:lnSpc>
                  <a:spcPct val="150000"/>
                </a:lnSpc>
              </a:pPr>
              <a:r>
                <a:rPr lang="en-IN" sz="1600" dirty="0"/>
                <a:t>    </a:t>
              </a:r>
              <a:r>
                <a:rPr lang="en-IN" sz="1600" dirty="0" err="1"/>
                <a:t>jobs.append</a:t>
              </a:r>
              <a:r>
                <a:rPr lang="en-IN" sz="1600" dirty="0"/>
                <a:t>(p)</a:t>
              </a:r>
            </a:p>
            <a:p>
              <a:pPr algn="just" fontAlgn="base">
                <a:lnSpc>
                  <a:spcPct val="150000"/>
                </a:lnSpc>
              </a:pPr>
              <a:r>
                <a:rPr lang="en-IN" sz="1600" dirty="0"/>
                <a:t>    </a:t>
              </a:r>
              <a:r>
                <a:rPr lang="en-IN" sz="1600" dirty="0" err="1"/>
                <a:t>p.start</a:t>
              </a:r>
              <a:r>
                <a:rPr lang="en-IN" sz="1600" dirty="0"/>
                <a:t>()</a:t>
              </a:r>
            </a:p>
          </p:txBody>
        </p:sp>
      </p:grpSp>
    </p:spTree>
    <p:extLst>
      <p:ext uri="{BB962C8B-B14F-4D97-AF65-F5344CB8AC3E}">
        <p14:creationId xmlns:p14="http://schemas.microsoft.com/office/powerpoint/2010/main" xmlns="" val="7190865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58404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Concurrent Programming Paradigm</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571732"/>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a:t>Computing systems model the world, and the world contains actors that execute </a:t>
              </a:r>
              <a:r>
                <a:rPr lang="en-IN" sz="1750" dirty="0" smtClean="0"/>
                <a:t>independently </a:t>
              </a:r>
              <a:r>
                <a:rPr lang="en-IN" sz="1750" dirty="0"/>
                <a:t>of, but communicate with, each other. In </a:t>
              </a:r>
              <a:r>
                <a:rPr lang="en-IN" sz="1750" dirty="0" smtClean="0"/>
                <a:t>modelling </a:t>
              </a:r>
              <a:r>
                <a:rPr lang="en-IN" sz="1750" dirty="0"/>
                <a:t>the world, many (possibly) parallel executions have to be composed and coordinated, and that's where the study of concurrency comes </a:t>
              </a:r>
              <a:r>
                <a:rPr lang="en-IN" sz="1750" dirty="0" smtClean="0"/>
                <a:t>in.</a:t>
              </a:r>
            </a:p>
            <a:p>
              <a:pPr marL="357188" indent="-357188" algn="just" fontAlgn="base">
                <a:lnSpc>
                  <a:spcPct val="150000"/>
                </a:lnSpc>
                <a:buFont typeface="Arial" panose="020B0604020202020204" pitchFamily="34" charset="0"/>
                <a:buChar char="•"/>
              </a:pPr>
              <a:r>
                <a:rPr lang="en-IN" sz="1750" dirty="0" smtClean="0"/>
                <a:t>There </a:t>
              </a:r>
              <a:r>
                <a:rPr lang="en-IN" sz="1750" dirty="0"/>
                <a:t>are two common models for concurrent programming: shared memory and message passing</a:t>
              </a:r>
              <a:r>
                <a:rPr lang="en-IN" sz="1750" dirty="0" smtClean="0"/>
                <a:t>.</a:t>
              </a:r>
            </a:p>
            <a:p>
              <a:pPr marL="814388" lvl="1" indent="-357188" algn="just" fontAlgn="base">
                <a:lnSpc>
                  <a:spcPct val="150000"/>
                </a:lnSpc>
                <a:buFont typeface="Arial" panose="020B0604020202020204" pitchFamily="34" charset="0"/>
                <a:buChar char="•"/>
              </a:pPr>
              <a:r>
                <a:rPr lang="en-IN" sz="1750" b="1" dirty="0"/>
                <a:t>Shared memory. </a:t>
              </a:r>
              <a:r>
                <a:rPr lang="en-IN" sz="1750" dirty="0"/>
                <a:t>In the shared memory model of concurrency, concurrent modules interact by reading and writing shared objects in memory. </a:t>
              </a:r>
              <a:endParaRPr lang="en-IN" sz="1750" dirty="0" smtClean="0"/>
            </a:p>
            <a:p>
              <a:pPr marL="814388" lvl="1" indent="-357188" algn="just" fontAlgn="base">
                <a:lnSpc>
                  <a:spcPct val="150000"/>
                </a:lnSpc>
                <a:buFont typeface="Arial" panose="020B0604020202020204" pitchFamily="34" charset="0"/>
                <a:buChar char="•"/>
              </a:pPr>
              <a:r>
                <a:rPr lang="en-IN" sz="1750" b="1" dirty="0"/>
                <a:t>Message passing. </a:t>
              </a:r>
              <a:r>
                <a:rPr lang="en-IN" sz="1750" dirty="0"/>
                <a:t>In the message-passing model, concurrent modules interact by sending messages to each other through a communication channel. Modules send off messages, and incoming messages to each module are queued up for handling</a:t>
              </a:r>
              <a:endParaRPr lang="en-IN" sz="1750" dirty="0" smtClean="0"/>
            </a:p>
            <a:p>
              <a:pPr algn="just" fontAlgn="base">
                <a:lnSpc>
                  <a:spcPct val="150000"/>
                </a:lnSpc>
              </a:pPr>
              <a:endParaRPr lang="en-IN" sz="1750" dirty="0" smtClean="0"/>
            </a:p>
          </p:txBody>
        </p:sp>
      </p:grpSp>
    </p:spTree>
    <p:extLst>
      <p:ext uri="{BB962C8B-B14F-4D97-AF65-F5344CB8AC3E}">
        <p14:creationId xmlns:p14="http://schemas.microsoft.com/office/powerpoint/2010/main" xmlns="" val="36432820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Issues Concurrent Programming Paradigm</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6100834"/>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4313"/>
              <a:ext cx="9071457" cy="857598"/>
            </a:xfrm>
            <a:prstGeom prst="rect">
              <a:avLst/>
            </a:prstGeom>
          </p:spPr>
          <p:txBody>
            <a:bodyPr vert="horz" wrap="square" lIns="0" tIns="0" rIns="0" bIns="0" numCol="1" rtlCol="0">
              <a:spAutoFit/>
            </a:bodyPr>
            <a:lstStyle/>
            <a:p>
              <a:pPr algn="just" fontAlgn="base">
                <a:lnSpc>
                  <a:spcPct val="150000"/>
                </a:lnSpc>
              </a:pPr>
              <a:r>
                <a:rPr lang="en-IN" sz="1750" dirty="0"/>
                <a:t>Concurrent programming is programming with multiple tasks. The major issues of concurrent programming are:</a:t>
              </a:r>
            </a:p>
            <a:p>
              <a:pPr marL="814388" lvl="1" indent="-357188" algn="just" fontAlgn="base">
                <a:lnSpc>
                  <a:spcPct val="150000"/>
                </a:lnSpc>
                <a:buFont typeface="Arial" panose="020B0604020202020204" pitchFamily="34" charset="0"/>
                <a:buChar char="•"/>
              </a:pPr>
              <a:r>
                <a:rPr lang="en-IN" sz="1750" dirty="0" smtClean="0"/>
                <a:t>Sharing </a:t>
              </a:r>
              <a:r>
                <a:rPr lang="en-IN" sz="1750" dirty="0"/>
                <a:t>computational resources between the tasks;</a:t>
              </a:r>
            </a:p>
            <a:p>
              <a:pPr marL="814388" lvl="1" indent="-357188" algn="just" fontAlgn="base">
                <a:lnSpc>
                  <a:spcPct val="150000"/>
                </a:lnSpc>
                <a:buFont typeface="Arial" panose="020B0604020202020204" pitchFamily="34" charset="0"/>
                <a:buChar char="•"/>
              </a:pPr>
              <a:r>
                <a:rPr lang="en-IN" sz="1750" dirty="0" smtClean="0"/>
                <a:t>Interaction </a:t>
              </a:r>
              <a:r>
                <a:rPr lang="en-IN" sz="1750" dirty="0"/>
                <a:t>of the tasks.</a:t>
              </a:r>
            </a:p>
            <a:p>
              <a:pPr algn="just" fontAlgn="base">
                <a:lnSpc>
                  <a:spcPct val="150000"/>
                </a:lnSpc>
              </a:pPr>
              <a:endParaRPr lang="en-IN" sz="1750" dirty="0" smtClean="0"/>
            </a:p>
            <a:p>
              <a:pPr algn="just" fontAlgn="base">
                <a:lnSpc>
                  <a:spcPct val="150000"/>
                </a:lnSpc>
              </a:pPr>
              <a:r>
                <a:rPr lang="en-IN" sz="1750" dirty="0" smtClean="0"/>
                <a:t>Objects </a:t>
              </a:r>
              <a:r>
                <a:rPr lang="en-IN" sz="1750" dirty="0"/>
                <a:t>shared by multiple tasks have to be safe for concurrent access. Such objects are called protected. Tasks accessing such an object interact with each other indirectly through the object.</a:t>
              </a:r>
            </a:p>
            <a:p>
              <a:pPr algn="just" fontAlgn="base">
                <a:lnSpc>
                  <a:spcPct val="150000"/>
                </a:lnSpc>
              </a:pPr>
              <a:r>
                <a:rPr lang="en-IN" sz="1750" dirty="0" smtClean="0"/>
                <a:t>An </a:t>
              </a:r>
              <a:r>
                <a:rPr lang="en-IN" sz="1750" dirty="0"/>
                <a:t>access to the protected object can be:</a:t>
              </a:r>
            </a:p>
            <a:p>
              <a:pPr marL="814388" lvl="1" indent="-357188" algn="just" fontAlgn="base">
                <a:lnSpc>
                  <a:spcPct val="150000"/>
                </a:lnSpc>
                <a:buFont typeface="Arial" panose="020B0604020202020204" pitchFamily="34" charset="0"/>
                <a:buChar char="•"/>
              </a:pPr>
              <a:r>
                <a:rPr lang="en-IN" sz="1750" dirty="0" smtClean="0"/>
                <a:t>Lock-free</a:t>
              </a:r>
              <a:r>
                <a:rPr lang="en-IN" sz="1750" dirty="0"/>
                <a:t>, when the task accessing the object is not blocked for a considerable time;</a:t>
              </a:r>
            </a:p>
            <a:p>
              <a:pPr marL="814388" lvl="1" indent="-357188" algn="just" fontAlgn="base">
                <a:lnSpc>
                  <a:spcPct val="150000"/>
                </a:lnSpc>
                <a:buFont typeface="Arial" panose="020B0604020202020204" pitchFamily="34" charset="0"/>
                <a:buChar char="•"/>
              </a:pPr>
              <a:r>
                <a:rPr lang="en-IN" sz="1750" dirty="0" smtClean="0"/>
                <a:t>Blocking</a:t>
              </a:r>
              <a:r>
                <a:rPr lang="en-IN" sz="1750" dirty="0"/>
                <a:t>, otherwise.</a:t>
              </a:r>
            </a:p>
            <a:p>
              <a:pPr algn="just" fontAlgn="base">
                <a:lnSpc>
                  <a:spcPct val="150000"/>
                </a:lnSpc>
              </a:pPr>
              <a:endParaRPr lang="en-IN" sz="1750" dirty="0"/>
            </a:p>
            <a:p>
              <a:pPr algn="just" fontAlgn="base">
                <a:lnSpc>
                  <a:spcPct val="150000"/>
                </a:lnSpc>
              </a:pPr>
              <a:r>
                <a:rPr lang="en-IN" sz="1750" dirty="0"/>
                <a:t>Blocking objects can be used for task synchronization. To the examples of such objects belong:</a:t>
              </a:r>
            </a:p>
            <a:p>
              <a:pPr marL="814388" lvl="1" indent="-357188" algn="just" fontAlgn="base">
                <a:lnSpc>
                  <a:spcPct val="150000"/>
                </a:lnSpc>
                <a:buFont typeface="Arial" panose="020B0604020202020204" pitchFamily="34" charset="0"/>
                <a:buChar char="•"/>
              </a:pPr>
              <a:r>
                <a:rPr lang="en-IN" sz="1750" dirty="0" smtClean="0"/>
                <a:t>Events</a:t>
              </a:r>
              <a:r>
                <a:rPr lang="en-IN" sz="1750" dirty="0"/>
                <a:t>;</a:t>
              </a:r>
            </a:p>
            <a:p>
              <a:pPr marL="814388" lvl="1" indent="-357188" algn="just" fontAlgn="base">
                <a:lnSpc>
                  <a:spcPct val="150000"/>
                </a:lnSpc>
                <a:buFont typeface="Arial" panose="020B0604020202020204" pitchFamily="34" charset="0"/>
                <a:buChar char="•"/>
              </a:pPr>
              <a:r>
                <a:rPr lang="en-IN" sz="1750" dirty="0" smtClean="0"/>
                <a:t>Mutexes </a:t>
              </a:r>
              <a:r>
                <a:rPr lang="en-IN" sz="1750" dirty="0"/>
                <a:t>and semaphores;</a:t>
              </a:r>
            </a:p>
            <a:p>
              <a:pPr marL="814388" lvl="1" indent="-357188" algn="just" fontAlgn="base">
                <a:lnSpc>
                  <a:spcPct val="150000"/>
                </a:lnSpc>
                <a:buFont typeface="Arial" panose="020B0604020202020204" pitchFamily="34" charset="0"/>
                <a:buChar char="•"/>
              </a:pPr>
              <a:r>
                <a:rPr lang="en-IN" sz="1750" dirty="0" smtClean="0"/>
                <a:t>Waitable </a:t>
              </a:r>
              <a:r>
                <a:rPr lang="en-IN" sz="1750" dirty="0"/>
                <a:t>timers;</a:t>
              </a:r>
            </a:p>
            <a:p>
              <a:pPr marL="814388" lvl="1" indent="-357188" algn="just" fontAlgn="base">
                <a:lnSpc>
                  <a:spcPct val="150000"/>
                </a:lnSpc>
                <a:buFont typeface="Arial" panose="020B0604020202020204" pitchFamily="34" charset="0"/>
                <a:buChar char="•"/>
              </a:pPr>
              <a:r>
                <a:rPr lang="en-IN" sz="1750" dirty="0" smtClean="0"/>
                <a:t>Queues</a:t>
              </a:r>
            </a:p>
          </p:txBody>
        </p:sp>
      </p:grpSp>
    </p:spTree>
    <p:extLst>
      <p:ext uri="{BB962C8B-B14F-4D97-AF65-F5344CB8AC3E}">
        <p14:creationId xmlns:p14="http://schemas.microsoft.com/office/powerpoint/2010/main" xmlns="" val="16894224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Issues Concurrent Programming Paradigm</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4313"/>
              <a:ext cx="9071457"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4" name="Picture 3"/>
          <p:cNvPicPr>
            <a:picLocks noChangeAspect="1"/>
          </p:cNvPicPr>
          <p:nvPr/>
        </p:nvPicPr>
        <p:blipFill>
          <a:blip r:embed="rId3"/>
          <a:stretch>
            <a:fillRect/>
          </a:stretch>
        </p:blipFill>
        <p:spPr>
          <a:xfrm>
            <a:off x="5938890" y="2925523"/>
            <a:ext cx="5980537" cy="2854347"/>
          </a:xfrm>
          <a:prstGeom prst="rect">
            <a:avLst/>
          </a:prstGeom>
        </p:spPr>
      </p:pic>
      <p:pic>
        <p:nvPicPr>
          <p:cNvPr id="5" name="Picture 4"/>
          <p:cNvPicPr>
            <a:picLocks noChangeAspect="1"/>
          </p:cNvPicPr>
          <p:nvPr/>
        </p:nvPicPr>
        <p:blipFill rotWithShape="1">
          <a:blip r:embed="rId4"/>
          <a:srcRect l="15534" r="16025"/>
          <a:stretch/>
        </p:blipFill>
        <p:spPr>
          <a:xfrm>
            <a:off x="106837" y="628441"/>
            <a:ext cx="5466522" cy="3724256"/>
          </a:xfrm>
          <a:prstGeom prst="rect">
            <a:avLst/>
          </a:prstGeom>
        </p:spPr>
      </p:pic>
    </p:spTree>
    <p:extLst>
      <p:ext uri="{BB962C8B-B14F-4D97-AF65-F5344CB8AC3E}">
        <p14:creationId xmlns:p14="http://schemas.microsoft.com/office/powerpoint/2010/main" xmlns="" val="25012137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Race Condition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571732"/>
            </a:xfrm>
            <a:prstGeom prst="rect">
              <a:avLst/>
            </a:prstGeom>
          </p:spPr>
          <p:txBody>
            <a:bodyPr vert="horz" wrap="square" lIns="0" tIns="0" rIns="0" bIns="0" numCol="1" rtlCol="0">
              <a:spAutoFit/>
            </a:bodyPr>
            <a:lstStyle/>
            <a:p>
              <a:pPr algn="just" fontAlgn="base"/>
              <a:r>
                <a:rPr lang="en-IN" sz="1750" dirty="0"/>
                <a:t>import threading</a:t>
              </a:r>
            </a:p>
            <a:p>
              <a:pPr algn="just" fontAlgn="base"/>
              <a:r>
                <a:rPr lang="en-IN" sz="1750" dirty="0"/>
                <a:t>x = 0     # A shared value</a:t>
              </a:r>
            </a:p>
            <a:p>
              <a:pPr algn="just" fontAlgn="base"/>
              <a:r>
                <a:rPr lang="en-IN" sz="1750" dirty="0"/>
                <a:t>COUNT = </a:t>
              </a:r>
              <a:r>
                <a:rPr lang="en-IN" sz="1750" dirty="0" smtClean="0"/>
                <a:t>100</a:t>
              </a:r>
            </a:p>
            <a:p>
              <a:pPr algn="just" fontAlgn="base"/>
              <a:endParaRPr lang="en-IN" sz="1750" dirty="0"/>
            </a:p>
            <a:p>
              <a:pPr algn="just" fontAlgn="base"/>
              <a:r>
                <a:rPr lang="en-IN" sz="1750" dirty="0"/>
                <a:t>def </a:t>
              </a:r>
              <a:r>
                <a:rPr lang="en-IN" sz="1750" dirty="0" err="1"/>
                <a:t>incr</a:t>
              </a:r>
              <a:r>
                <a:rPr lang="en-IN" sz="1750" dirty="0"/>
                <a:t>():</a:t>
              </a:r>
            </a:p>
            <a:p>
              <a:pPr algn="just" fontAlgn="base"/>
              <a:r>
                <a:rPr lang="en-IN" sz="1750" dirty="0"/>
                <a:t>    global x</a:t>
              </a:r>
            </a:p>
            <a:p>
              <a:pPr algn="just" fontAlgn="base"/>
              <a:r>
                <a:rPr lang="en-IN" sz="1750" dirty="0"/>
                <a:t>    for </a:t>
              </a:r>
              <a:r>
                <a:rPr lang="en-IN" sz="1750" dirty="0" err="1"/>
                <a:t>i</a:t>
              </a:r>
              <a:r>
                <a:rPr lang="en-IN" sz="1750" dirty="0"/>
                <a:t> in range(COUNT):</a:t>
              </a:r>
            </a:p>
            <a:p>
              <a:pPr algn="just" fontAlgn="base"/>
              <a:r>
                <a:rPr lang="en-IN" sz="1750" dirty="0"/>
                <a:t>        x += 1</a:t>
              </a:r>
            </a:p>
            <a:p>
              <a:pPr algn="just" fontAlgn="base"/>
              <a:r>
                <a:rPr lang="en-IN" sz="1750" dirty="0"/>
                <a:t>        print(x)</a:t>
              </a:r>
            </a:p>
            <a:p>
              <a:pPr algn="just" fontAlgn="base"/>
              <a:endParaRPr lang="en-IN" sz="1750" dirty="0"/>
            </a:p>
            <a:p>
              <a:pPr algn="just" fontAlgn="base"/>
              <a:r>
                <a:rPr lang="en-IN" sz="1750" dirty="0"/>
                <a:t>def </a:t>
              </a:r>
              <a:r>
                <a:rPr lang="en-IN" sz="1750" dirty="0" err="1"/>
                <a:t>decr</a:t>
              </a:r>
              <a:r>
                <a:rPr lang="en-IN" sz="1750" dirty="0"/>
                <a:t>():</a:t>
              </a:r>
            </a:p>
            <a:p>
              <a:pPr algn="just" fontAlgn="base"/>
              <a:r>
                <a:rPr lang="en-IN" sz="1750" dirty="0"/>
                <a:t>    global x</a:t>
              </a:r>
            </a:p>
            <a:p>
              <a:pPr algn="just" fontAlgn="base"/>
              <a:r>
                <a:rPr lang="en-IN" sz="1750" dirty="0"/>
                <a:t>    for </a:t>
              </a:r>
              <a:r>
                <a:rPr lang="en-IN" sz="1750" dirty="0" err="1"/>
                <a:t>i</a:t>
              </a:r>
              <a:r>
                <a:rPr lang="en-IN" sz="1750" dirty="0"/>
                <a:t> in range(COUNT):</a:t>
              </a:r>
            </a:p>
            <a:p>
              <a:pPr algn="just" fontAlgn="base"/>
              <a:r>
                <a:rPr lang="en-IN" sz="1750" dirty="0"/>
                <a:t>        x -= 1</a:t>
              </a:r>
            </a:p>
            <a:p>
              <a:pPr algn="just" fontAlgn="base"/>
              <a:r>
                <a:rPr lang="en-IN" sz="1750" dirty="0"/>
                <a:t>        print(x)</a:t>
              </a:r>
            </a:p>
          </p:txBody>
        </p:sp>
      </p:grpSp>
      <p:sp>
        <p:nvSpPr>
          <p:cNvPr id="8" name="object 12"/>
          <p:cNvSpPr txBox="1"/>
          <p:nvPr/>
        </p:nvSpPr>
        <p:spPr>
          <a:xfrm>
            <a:off x="5991003" y="628441"/>
            <a:ext cx="6031664" cy="2154436"/>
          </a:xfrm>
          <a:prstGeom prst="rect">
            <a:avLst/>
          </a:prstGeom>
        </p:spPr>
        <p:txBody>
          <a:bodyPr vert="horz" wrap="square" lIns="0" tIns="0" rIns="0" bIns="0" numCol="1" rtlCol="0">
            <a:spAutoFit/>
          </a:bodyPr>
          <a:lstStyle/>
          <a:p>
            <a:pPr algn="just" fontAlgn="base"/>
            <a:endParaRPr lang="en-IN" sz="1750" dirty="0"/>
          </a:p>
          <a:p>
            <a:pPr algn="just" fontAlgn="base"/>
            <a:r>
              <a:rPr lang="en-IN" sz="1750" dirty="0"/>
              <a:t>t1 = </a:t>
            </a:r>
            <a:r>
              <a:rPr lang="en-IN" sz="1750" dirty="0" err="1"/>
              <a:t>threading.Thread</a:t>
            </a:r>
            <a:r>
              <a:rPr lang="en-IN" sz="1750" dirty="0"/>
              <a:t>(target=</a:t>
            </a:r>
            <a:r>
              <a:rPr lang="en-IN" sz="1750" dirty="0" err="1"/>
              <a:t>incr</a:t>
            </a:r>
            <a:r>
              <a:rPr lang="en-IN" sz="1750" dirty="0"/>
              <a:t>)</a:t>
            </a:r>
          </a:p>
          <a:p>
            <a:pPr algn="just" fontAlgn="base"/>
            <a:r>
              <a:rPr lang="en-IN" sz="1750" dirty="0"/>
              <a:t>t2 = </a:t>
            </a:r>
            <a:r>
              <a:rPr lang="en-IN" sz="1750" dirty="0" err="1"/>
              <a:t>threading.Thread</a:t>
            </a:r>
            <a:r>
              <a:rPr lang="en-IN" sz="1750" dirty="0"/>
              <a:t>(target=</a:t>
            </a:r>
            <a:r>
              <a:rPr lang="en-IN" sz="1750" dirty="0" err="1"/>
              <a:t>decr</a:t>
            </a:r>
            <a:r>
              <a:rPr lang="en-IN" sz="1750" dirty="0"/>
              <a:t>)</a:t>
            </a:r>
          </a:p>
          <a:p>
            <a:pPr algn="just" fontAlgn="base"/>
            <a:r>
              <a:rPr lang="en-IN" sz="1750" dirty="0"/>
              <a:t>t1.start()</a:t>
            </a:r>
          </a:p>
          <a:p>
            <a:pPr algn="just" fontAlgn="base"/>
            <a:r>
              <a:rPr lang="en-IN" sz="1750" dirty="0"/>
              <a:t>t2.start()</a:t>
            </a:r>
          </a:p>
          <a:p>
            <a:pPr algn="just" fontAlgn="base"/>
            <a:r>
              <a:rPr lang="en-IN" sz="1750" dirty="0"/>
              <a:t>t1.join()</a:t>
            </a:r>
          </a:p>
          <a:p>
            <a:pPr algn="just" fontAlgn="base"/>
            <a:r>
              <a:rPr lang="en-IN" sz="1750" dirty="0"/>
              <a:t>t2.join()</a:t>
            </a:r>
          </a:p>
          <a:p>
            <a:pPr algn="just" fontAlgn="base"/>
            <a:r>
              <a:rPr lang="en-IN" sz="1750" dirty="0"/>
              <a:t>print(x)</a:t>
            </a:r>
          </a:p>
        </p:txBody>
      </p:sp>
    </p:spTree>
    <p:extLst>
      <p:ext uri="{BB962C8B-B14F-4D97-AF65-F5344CB8AC3E}">
        <p14:creationId xmlns:p14="http://schemas.microsoft.com/office/powerpoint/2010/main" xmlns="" val="42389249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Synchronization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00425"/>
            </a:xfrm>
            <a:prstGeom prst="rect">
              <a:avLst/>
            </a:prstGeom>
          </p:spPr>
          <p:txBody>
            <a:bodyPr vert="horz" wrap="square" lIns="0" tIns="0" rIns="0" bIns="0" numCol="1" rtlCol="0">
              <a:spAutoFit/>
            </a:bodyPr>
            <a:lstStyle/>
            <a:p>
              <a:pPr algn="just" fontAlgn="base">
                <a:lnSpc>
                  <a:spcPct val="150000"/>
                </a:lnSpc>
              </a:pPr>
              <a:r>
                <a:rPr lang="en-IN" sz="1750" b="1" dirty="0" smtClean="0"/>
                <a:t>Locks:</a:t>
              </a:r>
            </a:p>
            <a:p>
              <a:pPr algn="just" fontAlgn="base">
                <a:lnSpc>
                  <a:spcPct val="150000"/>
                </a:lnSpc>
              </a:pPr>
              <a:r>
                <a:rPr lang="en-IN" sz="1750" dirty="0" smtClean="0"/>
                <a:t>	Locks </a:t>
              </a:r>
              <a:r>
                <a:rPr lang="en-IN" sz="1750" dirty="0"/>
                <a:t>are perhaps the simplest synchronization primitives in Python. A Lock has only two states — locked and unlocked (surprise). It is created in the unlocked state and has two principal methods — acquire() and release(). The acquire() method locks the Lock and blocks execution until the release() method in some other </a:t>
              </a:r>
              <a:r>
                <a:rPr lang="en-IN" sz="1750" dirty="0" smtClean="0"/>
                <a:t>co-routine </a:t>
              </a:r>
              <a:r>
                <a:rPr lang="en-IN" sz="1750" dirty="0"/>
                <a:t>sets it to unlocked</a:t>
              </a:r>
              <a:r>
                <a:rPr lang="en-IN" sz="1750" dirty="0" smtClean="0"/>
                <a:t>.</a:t>
              </a:r>
            </a:p>
            <a:p>
              <a:pPr algn="just" fontAlgn="base">
                <a:lnSpc>
                  <a:spcPct val="150000"/>
                </a:lnSpc>
              </a:pPr>
              <a:endParaRPr lang="en-IN" sz="1750" dirty="0" smtClean="0"/>
            </a:p>
            <a:p>
              <a:pPr algn="just" fontAlgn="base">
                <a:lnSpc>
                  <a:spcPct val="150000"/>
                </a:lnSpc>
              </a:pPr>
              <a:r>
                <a:rPr lang="en-IN" sz="1750" b="1" dirty="0" smtClean="0"/>
                <a:t>R-Locks:</a:t>
              </a:r>
            </a:p>
            <a:p>
              <a:pPr algn="just" fontAlgn="base">
                <a:lnSpc>
                  <a:spcPct val="150000"/>
                </a:lnSpc>
              </a:pPr>
              <a:r>
                <a:rPr lang="en-IN" sz="1750" dirty="0" smtClean="0"/>
                <a:t>	R-Lock </a:t>
              </a:r>
              <a:r>
                <a:rPr lang="en-IN" sz="1750" dirty="0"/>
                <a:t>class is a version of simple locking that only blocks if the lock is held by another thread. While simple locks will block if the same thread attempts to acquire the same lock twice, a re-entrant lock only blocks if another thread currently holds the lock. </a:t>
              </a:r>
              <a:endParaRPr lang="en-IN" sz="1750" dirty="0" smtClean="0"/>
            </a:p>
            <a:p>
              <a:pPr algn="just" fontAlgn="base">
                <a:lnSpc>
                  <a:spcPct val="150000"/>
                </a:lnSpc>
              </a:pPr>
              <a:endParaRPr lang="en-IN" sz="1750" dirty="0"/>
            </a:p>
            <a:p>
              <a:pPr algn="just" fontAlgn="base">
                <a:lnSpc>
                  <a:spcPct val="150000"/>
                </a:lnSpc>
              </a:pPr>
              <a:r>
                <a:rPr lang="en-IN" sz="1750" b="1" dirty="0" smtClean="0"/>
                <a:t>Semaphore:</a:t>
              </a:r>
            </a:p>
            <a:p>
              <a:pPr algn="just" fontAlgn="base">
                <a:lnSpc>
                  <a:spcPct val="150000"/>
                </a:lnSpc>
              </a:pPr>
              <a:r>
                <a:rPr lang="en-IN" sz="1750" dirty="0" smtClean="0"/>
                <a:t>	A </a:t>
              </a:r>
              <a:r>
                <a:rPr lang="en-IN" sz="1750" dirty="0"/>
                <a:t>semaphore has an internal counter rather than a lock flag, and it only blocks if more than a given number of threads have attempted to hold the semaphore. Depending on how the semaphore is initialized, this allows multiple threads to access the same code section simultaneously.</a:t>
              </a:r>
              <a:endParaRPr lang="en-IN" sz="1750" dirty="0" smtClean="0"/>
            </a:p>
          </p:txBody>
        </p:sp>
      </p:grpSp>
    </p:spTree>
    <p:extLst>
      <p:ext uri="{BB962C8B-B14F-4D97-AF65-F5344CB8AC3E}">
        <p14:creationId xmlns:p14="http://schemas.microsoft.com/office/powerpoint/2010/main" xmlns="" val="242639940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LOCK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457386"/>
            </a:xfrm>
            <a:prstGeom prst="rect">
              <a:avLst/>
            </a:prstGeom>
          </p:spPr>
          <p:txBody>
            <a:bodyPr vert="horz" wrap="square" lIns="0" tIns="0" rIns="0" bIns="0" numCol="1" rtlCol="0">
              <a:spAutoFit/>
            </a:bodyPr>
            <a:lstStyle/>
            <a:p>
              <a:pPr algn="just" fontAlgn="base">
                <a:lnSpc>
                  <a:spcPct val="150000"/>
                </a:lnSpc>
              </a:pPr>
              <a:r>
                <a:rPr lang="en-IN" sz="1750" b="1" dirty="0" smtClean="0"/>
                <a:t>Synchronization using LOCK</a:t>
              </a:r>
            </a:p>
            <a:p>
              <a:pPr algn="just" fontAlgn="base">
                <a:lnSpc>
                  <a:spcPct val="150000"/>
                </a:lnSpc>
              </a:pPr>
              <a:r>
                <a:rPr lang="en-IN" sz="1750" dirty="0"/>
                <a:t> Locks have 2 states: locked and unlocked. 2 methods are used to manipulate them: acquire() and release(). Those are the rules:</a:t>
              </a:r>
            </a:p>
            <a:p>
              <a:pPr marL="342900" indent="-342900" algn="just" fontAlgn="base">
                <a:lnSpc>
                  <a:spcPct val="150000"/>
                </a:lnSpc>
                <a:buFont typeface="+mj-lt"/>
                <a:buAutoNum type="arabicPeriod"/>
              </a:pPr>
              <a:r>
                <a:rPr lang="en-IN" sz="1750" dirty="0" smtClean="0"/>
                <a:t>if </a:t>
              </a:r>
              <a:r>
                <a:rPr lang="en-IN" sz="1750" dirty="0"/>
                <a:t>the state is unlocked: a call to acquire() changes the state to locked.</a:t>
              </a:r>
            </a:p>
            <a:p>
              <a:pPr marL="342900" indent="-342900" algn="just" fontAlgn="base">
                <a:lnSpc>
                  <a:spcPct val="150000"/>
                </a:lnSpc>
                <a:buFont typeface="+mj-lt"/>
                <a:buAutoNum type="arabicPeriod"/>
              </a:pPr>
              <a:r>
                <a:rPr lang="en-IN" sz="1750" dirty="0" smtClean="0"/>
                <a:t>if </a:t>
              </a:r>
              <a:r>
                <a:rPr lang="en-IN" sz="1750" dirty="0"/>
                <a:t>the state is locked: a call to acquire() blocks until another thread calls release().</a:t>
              </a:r>
            </a:p>
            <a:p>
              <a:pPr marL="342900" indent="-342900" algn="just" fontAlgn="base">
                <a:lnSpc>
                  <a:spcPct val="150000"/>
                </a:lnSpc>
                <a:buFont typeface="+mj-lt"/>
                <a:buAutoNum type="arabicPeriod"/>
              </a:pPr>
              <a:r>
                <a:rPr lang="en-IN" sz="1750" dirty="0" smtClean="0"/>
                <a:t>if </a:t>
              </a:r>
              <a:r>
                <a:rPr lang="en-IN" sz="1750" dirty="0"/>
                <a:t>the state is unlocked: a call to release() raises a RuntimeError exception.</a:t>
              </a:r>
            </a:p>
            <a:p>
              <a:pPr marL="342900" indent="-342900" algn="just" fontAlgn="base">
                <a:lnSpc>
                  <a:spcPct val="150000"/>
                </a:lnSpc>
                <a:buFont typeface="+mj-lt"/>
                <a:buAutoNum type="arabicPeriod"/>
              </a:pPr>
              <a:r>
                <a:rPr lang="en-IN" sz="1750" dirty="0" smtClean="0"/>
                <a:t>if </a:t>
              </a:r>
              <a:r>
                <a:rPr lang="en-IN" sz="1750" dirty="0"/>
                <a:t>the state is locked: a call to release() changes the state to unlocked().</a:t>
              </a:r>
            </a:p>
            <a:p>
              <a:pPr algn="just" fontAlgn="base">
                <a:lnSpc>
                  <a:spcPct val="150000"/>
                </a:lnSpc>
              </a:pPr>
              <a:endParaRPr lang="en-IN" sz="1750" dirty="0"/>
            </a:p>
            <a:p>
              <a:pPr algn="just" fontAlgn="base">
                <a:lnSpc>
                  <a:spcPct val="150000"/>
                </a:lnSpc>
              </a:pPr>
              <a:endParaRPr lang="en-IN" sz="1750" dirty="0" smtClean="0"/>
            </a:p>
          </p:txBody>
        </p:sp>
      </p:gr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88826" y="3186954"/>
            <a:ext cx="7626106" cy="3273470"/>
          </a:xfrm>
          <a:prstGeom prst="rect">
            <a:avLst/>
          </a:prstGeom>
        </p:spPr>
      </p:pic>
    </p:spTree>
    <p:extLst>
      <p:ext uri="{BB962C8B-B14F-4D97-AF65-F5344CB8AC3E}">
        <p14:creationId xmlns:p14="http://schemas.microsoft.com/office/powerpoint/2010/main" xmlns="" val="36485675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Synchronization in Python using Lock</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6100834"/>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857598"/>
            </a:xfrm>
            <a:prstGeom prst="rect">
              <a:avLst/>
            </a:prstGeom>
          </p:spPr>
          <p:txBody>
            <a:bodyPr vert="horz" wrap="square" lIns="0" tIns="0" rIns="0" bIns="0" numCol="1" rtlCol="0">
              <a:spAutoFit/>
            </a:bodyPr>
            <a:lstStyle/>
            <a:p>
              <a:pPr algn="just" fontAlgn="base">
                <a:lnSpc>
                  <a:spcPct val="150000"/>
                </a:lnSpc>
              </a:pPr>
              <a:r>
                <a:rPr lang="en-IN" sz="1750" dirty="0" smtClean="0"/>
                <a:t>import </a:t>
              </a:r>
              <a:r>
                <a:rPr lang="en-IN" sz="1750" dirty="0"/>
                <a:t>threading</a:t>
              </a:r>
            </a:p>
            <a:p>
              <a:pPr algn="just" fontAlgn="base">
                <a:lnSpc>
                  <a:spcPct val="150000"/>
                </a:lnSpc>
              </a:pPr>
              <a:r>
                <a:rPr lang="en-IN" sz="1750" dirty="0"/>
                <a:t>x = 0     # A shared value</a:t>
              </a:r>
            </a:p>
            <a:p>
              <a:pPr algn="just" fontAlgn="base">
                <a:lnSpc>
                  <a:spcPct val="150000"/>
                </a:lnSpc>
              </a:pPr>
              <a:r>
                <a:rPr lang="en-IN" sz="1750" dirty="0"/>
                <a:t>COUNT = 100</a:t>
              </a:r>
            </a:p>
            <a:p>
              <a:pPr algn="just" fontAlgn="base">
                <a:lnSpc>
                  <a:spcPct val="150000"/>
                </a:lnSpc>
              </a:pPr>
              <a:r>
                <a:rPr lang="en-IN" sz="1750" dirty="0"/>
                <a:t>lock = </a:t>
              </a:r>
              <a:r>
                <a:rPr lang="en-IN" sz="1750" dirty="0" err="1"/>
                <a:t>threading.Lock</a:t>
              </a:r>
              <a:r>
                <a:rPr lang="en-IN" sz="1750" dirty="0"/>
                <a:t>()</a:t>
              </a:r>
            </a:p>
            <a:p>
              <a:pPr algn="just" fontAlgn="base">
                <a:lnSpc>
                  <a:spcPct val="150000"/>
                </a:lnSpc>
              </a:pPr>
              <a:endParaRPr lang="en-IN" sz="1750" dirty="0"/>
            </a:p>
            <a:p>
              <a:pPr algn="just" fontAlgn="base">
                <a:lnSpc>
                  <a:spcPct val="150000"/>
                </a:lnSpc>
              </a:pPr>
              <a:r>
                <a:rPr lang="en-IN" sz="1750" dirty="0"/>
                <a:t>def </a:t>
              </a:r>
              <a:r>
                <a:rPr lang="en-IN" sz="1750" dirty="0" err="1"/>
                <a:t>incr</a:t>
              </a:r>
              <a:r>
                <a:rPr lang="en-IN" sz="1750" dirty="0"/>
                <a:t>():</a:t>
              </a:r>
            </a:p>
            <a:p>
              <a:pPr algn="just" fontAlgn="base">
                <a:lnSpc>
                  <a:spcPct val="150000"/>
                </a:lnSpc>
              </a:pPr>
              <a:r>
                <a:rPr lang="en-IN" sz="1750" dirty="0"/>
                <a:t>    global x</a:t>
              </a:r>
            </a:p>
            <a:p>
              <a:pPr algn="just" fontAlgn="base">
                <a:lnSpc>
                  <a:spcPct val="150000"/>
                </a:lnSpc>
              </a:pPr>
              <a:r>
                <a:rPr lang="en-IN" sz="1750" dirty="0"/>
                <a:t>    </a:t>
              </a:r>
              <a:r>
                <a:rPr lang="en-IN" sz="1750" dirty="0" err="1"/>
                <a:t>lock.acquire</a:t>
              </a:r>
              <a:r>
                <a:rPr lang="en-IN" sz="1750" dirty="0"/>
                <a:t>()</a:t>
              </a:r>
            </a:p>
            <a:p>
              <a:pPr algn="just" fontAlgn="base">
                <a:lnSpc>
                  <a:spcPct val="150000"/>
                </a:lnSpc>
              </a:pPr>
              <a:r>
                <a:rPr lang="en-IN" sz="1750" dirty="0"/>
                <a:t>    print("thread locked for increment cur x=",x)</a:t>
              </a:r>
            </a:p>
            <a:p>
              <a:pPr algn="just" fontAlgn="base">
                <a:lnSpc>
                  <a:spcPct val="150000"/>
                </a:lnSpc>
              </a:pPr>
              <a:r>
                <a:rPr lang="en-IN" sz="1750" dirty="0"/>
                <a:t>    for </a:t>
              </a:r>
              <a:r>
                <a:rPr lang="en-IN" sz="1750" dirty="0" err="1"/>
                <a:t>i</a:t>
              </a:r>
              <a:r>
                <a:rPr lang="en-IN" sz="1750" dirty="0"/>
                <a:t> in range(COUNT):</a:t>
              </a:r>
            </a:p>
            <a:p>
              <a:pPr algn="just" fontAlgn="base">
                <a:lnSpc>
                  <a:spcPct val="150000"/>
                </a:lnSpc>
              </a:pPr>
              <a:r>
                <a:rPr lang="en-IN" sz="1750" dirty="0"/>
                <a:t>        x += 1</a:t>
              </a:r>
            </a:p>
            <a:p>
              <a:pPr algn="just" fontAlgn="base">
                <a:lnSpc>
                  <a:spcPct val="150000"/>
                </a:lnSpc>
              </a:pPr>
              <a:r>
                <a:rPr lang="en-IN" sz="1750" dirty="0"/>
                <a:t>        print(x)</a:t>
              </a:r>
            </a:p>
            <a:p>
              <a:pPr algn="just" fontAlgn="base">
                <a:lnSpc>
                  <a:spcPct val="150000"/>
                </a:lnSpc>
              </a:pPr>
              <a:r>
                <a:rPr lang="en-IN" sz="1750" dirty="0"/>
                <a:t>    </a:t>
              </a:r>
              <a:r>
                <a:rPr lang="en-IN" sz="1750" dirty="0" err="1"/>
                <a:t>lock.release</a:t>
              </a:r>
              <a:r>
                <a:rPr lang="en-IN" sz="1750" dirty="0"/>
                <a:t>()</a:t>
              </a:r>
            </a:p>
            <a:p>
              <a:pPr algn="just" fontAlgn="base">
                <a:lnSpc>
                  <a:spcPct val="150000"/>
                </a:lnSpc>
              </a:pPr>
              <a:r>
                <a:rPr lang="en-IN" sz="1750" dirty="0"/>
                <a:t>    print("thread release from increment cur x=",x</a:t>
              </a:r>
              <a:r>
                <a:rPr lang="en-IN" sz="1750" dirty="0" smtClean="0"/>
                <a:t>)</a:t>
              </a:r>
              <a:endParaRPr lang="en-IN" sz="1750" dirty="0"/>
            </a:p>
            <a:p>
              <a:pPr algn="just" fontAlgn="base">
                <a:lnSpc>
                  <a:spcPct val="150000"/>
                </a:lnSpc>
              </a:pPr>
              <a:endParaRPr lang="en-IN" sz="1750" dirty="0"/>
            </a:p>
          </p:txBody>
        </p:sp>
      </p:grpSp>
      <p:sp>
        <p:nvSpPr>
          <p:cNvPr id="8" name="object 12"/>
          <p:cNvSpPr txBox="1"/>
          <p:nvPr/>
        </p:nvSpPr>
        <p:spPr>
          <a:xfrm>
            <a:off x="5991003" y="628441"/>
            <a:ext cx="6031664" cy="6059351"/>
          </a:xfrm>
          <a:prstGeom prst="rect">
            <a:avLst/>
          </a:prstGeom>
        </p:spPr>
        <p:txBody>
          <a:bodyPr vert="horz" wrap="square" lIns="0" tIns="0" rIns="0" bIns="0" numCol="1" rtlCol="0">
            <a:spAutoFit/>
          </a:bodyPr>
          <a:lstStyle/>
          <a:p>
            <a:pPr algn="just" fontAlgn="base">
              <a:lnSpc>
                <a:spcPct val="150000"/>
              </a:lnSpc>
            </a:pPr>
            <a:r>
              <a:rPr lang="en-IN" sz="1750" dirty="0"/>
              <a:t>def </a:t>
            </a:r>
            <a:r>
              <a:rPr lang="en-IN" sz="1750" dirty="0" err="1"/>
              <a:t>decr</a:t>
            </a:r>
            <a:r>
              <a:rPr lang="en-IN" sz="1750" dirty="0"/>
              <a:t>():</a:t>
            </a:r>
          </a:p>
          <a:p>
            <a:pPr algn="just" fontAlgn="base">
              <a:lnSpc>
                <a:spcPct val="150000"/>
              </a:lnSpc>
            </a:pPr>
            <a:r>
              <a:rPr lang="en-IN" sz="1750" dirty="0"/>
              <a:t>    global x</a:t>
            </a:r>
          </a:p>
          <a:p>
            <a:pPr algn="just" fontAlgn="base">
              <a:lnSpc>
                <a:spcPct val="150000"/>
              </a:lnSpc>
            </a:pPr>
            <a:r>
              <a:rPr lang="en-IN" sz="1750" dirty="0"/>
              <a:t>    </a:t>
            </a:r>
            <a:r>
              <a:rPr lang="en-IN" sz="1750" dirty="0" err="1"/>
              <a:t>lock.acquire</a:t>
            </a:r>
            <a:r>
              <a:rPr lang="en-IN" sz="1750" dirty="0"/>
              <a:t>()</a:t>
            </a:r>
          </a:p>
          <a:p>
            <a:pPr algn="just" fontAlgn="base">
              <a:lnSpc>
                <a:spcPct val="150000"/>
              </a:lnSpc>
            </a:pPr>
            <a:r>
              <a:rPr lang="en-IN" sz="1750" dirty="0"/>
              <a:t>    print("thread locked for decrement cur x=",x)</a:t>
            </a:r>
          </a:p>
          <a:p>
            <a:pPr algn="just" fontAlgn="base">
              <a:lnSpc>
                <a:spcPct val="150000"/>
              </a:lnSpc>
            </a:pPr>
            <a:r>
              <a:rPr lang="en-IN" sz="1750" dirty="0"/>
              <a:t>    for </a:t>
            </a:r>
            <a:r>
              <a:rPr lang="en-IN" sz="1750" dirty="0" err="1"/>
              <a:t>i</a:t>
            </a:r>
            <a:r>
              <a:rPr lang="en-IN" sz="1750" dirty="0"/>
              <a:t> in range(COUNT):</a:t>
            </a:r>
          </a:p>
          <a:p>
            <a:pPr algn="just" fontAlgn="base">
              <a:lnSpc>
                <a:spcPct val="150000"/>
              </a:lnSpc>
            </a:pPr>
            <a:r>
              <a:rPr lang="en-IN" sz="1750" dirty="0"/>
              <a:t>        x -= 1</a:t>
            </a:r>
          </a:p>
          <a:p>
            <a:pPr algn="just" fontAlgn="base">
              <a:lnSpc>
                <a:spcPct val="150000"/>
              </a:lnSpc>
            </a:pPr>
            <a:r>
              <a:rPr lang="en-IN" sz="1750" dirty="0"/>
              <a:t>        print(x)</a:t>
            </a:r>
          </a:p>
          <a:p>
            <a:pPr algn="just" fontAlgn="base">
              <a:lnSpc>
                <a:spcPct val="150000"/>
              </a:lnSpc>
            </a:pPr>
            <a:r>
              <a:rPr lang="en-IN" sz="1750" dirty="0"/>
              <a:t>    </a:t>
            </a:r>
            <a:r>
              <a:rPr lang="en-IN" sz="1750" dirty="0" err="1"/>
              <a:t>lock.release</a:t>
            </a:r>
            <a:r>
              <a:rPr lang="en-IN" sz="1750" dirty="0"/>
              <a:t>()</a:t>
            </a:r>
          </a:p>
          <a:p>
            <a:pPr algn="just" fontAlgn="base">
              <a:lnSpc>
                <a:spcPct val="150000"/>
              </a:lnSpc>
            </a:pPr>
            <a:r>
              <a:rPr lang="en-IN" sz="1750" dirty="0"/>
              <a:t>    print("thread release from decrement cur x=",x)</a:t>
            </a:r>
          </a:p>
          <a:p>
            <a:pPr algn="just" fontAlgn="base">
              <a:lnSpc>
                <a:spcPct val="150000"/>
              </a:lnSpc>
            </a:pPr>
            <a:r>
              <a:rPr lang="en-IN" sz="1750" dirty="0" smtClean="0"/>
              <a:t>t1 </a:t>
            </a:r>
            <a:r>
              <a:rPr lang="en-IN" sz="1750" dirty="0"/>
              <a:t>= </a:t>
            </a:r>
            <a:r>
              <a:rPr lang="en-IN" sz="1750" dirty="0" err="1"/>
              <a:t>threading.Thread</a:t>
            </a:r>
            <a:r>
              <a:rPr lang="en-IN" sz="1750" dirty="0"/>
              <a:t>(target=</a:t>
            </a:r>
            <a:r>
              <a:rPr lang="en-IN" sz="1750" dirty="0" err="1"/>
              <a:t>incr</a:t>
            </a:r>
            <a:r>
              <a:rPr lang="en-IN" sz="1750" dirty="0"/>
              <a:t>)</a:t>
            </a:r>
          </a:p>
          <a:p>
            <a:pPr algn="just" fontAlgn="base">
              <a:lnSpc>
                <a:spcPct val="150000"/>
              </a:lnSpc>
            </a:pPr>
            <a:r>
              <a:rPr lang="en-IN" sz="1750" dirty="0"/>
              <a:t>t2 </a:t>
            </a:r>
            <a:r>
              <a:rPr lang="en-IN" sz="1750" dirty="0" smtClean="0"/>
              <a:t>= </a:t>
            </a:r>
            <a:r>
              <a:rPr lang="en-IN" sz="1750" dirty="0" err="1"/>
              <a:t>threading.Thread</a:t>
            </a:r>
            <a:r>
              <a:rPr lang="en-IN" sz="1750" dirty="0"/>
              <a:t>(target=</a:t>
            </a:r>
            <a:r>
              <a:rPr lang="en-IN" sz="1750" dirty="0" err="1"/>
              <a:t>decr</a:t>
            </a:r>
            <a:r>
              <a:rPr lang="en-IN" sz="1750" dirty="0"/>
              <a:t>)</a:t>
            </a:r>
          </a:p>
          <a:p>
            <a:pPr algn="just" fontAlgn="base">
              <a:lnSpc>
                <a:spcPct val="150000"/>
              </a:lnSpc>
            </a:pPr>
            <a:r>
              <a:rPr lang="en-IN" sz="1750" dirty="0"/>
              <a:t>t1.start()</a:t>
            </a:r>
          </a:p>
          <a:p>
            <a:pPr algn="just" fontAlgn="base">
              <a:lnSpc>
                <a:spcPct val="150000"/>
              </a:lnSpc>
            </a:pPr>
            <a:r>
              <a:rPr lang="en-IN" sz="1750" dirty="0"/>
              <a:t>t2.start()</a:t>
            </a:r>
          </a:p>
          <a:p>
            <a:pPr algn="just" fontAlgn="base">
              <a:lnSpc>
                <a:spcPct val="150000"/>
              </a:lnSpc>
            </a:pPr>
            <a:r>
              <a:rPr lang="en-IN" sz="1750" dirty="0"/>
              <a:t>t1.join()</a:t>
            </a:r>
          </a:p>
          <a:p>
            <a:pPr algn="just" fontAlgn="base">
              <a:lnSpc>
                <a:spcPct val="150000"/>
              </a:lnSpc>
            </a:pPr>
            <a:r>
              <a:rPr lang="en-IN" sz="1750" dirty="0"/>
              <a:t>t2.join()</a:t>
            </a:r>
          </a:p>
        </p:txBody>
      </p:sp>
    </p:spTree>
    <p:extLst>
      <p:ext uri="{BB962C8B-B14F-4D97-AF65-F5344CB8AC3E}">
        <p14:creationId xmlns:p14="http://schemas.microsoft.com/office/powerpoint/2010/main" xmlns="" val="137453775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Synchronization in Python using </a:t>
            </a:r>
            <a:r>
              <a:rPr lang="en-US" sz="2563" b="1" spc="13" dirty="0" err="1" smtClean="0">
                <a:solidFill>
                  <a:srgbClr val="010103"/>
                </a:solidFill>
                <a:latin typeface="Arial"/>
                <a:cs typeface="Arial"/>
              </a:rPr>
              <a:t>RLock</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800425"/>
            </a:xfrm>
            <a:prstGeom prst="rect">
              <a:avLst/>
            </a:prstGeom>
          </p:spPr>
          <p:txBody>
            <a:bodyPr vert="horz" wrap="square" lIns="0" tIns="0" rIns="0" bIns="0" numCol="1" rtlCol="0">
              <a:spAutoFit/>
            </a:bodyPr>
            <a:lstStyle/>
            <a:p>
              <a:pPr algn="just" fontAlgn="base"/>
              <a:r>
                <a:rPr lang="en-IN" sz="1750" dirty="0"/>
                <a:t>import threading</a:t>
              </a:r>
            </a:p>
            <a:p>
              <a:pPr algn="just" fontAlgn="base"/>
              <a:endParaRPr lang="en-IN" sz="1750" dirty="0"/>
            </a:p>
            <a:p>
              <a:pPr algn="just" fontAlgn="base"/>
              <a:r>
                <a:rPr lang="en-IN" sz="1750" dirty="0"/>
                <a:t>class Foo(object):</a:t>
              </a:r>
            </a:p>
            <a:p>
              <a:pPr algn="just" fontAlgn="base"/>
              <a:r>
                <a:rPr lang="en-IN" sz="1750" dirty="0"/>
                <a:t>    lock = </a:t>
              </a:r>
              <a:r>
                <a:rPr lang="en-IN" sz="1750" dirty="0" err="1"/>
                <a:t>threading.RLock</a:t>
              </a:r>
              <a:r>
                <a:rPr lang="en-IN" sz="1750" dirty="0"/>
                <a:t>()</a:t>
              </a:r>
            </a:p>
            <a:p>
              <a:pPr algn="just" fontAlgn="base"/>
              <a:r>
                <a:rPr lang="en-IN" sz="1750" dirty="0"/>
                <a:t>    def __</a:t>
              </a:r>
              <a:r>
                <a:rPr lang="en-IN" sz="1750" dirty="0" err="1"/>
                <a:t>init</a:t>
              </a:r>
              <a:r>
                <a:rPr lang="en-IN" sz="1750" dirty="0"/>
                <a:t>__(self):</a:t>
              </a:r>
            </a:p>
            <a:p>
              <a:pPr algn="just" fontAlgn="base"/>
              <a:r>
                <a:rPr lang="en-IN" sz="1750" dirty="0"/>
                <a:t>        </a:t>
              </a:r>
              <a:r>
                <a:rPr lang="en-IN" sz="1750" dirty="0" err="1"/>
                <a:t>self.x</a:t>
              </a:r>
              <a:r>
                <a:rPr lang="en-IN" sz="1750" dirty="0"/>
                <a:t> = 0</a:t>
              </a:r>
            </a:p>
            <a:p>
              <a:pPr algn="just" fontAlgn="base"/>
              <a:r>
                <a:rPr lang="en-IN" sz="1750" dirty="0"/>
                <a:t>    def add(</a:t>
              </a:r>
              <a:r>
                <a:rPr lang="en-IN" sz="1750" dirty="0" err="1"/>
                <a:t>self,n</a:t>
              </a:r>
              <a:r>
                <a:rPr lang="en-IN" sz="1750" dirty="0"/>
                <a:t>):</a:t>
              </a:r>
            </a:p>
            <a:p>
              <a:pPr algn="just" fontAlgn="base"/>
              <a:r>
                <a:rPr lang="en-IN" sz="1750" dirty="0"/>
                <a:t>        with </a:t>
              </a:r>
              <a:r>
                <a:rPr lang="en-IN" sz="1750" dirty="0" err="1"/>
                <a:t>Foo.lock</a:t>
              </a:r>
              <a:r>
                <a:rPr lang="en-IN" sz="1750" dirty="0"/>
                <a:t>:</a:t>
              </a:r>
            </a:p>
            <a:p>
              <a:pPr algn="just" fontAlgn="base"/>
              <a:r>
                <a:rPr lang="en-IN" sz="1750" dirty="0"/>
                <a:t>            </a:t>
              </a:r>
              <a:r>
                <a:rPr lang="en-IN" sz="1750" dirty="0" err="1"/>
                <a:t>self.x</a:t>
              </a:r>
              <a:r>
                <a:rPr lang="en-IN" sz="1750" dirty="0"/>
                <a:t> += n</a:t>
              </a:r>
            </a:p>
            <a:p>
              <a:pPr algn="just" fontAlgn="base"/>
              <a:r>
                <a:rPr lang="en-IN" sz="1750" dirty="0"/>
                <a:t>    def </a:t>
              </a:r>
              <a:r>
                <a:rPr lang="en-IN" sz="1750" dirty="0" err="1"/>
                <a:t>incr</a:t>
              </a:r>
              <a:r>
                <a:rPr lang="en-IN" sz="1750" dirty="0"/>
                <a:t>(self):</a:t>
              </a:r>
            </a:p>
            <a:p>
              <a:pPr algn="just" fontAlgn="base"/>
              <a:r>
                <a:rPr lang="en-IN" sz="1750" dirty="0"/>
                <a:t>        with </a:t>
              </a:r>
              <a:r>
                <a:rPr lang="en-IN" sz="1750" dirty="0" err="1"/>
                <a:t>Foo.lock</a:t>
              </a:r>
              <a:r>
                <a:rPr lang="en-IN" sz="1750" dirty="0"/>
                <a:t>:</a:t>
              </a:r>
            </a:p>
            <a:p>
              <a:pPr algn="just" fontAlgn="base"/>
              <a:r>
                <a:rPr lang="en-IN" sz="1750" dirty="0"/>
                <a:t>            </a:t>
              </a:r>
              <a:r>
                <a:rPr lang="en-IN" sz="1750" dirty="0" err="1"/>
                <a:t>self.add</a:t>
              </a:r>
              <a:r>
                <a:rPr lang="en-IN" sz="1750" dirty="0"/>
                <a:t>(1)</a:t>
              </a:r>
            </a:p>
            <a:p>
              <a:pPr algn="just" fontAlgn="base"/>
              <a:r>
                <a:rPr lang="en-IN" sz="1750" dirty="0"/>
                <a:t>    def </a:t>
              </a:r>
              <a:r>
                <a:rPr lang="en-IN" sz="1750" dirty="0" err="1"/>
                <a:t>decr</a:t>
              </a:r>
              <a:r>
                <a:rPr lang="en-IN" sz="1750" dirty="0"/>
                <a:t>(self):</a:t>
              </a:r>
            </a:p>
            <a:p>
              <a:pPr algn="just" fontAlgn="base"/>
              <a:r>
                <a:rPr lang="en-IN" sz="1750" dirty="0"/>
                <a:t>        with </a:t>
              </a:r>
              <a:r>
                <a:rPr lang="en-IN" sz="1750" dirty="0" err="1"/>
                <a:t>Foo.lock</a:t>
              </a:r>
              <a:r>
                <a:rPr lang="en-IN" sz="1750" dirty="0"/>
                <a:t>:</a:t>
              </a:r>
            </a:p>
            <a:p>
              <a:pPr algn="just" fontAlgn="base"/>
              <a:r>
                <a:rPr lang="en-IN" sz="1750" dirty="0"/>
                <a:t>            </a:t>
              </a:r>
              <a:r>
                <a:rPr lang="en-IN" sz="1750" dirty="0" err="1"/>
                <a:t>self.add</a:t>
              </a:r>
              <a:r>
                <a:rPr lang="en-IN" sz="1750" dirty="0"/>
                <a:t>(-1)</a:t>
              </a:r>
            </a:p>
            <a:p>
              <a:pPr algn="just" fontAlgn="base"/>
              <a:endParaRPr lang="en-IN" sz="1750" dirty="0"/>
            </a:p>
            <a:p>
              <a:pPr algn="just" fontAlgn="base"/>
              <a:endParaRPr lang="en-IN" sz="1750" dirty="0"/>
            </a:p>
            <a:p>
              <a:pPr algn="just" fontAlgn="base"/>
              <a:r>
                <a:rPr lang="en-IN" sz="1750" dirty="0"/>
                <a:t>def adder(</a:t>
              </a:r>
              <a:r>
                <a:rPr lang="en-IN" sz="1750" dirty="0" err="1"/>
                <a:t>f,count</a:t>
              </a:r>
              <a:r>
                <a:rPr lang="en-IN" sz="1750" dirty="0"/>
                <a:t>):</a:t>
              </a:r>
            </a:p>
            <a:p>
              <a:pPr algn="just" fontAlgn="base"/>
              <a:r>
                <a:rPr lang="en-IN" sz="1750" dirty="0"/>
                <a:t>    while count &gt; 0:</a:t>
              </a:r>
            </a:p>
            <a:p>
              <a:pPr algn="just" fontAlgn="base"/>
              <a:r>
                <a:rPr lang="en-IN" sz="1750" dirty="0"/>
                <a:t>        </a:t>
              </a:r>
              <a:r>
                <a:rPr lang="en-IN" sz="1750" dirty="0" err="1"/>
                <a:t>f.incr</a:t>
              </a:r>
              <a:r>
                <a:rPr lang="en-IN" sz="1750" dirty="0"/>
                <a:t>()</a:t>
              </a:r>
            </a:p>
            <a:p>
              <a:pPr algn="just" fontAlgn="base"/>
              <a:r>
                <a:rPr lang="en-IN" sz="1750" dirty="0"/>
                <a:t>        count -= </a:t>
              </a:r>
              <a:r>
                <a:rPr lang="en-IN" sz="1750" dirty="0" smtClean="0"/>
                <a:t>1</a:t>
              </a:r>
              <a:endParaRPr lang="en-IN" sz="1750" dirty="0"/>
            </a:p>
          </p:txBody>
        </p:sp>
      </p:grpSp>
      <p:sp>
        <p:nvSpPr>
          <p:cNvPr id="8" name="object 12"/>
          <p:cNvSpPr txBox="1"/>
          <p:nvPr/>
        </p:nvSpPr>
        <p:spPr>
          <a:xfrm>
            <a:off x="5991003" y="628441"/>
            <a:ext cx="6031664" cy="4308872"/>
          </a:xfrm>
          <a:prstGeom prst="rect">
            <a:avLst/>
          </a:prstGeom>
        </p:spPr>
        <p:txBody>
          <a:bodyPr vert="horz" wrap="square" lIns="0" tIns="0" rIns="0" bIns="0" numCol="1" rtlCol="0">
            <a:spAutoFit/>
          </a:bodyPr>
          <a:lstStyle/>
          <a:p>
            <a:pPr algn="just" fontAlgn="base"/>
            <a:endParaRPr lang="en-IN" sz="1750" dirty="0"/>
          </a:p>
          <a:p>
            <a:pPr algn="just" fontAlgn="base"/>
            <a:r>
              <a:rPr lang="en-IN" sz="1750" dirty="0"/>
              <a:t>def </a:t>
            </a:r>
            <a:r>
              <a:rPr lang="en-IN" sz="1750" dirty="0" err="1"/>
              <a:t>subber</a:t>
            </a:r>
            <a:r>
              <a:rPr lang="en-IN" sz="1750" dirty="0"/>
              <a:t>(</a:t>
            </a:r>
            <a:r>
              <a:rPr lang="en-IN" sz="1750" dirty="0" err="1"/>
              <a:t>f,count</a:t>
            </a:r>
            <a:r>
              <a:rPr lang="en-IN" sz="1750" dirty="0"/>
              <a:t>):</a:t>
            </a:r>
          </a:p>
          <a:p>
            <a:pPr algn="just" fontAlgn="base"/>
            <a:r>
              <a:rPr lang="en-IN" sz="1750" dirty="0"/>
              <a:t>    while count &gt; 0:</a:t>
            </a:r>
          </a:p>
          <a:p>
            <a:pPr algn="just" fontAlgn="base"/>
            <a:r>
              <a:rPr lang="en-IN" sz="1750" dirty="0"/>
              <a:t>        </a:t>
            </a:r>
            <a:r>
              <a:rPr lang="en-IN" sz="1750" dirty="0" err="1"/>
              <a:t>f.decr</a:t>
            </a:r>
            <a:r>
              <a:rPr lang="en-IN" sz="1750" dirty="0"/>
              <a:t>()</a:t>
            </a:r>
          </a:p>
          <a:p>
            <a:pPr algn="just" fontAlgn="base"/>
            <a:r>
              <a:rPr lang="en-IN" sz="1750" dirty="0"/>
              <a:t>        count -= 1</a:t>
            </a:r>
          </a:p>
          <a:p>
            <a:pPr algn="just" fontAlgn="base"/>
            <a:endParaRPr lang="en-IN" sz="1750" dirty="0"/>
          </a:p>
          <a:p>
            <a:pPr algn="just" fontAlgn="base"/>
            <a:r>
              <a:rPr lang="en-IN" sz="1750" dirty="0"/>
              <a:t># Create some threads and make sure it works</a:t>
            </a:r>
          </a:p>
          <a:p>
            <a:pPr algn="just" fontAlgn="base"/>
            <a:r>
              <a:rPr lang="en-IN" sz="1750" dirty="0"/>
              <a:t>COUNT = </a:t>
            </a:r>
            <a:r>
              <a:rPr lang="en-IN" sz="1750" dirty="0" smtClean="0"/>
              <a:t>10</a:t>
            </a:r>
            <a:endParaRPr lang="en-IN" sz="1750" dirty="0"/>
          </a:p>
          <a:p>
            <a:pPr algn="just" fontAlgn="base"/>
            <a:r>
              <a:rPr lang="en-IN" sz="1750" dirty="0"/>
              <a:t>f = Foo()</a:t>
            </a:r>
          </a:p>
          <a:p>
            <a:pPr algn="just" fontAlgn="base"/>
            <a:r>
              <a:rPr lang="en-IN" sz="1750" dirty="0"/>
              <a:t>t1 = </a:t>
            </a:r>
            <a:r>
              <a:rPr lang="en-IN" sz="1750" dirty="0" err="1"/>
              <a:t>threading.Thread</a:t>
            </a:r>
            <a:r>
              <a:rPr lang="en-IN" sz="1750" dirty="0"/>
              <a:t>(target=</a:t>
            </a:r>
            <a:r>
              <a:rPr lang="en-IN" sz="1750" dirty="0" err="1"/>
              <a:t>adder,args</a:t>
            </a:r>
            <a:r>
              <a:rPr lang="en-IN" sz="1750" dirty="0"/>
              <a:t>=(</a:t>
            </a:r>
            <a:r>
              <a:rPr lang="en-IN" sz="1750" dirty="0" err="1"/>
              <a:t>f,COUNT</a:t>
            </a:r>
            <a:r>
              <a:rPr lang="en-IN" sz="1750" dirty="0"/>
              <a:t>))</a:t>
            </a:r>
          </a:p>
          <a:p>
            <a:pPr algn="just" fontAlgn="base"/>
            <a:r>
              <a:rPr lang="en-IN" sz="1750" dirty="0"/>
              <a:t>t2 = </a:t>
            </a:r>
            <a:r>
              <a:rPr lang="en-IN" sz="1750" dirty="0" err="1"/>
              <a:t>threading.Thread</a:t>
            </a:r>
            <a:r>
              <a:rPr lang="en-IN" sz="1750" dirty="0"/>
              <a:t>(target=</a:t>
            </a:r>
            <a:r>
              <a:rPr lang="en-IN" sz="1750" dirty="0" err="1"/>
              <a:t>subber,args</a:t>
            </a:r>
            <a:r>
              <a:rPr lang="en-IN" sz="1750" dirty="0"/>
              <a:t>=(</a:t>
            </a:r>
            <a:r>
              <a:rPr lang="en-IN" sz="1750" dirty="0" err="1"/>
              <a:t>f,COUNT</a:t>
            </a:r>
            <a:r>
              <a:rPr lang="en-IN" sz="1750" dirty="0"/>
              <a:t>))</a:t>
            </a:r>
          </a:p>
          <a:p>
            <a:pPr algn="just" fontAlgn="base"/>
            <a:r>
              <a:rPr lang="en-IN" sz="1750" dirty="0"/>
              <a:t>t1.start()</a:t>
            </a:r>
          </a:p>
          <a:p>
            <a:pPr algn="just" fontAlgn="base"/>
            <a:r>
              <a:rPr lang="en-IN" sz="1750" dirty="0"/>
              <a:t>t2.start()</a:t>
            </a:r>
          </a:p>
          <a:p>
            <a:pPr algn="just" fontAlgn="base"/>
            <a:r>
              <a:rPr lang="en-IN" sz="1750" dirty="0"/>
              <a:t>t1.join()</a:t>
            </a:r>
          </a:p>
          <a:p>
            <a:pPr algn="just" fontAlgn="base"/>
            <a:r>
              <a:rPr lang="en-IN" sz="1750" dirty="0"/>
              <a:t>t2.join()</a:t>
            </a:r>
          </a:p>
          <a:p>
            <a:pPr algn="just" fontAlgn="base"/>
            <a:r>
              <a:rPr lang="en-IN" sz="1750" dirty="0"/>
              <a:t>p</a:t>
            </a:r>
            <a:r>
              <a:rPr lang="en-IN" sz="1750" dirty="0" smtClean="0"/>
              <a:t>rint(</a:t>
            </a:r>
            <a:r>
              <a:rPr lang="en-IN" sz="1750" dirty="0" err="1" smtClean="0"/>
              <a:t>f.x</a:t>
            </a:r>
            <a:r>
              <a:rPr lang="en-IN" sz="1750" dirty="0" smtClean="0"/>
              <a:t>)</a:t>
            </a:r>
            <a:endParaRPr lang="en-IN" sz="1750" dirty="0"/>
          </a:p>
        </p:txBody>
      </p:sp>
    </p:spTree>
    <p:extLst>
      <p:ext uri="{BB962C8B-B14F-4D97-AF65-F5344CB8AC3E}">
        <p14:creationId xmlns:p14="http://schemas.microsoft.com/office/powerpoint/2010/main" xmlns="" val="1135959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pic>
        <p:nvPicPr>
          <p:cNvPr id="5122" name="Picture 2"/>
          <p:cNvPicPr>
            <a:picLocks noChangeAspect="1" noChangeArrowheads="1"/>
          </p:cNvPicPr>
          <p:nvPr/>
        </p:nvPicPr>
        <p:blipFill>
          <a:blip r:embed="rId3"/>
          <a:srcRect/>
          <a:stretch>
            <a:fillRect/>
          </a:stretch>
        </p:blipFill>
        <p:spPr bwMode="auto">
          <a:xfrm>
            <a:off x="1114192" y="653632"/>
            <a:ext cx="8774525" cy="5567285"/>
          </a:xfrm>
          <a:prstGeom prst="rect">
            <a:avLst/>
          </a:prstGeom>
          <a:noFill/>
          <a:ln w="9525">
            <a:noFill/>
            <a:miter lim="800000"/>
            <a:headEnd/>
            <a:tailEnd/>
          </a:ln>
          <a:effectLst/>
        </p:spPr>
      </p:pic>
    </p:spTree>
    <p:extLst>
      <p:ext uri="{BB962C8B-B14F-4D97-AF65-F5344CB8AC3E}">
        <p14:creationId xmlns:p14="http://schemas.microsoft.com/office/powerpoint/2010/main" xmlns="" val="386672755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Synchronization in Python using Semaphore</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794517"/>
            </a:xfrm>
            <a:prstGeom prst="rect">
              <a:avLst/>
            </a:prstGeom>
          </p:spPr>
          <p:txBody>
            <a:bodyPr vert="horz" wrap="square" lIns="0" tIns="0" rIns="0" bIns="0" numCol="1" rtlCol="0">
              <a:spAutoFit/>
            </a:bodyPr>
            <a:lstStyle/>
            <a:p>
              <a:pPr algn="just" fontAlgn="base">
                <a:lnSpc>
                  <a:spcPct val="150000"/>
                </a:lnSpc>
              </a:pPr>
              <a:r>
                <a:rPr lang="en-IN" sz="1750" dirty="0"/>
                <a:t>import threading</a:t>
              </a:r>
            </a:p>
            <a:p>
              <a:pPr algn="just" fontAlgn="base">
                <a:lnSpc>
                  <a:spcPct val="150000"/>
                </a:lnSpc>
              </a:pPr>
              <a:r>
                <a:rPr lang="en-IN" sz="1750" dirty="0"/>
                <a:t>import time</a:t>
              </a:r>
            </a:p>
            <a:p>
              <a:pPr algn="just" fontAlgn="base">
                <a:lnSpc>
                  <a:spcPct val="150000"/>
                </a:lnSpc>
              </a:pPr>
              <a:endParaRPr lang="en-IN" sz="1750" dirty="0"/>
            </a:p>
            <a:p>
              <a:pPr algn="just" fontAlgn="base">
                <a:lnSpc>
                  <a:spcPct val="150000"/>
                </a:lnSpc>
              </a:pPr>
              <a:r>
                <a:rPr lang="en-IN" sz="1750" dirty="0"/>
                <a:t>done = </a:t>
              </a:r>
              <a:r>
                <a:rPr lang="en-IN" sz="1750" dirty="0" err="1"/>
                <a:t>threading.Semaphore</a:t>
              </a:r>
              <a:r>
                <a:rPr lang="en-IN" sz="1750" dirty="0"/>
                <a:t>(0)</a:t>
              </a:r>
            </a:p>
            <a:p>
              <a:pPr algn="just" fontAlgn="base">
                <a:lnSpc>
                  <a:spcPct val="150000"/>
                </a:lnSpc>
              </a:pPr>
              <a:r>
                <a:rPr lang="en-IN" sz="1750" dirty="0"/>
                <a:t>item = None</a:t>
              </a:r>
            </a:p>
            <a:p>
              <a:pPr algn="just" fontAlgn="base">
                <a:lnSpc>
                  <a:spcPct val="150000"/>
                </a:lnSpc>
              </a:pPr>
              <a:endParaRPr lang="en-IN" sz="1750" dirty="0"/>
            </a:p>
            <a:p>
              <a:pPr algn="just" fontAlgn="base">
                <a:lnSpc>
                  <a:spcPct val="150000"/>
                </a:lnSpc>
              </a:pPr>
              <a:r>
                <a:rPr lang="en-IN" sz="1750" dirty="0"/>
                <a:t>def producer():</a:t>
              </a:r>
            </a:p>
            <a:p>
              <a:pPr algn="just" fontAlgn="base">
                <a:lnSpc>
                  <a:spcPct val="150000"/>
                </a:lnSpc>
              </a:pPr>
              <a:r>
                <a:rPr lang="en-IN" sz="1750" dirty="0"/>
                <a:t>    global item</a:t>
              </a:r>
            </a:p>
            <a:p>
              <a:pPr algn="just" fontAlgn="base">
                <a:lnSpc>
                  <a:spcPct val="150000"/>
                </a:lnSpc>
              </a:pPr>
              <a:r>
                <a:rPr lang="en-IN" sz="1750" dirty="0"/>
                <a:t>    print "I'm the producer and I produce data."</a:t>
              </a:r>
            </a:p>
            <a:p>
              <a:pPr algn="just" fontAlgn="base">
                <a:lnSpc>
                  <a:spcPct val="150000"/>
                </a:lnSpc>
              </a:pPr>
              <a:r>
                <a:rPr lang="en-IN" sz="1750" dirty="0"/>
                <a:t>    print "Producer is going to sleep."</a:t>
              </a:r>
            </a:p>
            <a:p>
              <a:pPr algn="just" fontAlgn="base">
                <a:lnSpc>
                  <a:spcPct val="150000"/>
                </a:lnSpc>
              </a:pPr>
              <a:r>
                <a:rPr lang="en-IN" sz="1750" dirty="0"/>
                <a:t>    </a:t>
              </a:r>
              <a:r>
                <a:rPr lang="en-IN" sz="1750" dirty="0" err="1"/>
                <a:t>time.sleep</a:t>
              </a:r>
              <a:r>
                <a:rPr lang="en-IN" sz="1750" dirty="0"/>
                <a:t>(10)</a:t>
              </a:r>
            </a:p>
            <a:p>
              <a:pPr algn="just" fontAlgn="base">
                <a:lnSpc>
                  <a:spcPct val="150000"/>
                </a:lnSpc>
              </a:pPr>
              <a:r>
                <a:rPr lang="en-IN" sz="1750" dirty="0"/>
                <a:t>    item = "Hello"</a:t>
              </a:r>
            </a:p>
            <a:p>
              <a:pPr algn="just" fontAlgn="base">
                <a:lnSpc>
                  <a:spcPct val="150000"/>
                </a:lnSpc>
              </a:pPr>
              <a:r>
                <a:rPr lang="en-IN" sz="1750" dirty="0"/>
                <a:t>    print "Producer is alive. </a:t>
              </a:r>
              <a:r>
                <a:rPr lang="en-IN" sz="1750" dirty="0" err="1"/>
                <a:t>Signaling</a:t>
              </a:r>
              <a:r>
                <a:rPr lang="en-IN" sz="1750" dirty="0"/>
                <a:t> the consumer."</a:t>
              </a:r>
            </a:p>
            <a:p>
              <a:pPr algn="just" fontAlgn="base">
                <a:lnSpc>
                  <a:spcPct val="150000"/>
                </a:lnSpc>
              </a:pPr>
              <a:r>
                <a:rPr lang="en-IN" sz="1750" dirty="0"/>
                <a:t>    </a:t>
              </a:r>
              <a:r>
                <a:rPr lang="en-IN" sz="1750" dirty="0" err="1"/>
                <a:t>done.release</a:t>
              </a:r>
              <a:r>
                <a:rPr lang="en-IN" sz="1750" dirty="0" smtClean="0"/>
                <a:t>()</a:t>
              </a:r>
              <a:endParaRPr lang="en-IN" sz="1750" dirty="0"/>
            </a:p>
          </p:txBody>
        </p:sp>
      </p:grpSp>
      <p:sp>
        <p:nvSpPr>
          <p:cNvPr id="8" name="object 12"/>
          <p:cNvSpPr txBox="1"/>
          <p:nvPr/>
        </p:nvSpPr>
        <p:spPr>
          <a:xfrm>
            <a:off x="5991003" y="628441"/>
            <a:ext cx="6031664" cy="4401782"/>
          </a:xfrm>
          <a:prstGeom prst="rect">
            <a:avLst/>
          </a:prstGeom>
        </p:spPr>
        <p:txBody>
          <a:bodyPr vert="horz" wrap="square" lIns="0" tIns="0" rIns="0" bIns="0" numCol="1" rtlCol="0">
            <a:spAutoFit/>
          </a:bodyPr>
          <a:lstStyle/>
          <a:p>
            <a:pPr algn="just" fontAlgn="base">
              <a:lnSpc>
                <a:spcPct val="150000"/>
              </a:lnSpc>
            </a:pPr>
            <a:endParaRPr lang="en-IN" sz="1750" dirty="0"/>
          </a:p>
          <a:p>
            <a:pPr algn="just" fontAlgn="base">
              <a:lnSpc>
                <a:spcPct val="150000"/>
              </a:lnSpc>
            </a:pPr>
            <a:r>
              <a:rPr lang="en-IN" sz="1750" dirty="0"/>
              <a:t>def consumer():</a:t>
            </a:r>
          </a:p>
          <a:p>
            <a:pPr algn="just" fontAlgn="base">
              <a:lnSpc>
                <a:spcPct val="150000"/>
              </a:lnSpc>
            </a:pPr>
            <a:r>
              <a:rPr lang="en-IN" sz="1750" dirty="0" smtClean="0"/>
              <a:t>    print </a:t>
            </a:r>
            <a:r>
              <a:rPr lang="en-IN" sz="1750" dirty="0"/>
              <a:t>"I'm a consumer and I wait for data."</a:t>
            </a:r>
          </a:p>
          <a:p>
            <a:pPr algn="just" fontAlgn="base">
              <a:lnSpc>
                <a:spcPct val="150000"/>
              </a:lnSpc>
            </a:pPr>
            <a:r>
              <a:rPr lang="en-IN" sz="1750" dirty="0"/>
              <a:t>    print "Consumer is waiting."</a:t>
            </a:r>
          </a:p>
          <a:p>
            <a:pPr algn="just" fontAlgn="base">
              <a:lnSpc>
                <a:spcPct val="150000"/>
              </a:lnSpc>
            </a:pPr>
            <a:r>
              <a:rPr lang="en-IN" sz="1750" dirty="0"/>
              <a:t>    </a:t>
            </a:r>
            <a:r>
              <a:rPr lang="en-IN" sz="1750" dirty="0" err="1"/>
              <a:t>done.acquire</a:t>
            </a:r>
            <a:r>
              <a:rPr lang="en-IN" sz="1750" dirty="0"/>
              <a:t>()</a:t>
            </a:r>
          </a:p>
          <a:p>
            <a:pPr algn="just" fontAlgn="base">
              <a:lnSpc>
                <a:spcPct val="150000"/>
              </a:lnSpc>
            </a:pPr>
            <a:r>
              <a:rPr lang="en-IN" sz="1750" dirty="0"/>
              <a:t>    print "Consumer got", item</a:t>
            </a:r>
          </a:p>
          <a:p>
            <a:pPr algn="just" fontAlgn="base">
              <a:lnSpc>
                <a:spcPct val="150000"/>
              </a:lnSpc>
            </a:pPr>
            <a:endParaRPr lang="en-IN" sz="1750" dirty="0"/>
          </a:p>
          <a:p>
            <a:pPr algn="just" fontAlgn="base">
              <a:lnSpc>
                <a:spcPct val="150000"/>
              </a:lnSpc>
            </a:pPr>
            <a:r>
              <a:rPr lang="en-IN" sz="1750" dirty="0"/>
              <a:t>t1 = </a:t>
            </a:r>
            <a:r>
              <a:rPr lang="en-IN" sz="1750" dirty="0" err="1"/>
              <a:t>threading.Thread</a:t>
            </a:r>
            <a:r>
              <a:rPr lang="en-IN" sz="1750" dirty="0"/>
              <a:t>(target=producer)</a:t>
            </a:r>
          </a:p>
          <a:p>
            <a:pPr algn="just" fontAlgn="base">
              <a:lnSpc>
                <a:spcPct val="150000"/>
              </a:lnSpc>
            </a:pPr>
            <a:r>
              <a:rPr lang="en-IN" sz="1750" dirty="0"/>
              <a:t>t2 = </a:t>
            </a:r>
            <a:r>
              <a:rPr lang="en-IN" sz="1750" dirty="0" err="1"/>
              <a:t>threading.Thread</a:t>
            </a:r>
            <a:r>
              <a:rPr lang="en-IN" sz="1750" dirty="0"/>
              <a:t>(target=consumer)</a:t>
            </a:r>
          </a:p>
          <a:p>
            <a:pPr algn="just" fontAlgn="base">
              <a:lnSpc>
                <a:spcPct val="150000"/>
              </a:lnSpc>
            </a:pPr>
            <a:r>
              <a:rPr lang="en-IN" sz="1750" dirty="0"/>
              <a:t>t1.start()</a:t>
            </a:r>
          </a:p>
          <a:p>
            <a:pPr algn="just" fontAlgn="base">
              <a:lnSpc>
                <a:spcPct val="150000"/>
              </a:lnSpc>
            </a:pPr>
            <a:r>
              <a:rPr lang="en-IN" sz="1750" dirty="0"/>
              <a:t>t2.start()</a:t>
            </a:r>
          </a:p>
        </p:txBody>
      </p:sp>
    </p:spTree>
    <p:extLst>
      <p:ext uri="{BB962C8B-B14F-4D97-AF65-F5344CB8AC3E}">
        <p14:creationId xmlns:p14="http://schemas.microsoft.com/office/powerpoint/2010/main" xmlns="" val="6400123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Synchronization in Python using event</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6504789"/>
            <a:chOff x="127862" y="1268442"/>
            <a:chExt cx="9296400" cy="920642"/>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914771"/>
            </a:xfrm>
            <a:prstGeom prst="rect">
              <a:avLst/>
            </a:prstGeom>
          </p:spPr>
          <p:txBody>
            <a:bodyPr vert="horz" wrap="square" lIns="0" tIns="0" rIns="0" bIns="0" numCol="1" rtlCol="0">
              <a:spAutoFit/>
            </a:bodyPr>
            <a:lstStyle/>
            <a:p>
              <a:pPr algn="just" fontAlgn="base">
                <a:lnSpc>
                  <a:spcPct val="150000"/>
                </a:lnSpc>
              </a:pPr>
              <a:r>
                <a:rPr lang="en-IN" sz="1750" dirty="0"/>
                <a:t>import threading</a:t>
              </a:r>
            </a:p>
            <a:p>
              <a:pPr algn="just" fontAlgn="base">
                <a:lnSpc>
                  <a:spcPct val="150000"/>
                </a:lnSpc>
              </a:pPr>
              <a:r>
                <a:rPr lang="en-IN" sz="1750" dirty="0"/>
                <a:t>import time</a:t>
              </a:r>
            </a:p>
            <a:p>
              <a:pPr algn="just" fontAlgn="base">
                <a:lnSpc>
                  <a:spcPct val="150000"/>
                </a:lnSpc>
              </a:pPr>
              <a:r>
                <a:rPr lang="en-IN" sz="1750" dirty="0" smtClean="0"/>
                <a:t>item </a:t>
              </a:r>
              <a:r>
                <a:rPr lang="en-IN" sz="1750" dirty="0"/>
                <a:t>= None</a:t>
              </a:r>
            </a:p>
            <a:p>
              <a:pPr algn="just" fontAlgn="base">
                <a:lnSpc>
                  <a:spcPct val="150000"/>
                </a:lnSpc>
              </a:pPr>
              <a:r>
                <a:rPr lang="en-IN" sz="1750" dirty="0" smtClean="0"/>
                <a:t># </a:t>
              </a:r>
              <a:r>
                <a:rPr lang="en-IN" sz="1750" dirty="0"/>
                <a:t>A semaphore to indicate that an item is available</a:t>
              </a:r>
            </a:p>
            <a:p>
              <a:pPr algn="just" fontAlgn="base">
                <a:lnSpc>
                  <a:spcPct val="150000"/>
                </a:lnSpc>
              </a:pPr>
              <a:r>
                <a:rPr lang="en-IN" sz="1750" dirty="0"/>
                <a:t>available = </a:t>
              </a:r>
              <a:r>
                <a:rPr lang="en-IN" sz="1750" dirty="0" err="1"/>
                <a:t>threading.Semaphore</a:t>
              </a:r>
              <a:r>
                <a:rPr lang="en-IN" sz="1750" dirty="0"/>
                <a:t>(0)</a:t>
              </a:r>
            </a:p>
            <a:p>
              <a:pPr algn="just" fontAlgn="base">
                <a:lnSpc>
                  <a:spcPct val="150000"/>
                </a:lnSpc>
              </a:pPr>
              <a:r>
                <a:rPr lang="en-IN" sz="1750" dirty="0" smtClean="0"/>
                <a:t># </a:t>
              </a:r>
              <a:r>
                <a:rPr lang="en-IN" sz="1750" dirty="0"/>
                <a:t>An event to indicate that processing is complete</a:t>
              </a:r>
            </a:p>
            <a:p>
              <a:pPr algn="just" fontAlgn="base">
                <a:lnSpc>
                  <a:spcPct val="150000"/>
                </a:lnSpc>
              </a:pPr>
              <a:r>
                <a:rPr lang="en-IN" sz="1750" dirty="0"/>
                <a:t>completed = </a:t>
              </a:r>
              <a:r>
                <a:rPr lang="en-IN" sz="1750" dirty="0" err="1"/>
                <a:t>threading.Event</a:t>
              </a:r>
              <a:r>
                <a:rPr lang="en-IN" sz="1750" dirty="0"/>
                <a:t>()</a:t>
              </a:r>
              <a:endParaRPr lang="en-IN" sz="1750" dirty="0" smtClean="0"/>
            </a:p>
            <a:p>
              <a:pPr algn="just" fontAlgn="base">
                <a:lnSpc>
                  <a:spcPct val="150000"/>
                </a:lnSpc>
              </a:pPr>
              <a:r>
                <a:rPr lang="en-IN" sz="1750" dirty="0" smtClean="0"/>
                <a:t># </a:t>
              </a:r>
              <a:r>
                <a:rPr lang="en-IN" sz="1750" dirty="0"/>
                <a:t>A worker thread</a:t>
              </a:r>
            </a:p>
            <a:p>
              <a:pPr algn="just" fontAlgn="base">
                <a:lnSpc>
                  <a:spcPct val="150000"/>
                </a:lnSpc>
              </a:pPr>
              <a:r>
                <a:rPr lang="en-IN" sz="1750" dirty="0"/>
                <a:t>def worker():</a:t>
              </a:r>
            </a:p>
            <a:p>
              <a:pPr algn="just" fontAlgn="base">
                <a:lnSpc>
                  <a:spcPct val="150000"/>
                </a:lnSpc>
              </a:pPr>
              <a:r>
                <a:rPr lang="en-IN" sz="1750" dirty="0"/>
                <a:t>    while True:</a:t>
              </a:r>
            </a:p>
            <a:p>
              <a:pPr algn="just" fontAlgn="base">
                <a:lnSpc>
                  <a:spcPct val="150000"/>
                </a:lnSpc>
              </a:pPr>
              <a:r>
                <a:rPr lang="en-IN" sz="1750" dirty="0"/>
                <a:t>        </a:t>
              </a:r>
              <a:r>
                <a:rPr lang="en-IN" sz="1750" dirty="0" err="1"/>
                <a:t>available.acquire</a:t>
              </a:r>
              <a:r>
                <a:rPr lang="en-IN" sz="1750" dirty="0"/>
                <a:t>()</a:t>
              </a:r>
            </a:p>
            <a:p>
              <a:pPr algn="just" fontAlgn="base">
                <a:lnSpc>
                  <a:spcPct val="150000"/>
                </a:lnSpc>
              </a:pPr>
              <a:r>
                <a:rPr lang="en-IN" sz="1750" dirty="0"/>
                <a:t>        print "worker: processing", item</a:t>
              </a:r>
            </a:p>
            <a:p>
              <a:pPr algn="just" fontAlgn="base">
                <a:lnSpc>
                  <a:spcPct val="150000"/>
                </a:lnSpc>
              </a:pPr>
              <a:r>
                <a:rPr lang="en-IN" sz="1750" dirty="0"/>
                <a:t>        </a:t>
              </a:r>
              <a:r>
                <a:rPr lang="en-IN" sz="1750" dirty="0" err="1"/>
                <a:t>time.sleep</a:t>
              </a:r>
              <a:r>
                <a:rPr lang="en-IN" sz="1750" dirty="0"/>
                <a:t>(5)</a:t>
              </a:r>
            </a:p>
            <a:p>
              <a:pPr algn="just" fontAlgn="base">
                <a:lnSpc>
                  <a:spcPct val="150000"/>
                </a:lnSpc>
              </a:pPr>
              <a:r>
                <a:rPr lang="en-IN" sz="1750" dirty="0"/>
                <a:t>        print "worker: done"</a:t>
              </a:r>
            </a:p>
            <a:p>
              <a:pPr algn="just" fontAlgn="base">
                <a:lnSpc>
                  <a:spcPct val="150000"/>
                </a:lnSpc>
              </a:pPr>
              <a:r>
                <a:rPr lang="en-IN" sz="1750" dirty="0"/>
                <a:t>        </a:t>
              </a:r>
              <a:r>
                <a:rPr lang="en-IN" sz="1750" dirty="0" err="1"/>
                <a:t>completed.set</a:t>
              </a:r>
              <a:r>
                <a:rPr lang="en-IN" sz="1750" dirty="0"/>
                <a:t>()</a:t>
              </a:r>
            </a:p>
            <a:p>
              <a:pPr algn="just" fontAlgn="base">
                <a:lnSpc>
                  <a:spcPct val="150000"/>
                </a:lnSpc>
              </a:pPr>
              <a:r>
                <a:rPr lang="en-IN" sz="1750" dirty="0"/>
                <a:t>        </a:t>
              </a:r>
            </a:p>
          </p:txBody>
        </p:sp>
      </p:grpSp>
      <p:sp>
        <p:nvSpPr>
          <p:cNvPr id="8" name="object 12"/>
          <p:cNvSpPr txBox="1"/>
          <p:nvPr/>
        </p:nvSpPr>
        <p:spPr>
          <a:xfrm>
            <a:off x="5991003" y="628441"/>
            <a:ext cx="6031664" cy="6059351"/>
          </a:xfrm>
          <a:prstGeom prst="rect">
            <a:avLst/>
          </a:prstGeom>
        </p:spPr>
        <p:txBody>
          <a:bodyPr vert="horz" wrap="square" lIns="0" tIns="0" rIns="0" bIns="0" numCol="1" rtlCol="0">
            <a:spAutoFit/>
          </a:bodyPr>
          <a:lstStyle/>
          <a:p>
            <a:pPr algn="just" fontAlgn="base">
              <a:lnSpc>
                <a:spcPct val="150000"/>
              </a:lnSpc>
            </a:pPr>
            <a:r>
              <a:rPr lang="en-IN" sz="1750" dirty="0" smtClean="0"/>
              <a:t># </a:t>
            </a:r>
            <a:r>
              <a:rPr lang="en-IN" sz="1750" dirty="0"/>
              <a:t>A producer thread</a:t>
            </a:r>
          </a:p>
          <a:p>
            <a:pPr algn="just" fontAlgn="base">
              <a:lnSpc>
                <a:spcPct val="150000"/>
              </a:lnSpc>
            </a:pPr>
            <a:r>
              <a:rPr lang="en-IN" sz="1750" dirty="0"/>
              <a:t>def producer():</a:t>
            </a:r>
          </a:p>
          <a:p>
            <a:pPr algn="just" fontAlgn="base">
              <a:lnSpc>
                <a:spcPct val="150000"/>
              </a:lnSpc>
            </a:pPr>
            <a:r>
              <a:rPr lang="en-IN" sz="1750" dirty="0"/>
              <a:t>    global item</a:t>
            </a:r>
          </a:p>
          <a:p>
            <a:pPr algn="just" fontAlgn="base">
              <a:lnSpc>
                <a:spcPct val="150000"/>
              </a:lnSpc>
            </a:pPr>
            <a:r>
              <a:rPr lang="en-IN" sz="1750" dirty="0"/>
              <a:t>    for x in range(5):</a:t>
            </a:r>
          </a:p>
          <a:p>
            <a:pPr algn="just" fontAlgn="base">
              <a:lnSpc>
                <a:spcPct val="150000"/>
              </a:lnSpc>
            </a:pPr>
            <a:r>
              <a:rPr lang="en-IN" sz="1750" dirty="0"/>
              <a:t>        </a:t>
            </a:r>
            <a:r>
              <a:rPr lang="en-IN" sz="1750" dirty="0" err="1"/>
              <a:t>completed.clear</a:t>
            </a:r>
            <a:r>
              <a:rPr lang="en-IN" sz="1750" dirty="0"/>
              <a:t>()       # Clear the event</a:t>
            </a:r>
          </a:p>
          <a:p>
            <a:pPr algn="just" fontAlgn="base">
              <a:lnSpc>
                <a:spcPct val="150000"/>
              </a:lnSpc>
            </a:pPr>
            <a:r>
              <a:rPr lang="en-IN" sz="1750" dirty="0"/>
              <a:t>        item = x                # Set the item</a:t>
            </a:r>
          </a:p>
          <a:p>
            <a:pPr algn="just" fontAlgn="base">
              <a:lnSpc>
                <a:spcPct val="150000"/>
              </a:lnSpc>
            </a:pPr>
            <a:r>
              <a:rPr lang="en-IN" sz="1750" dirty="0"/>
              <a:t>        print "producer: produced an item"</a:t>
            </a:r>
          </a:p>
          <a:p>
            <a:pPr algn="just" fontAlgn="base">
              <a:lnSpc>
                <a:spcPct val="150000"/>
              </a:lnSpc>
            </a:pPr>
            <a:r>
              <a:rPr lang="en-IN" sz="1750" dirty="0"/>
              <a:t>        </a:t>
            </a:r>
            <a:r>
              <a:rPr lang="en-IN" sz="1750" dirty="0" err="1"/>
              <a:t>available.release</a:t>
            </a:r>
            <a:r>
              <a:rPr lang="en-IN" sz="1750" dirty="0"/>
              <a:t>()     # Signal on the semaphore</a:t>
            </a:r>
          </a:p>
          <a:p>
            <a:pPr algn="just" fontAlgn="base">
              <a:lnSpc>
                <a:spcPct val="150000"/>
              </a:lnSpc>
            </a:pPr>
            <a:r>
              <a:rPr lang="en-IN" sz="1750" dirty="0"/>
              <a:t>        </a:t>
            </a:r>
            <a:r>
              <a:rPr lang="en-IN" sz="1750" dirty="0" err="1"/>
              <a:t>completed.wait</a:t>
            </a:r>
            <a:r>
              <a:rPr lang="en-IN" sz="1750" dirty="0"/>
              <a:t>()</a:t>
            </a:r>
          </a:p>
          <a:p>
            <a:pPr algn="just" fontAlgn="base">
              <a:lnSpc>
                <a:spcPct val="150000"/>
              </a:lnSpc>
            </a:pPr>
            <a:r>
              <a:rPr lang="en-IN" sz="1750" dirty="0"/>
              <a:t>        print "producer: item was processed"</a:t>
            </a:r>
          </a:p>
          <a:p>
            <a:pPr algn="just" fontAlgn="base">
              <a:lnSpc>
                <a:spcPct val="150000"/>
              </a:lnSpc>
            </a:pPr>
            <a:r>
              <a:rPr lang="en-IN" sz="1750" dirty="0" smtClean="0"/>
              <a:t>t1 </a:t>
            </a:r>
            <a:r>
              <a:rPr lang="en-IN" sz="1750" dirty="0"/>
              <a:t>= </a:t>
            </a:r>
            <a:r>
              <a:rPr lang="en-IN" sz="1750" dirty="0" err="1"/>
              <a:t>threading.Thread</a:t>
            </a:r>
            <a:r>
              <a:rPr lang="en-IN" sz="1750" dirty="0"/>
              <a:t>(target=producer)</a:t>
            </a:r>
          </a:p>
          <a:p>
            <a:pPr algn="just" fontAlgn="base">
              <a:lnSpc>
                <a:spcPct val="150000"/>
              </a:lnSpc>
            </a:pPr>
            <a:r>
              <a:rPr lang="en-IN" sz="1750" dirty="0"/>
              <a:t>t1.start()</a:t>
            </a:r>
          </a:p>
          <a:p>
            <a:pPr algn="just" fontAlgn="base">
              <a:lnSpc>
                <a:spcPct val="150000"/>
              </a:lnSpc>
            </a:pPr>
            <a:r>
              <a:rPr lang="en-IN" sz="1750" dirty="0"/>
              <a:t>t2 = </a:t>
            </a:r>
            <a:r>
              <a:rPr lang="en-IN" sz="1750" dirty="0" err="1"/>
              <a:t>threading.Thread</a:t>
            </a:r>
            <a:r>
              <a:rPr lang="en-IN" sz="1750" dirty="0"/>
              <a:t>(target=worker)</a:t>
            </a:r>
          </a:p>
          <a:p>
            <a:pPr algn="just" fontAlgn="base">
              <a:lnSpc>
                <a:spcPct val="150000"/>
              </a:lnSpc>
            </a:pPr>
            <a:r>
              <a:rPr lang="en-IN" sz="1750" dirty="0"/>
              <a:t>t2.setDaemon(True)</a:t>
            </a:r>
          </a:p>
          <a:p>
            <a:pPr algn="just" fontAlgn="base">
              <a:lnSpc>
                <a:spcPct val="150000"/>
              </a:lnSpc>
            </a:pPr>
            <a:r>
              <a:rPr lang="en-IN" sz="1750" dirty="0"/>
              <a:t>t2.start()</a:t>
            </a:r>
          </a:p>
        </p:txBody>
      </p:sp>
    </p:spTree>
    <p:extLst>
      <p:ext uri="{BB962C8B-B14F-4D97-AF65-F5344CB8AC3E}">
        <p14:creationId xmlns:p14="http://schemas.microsoft.com/office/powerpoint/2010/main" xmlns="" val="18275483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790305"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Producer and Consumer problem using thread</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6100835"/>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857598"/>
            </a:xfrm>
            <a:prstGeom prst="rect">
              <a:avLst/>
            </a:prstGeom>
          </p:spPr>
          <p:txBody>
            <a:bodyPr vert="horz" wrap="square" lIns="0" tIns="0" rIns="0" bIns="0" numCol="1" rtlCol="0">
              <a:spAutoFit/>
            </a:bodyPr>
            <a:lstStyle/>
            <a:p>
              <a:pPr algn="just" fontAlgn="base">
                <a:lnSpc>
                  <a:spcPct val="150000"/>
                </a:lnSpc>
              </a:pPr>
              <a:r>
                <a:rPr lang="en-IN" sz="1750" dirty="0"/>
                <a:t>import </a:t>
              </a:r>
              <a:r>
                <a:rPr lang="en-IN" sz="1750" dirty="0" err="1" smtClean="0"/>
                <a:t>threading,time,Queue</a:t>
              </a:r>
              <a:endParaRPr lang="en-IN" sz="1750" dirty="0"/>
            </a:p>
            <a:p>
              <a:pPr algn="just" fontAlgn="base">
                <a:lnSpc>
                  <a:spcPct val="150000"/>
                </a:lnSpc>
              </a:pPr>
              <a:r>
                <a:rPr lang="en-IN" sz="1750" dirty="0" smtClean="0"/>
                <a:t>items </a:t>
              </a:r>
              <a:r>
                <a:rPr lang="en-IN" sz="1750" dirty="0"/>
                <a:t>= </a:t>
              </a:r>
              <a:r>
                <a:rPr lang="en-IN" sz="1750" dirty="0" err="1"/>
                <a:t>Queue.Queue</a:t>
              </a:r>
              <a:r>
                <a:rPr lang="en-IN" sz="1750" dirty="0"/>
                <a:t>()</a:t>
              </a:r>
            </a:p>
            <a:p>
              <a:pPr algn="just" fontAlgn="base">
                <a:lnSpc>
                  <a:spcPct val="150000"/>
                </a:lnSpc>
              </a:pPr>
              <a:r>
                <a:rPr lang="en-IN" sz="1750" dirty="0" smtClean="0"/>
                <a:t># </a:t>
              </a:r>
              <a:r>
                <a:rPr lang="en-IN" sz="1750" dirty="0"/>
                <a:t>A producer thread</a:t>
              </a:r>
            </a:p>
            <a:p>
              <a:pPr algn="just" fontAlgn="base">
                <a:lnSpc>
                  <a:spcPct val="150000"/>
                </a:lnSpc>
              </a:pPr>
              <a:r>
                <a:rPr lang="en-IN" sz="1750" dirty="0"/>
                <a:t>def producer():</a:t>
              </a:r>
            </a:p>
            <a:p>
              <a:pPr algn="just" fontAlgn="base">
                <a:lnSpc>
                  <a:spcPct val="150000"/>
                </a:lnSpc>
              </a:pPr>
              <a:r>
                <a:rPr lang="en-IN" sz="1750" dirty="0"/>
                <a:t>    print "I'm the producer"</a:t>
              </a:r>
            </a:p>
            <a:p>
              <a:pPr algn="just" fontAlgn="base">
                <a:lnSpc>
                  <a:spcPct val="150000"/>
                </a:lnSpc>
              </a:pPr>
              <a:r>
                <a:rPr lang="en-IN" sz="1750" dirty="0"/>
                <a:t>    for </a:t>
              </a:r>
              <a:r>
                <a:rPr lang="en-IN" sz="1750" dirty="0" err="1"/>
                <a:t>i</a:t>
              </a:r>
              <a:r>
                <a:rPr lang="en-IN" sz="1750" dirty="0"/>
                <a:t> in range(30):</a:t>
              </a:r>
            </a:p>
            <a:p>
              <a:pPr algn="just" fontAlgn="base">
                <a:lnSpc>
                  <a:spcPct val="150000"/>
                </a:lnSpc>
              </a:pPr>
              <a:r>
                <a:rPr lang="en-IN" sz="1750" dirty="0"/>
                <a:t>        </a:t>
              </a:r>
              <a:r>
                <a:rPr lang="en-IN" sz="1750" dirty="0" err="1"/>
                <a:t>items.put</a:t>
              </a:r>
              <a:r>
                <a:rPr lang="en-IN" sz="1750" dirty="0"/>
                <a:t>(</a:t>
              </a:r>
              <a:r>
                <a:rPr lang="en-IN" sz="1750" dirty="0" err="1"/>
                <a:t>i</a:t>
              </a:r>
              <a:r>
                <a:rPr lang="en-IN" sz="1750" dirty="0"/>
                <a:t>)</a:t>
              </a:r>
            </a:p>
            <a:p>
              <a:pPr algn="just" fontAlgn="base">
                <a:lnSpc>
                  <a:spcPct val="150000"/>
                </a:lnSpc>
              </a:pPr>
              <a:r>
                <a:rPr lang="en-IN" sz="1750" dirty="0"/>
                <a:t>        </a:t>
              </a:r>
              <a:r>
                <a:rPr lang="en-IN" sz="1750" dirty="0" err="1"/>
                <a:t>time.sleep</a:t>
              </a:r>
              <a:r>
                <a:rPr lang="en-IN" sz="1750" dirty="0"/>
                <a:t>(1</a:t>
              </a:r>
              <a:r>
                <a:rPr lang="en-IN" sz="1750" dirty="0" smtClean="0"/>
                <a:t>)</a:t>
              </a:r>
            </a:p>
            <a:p>
              <a:pPr algn="just" fontAlgn="base">
                <a:lnSpc>
                  <a:spcPct val="150000"/>
                </a:lnSpc>
              </a:pPr>
              <a:r>
                <a:rPr lang="en-IN" sz="1750" dirty="0"/>
                <a:t># A consumer thread</a:t>
              </a:r>
            </a:p>
            <a:p>
              <a:pPr algn="just" fontAlgn="base">
                <a:lnSpc>
                  <a:spcPct val="150000"/>
                </a:lnSpc>
              </a:pPr>
              <a:r>
                <a:rPr lang="en-IN" sz="1750" dirty="0"/>
                <a:t>def consumer():</a:t>
              </a:r>
            </a:p>
            <a:p>
              <a:pPr algn="just" fontAlgn="base">
                <a:lnSpc>
                  <a:spcPct val="150000"/>
                </a:lnSpc>
              </a:pPr>
              <a:r>
                <a:rPr lang="en-IN" sz="1750" dirty="0"/>
                <a:t>    print "I'm a consumer", </a:t>
              </a:r>
              <a:r>
                <a:rPr lang="en-IN" sz="1750" dirty="0" err="1"/>
                <a:t>threading.currentThread</a:t>
              </a:r>
              <a:r>
                <a:rPr lang="en-IN" sz="1750" dirty="0"/>
                <a:t>().name</a:t>
              </a:r>
            </a:p>
            <a:p>
              <a:pPr algn="just" fontAlgn="base">
                <a:lnSpc>
                  <a:spcPct val="150000"/>
                </a:lnSpc>
              </a:pPr>
              <a:r>
                <a:rPr lang="en-IN" sz="1750" dirty="0"/>
                <a:t>    while True:</a:t>
              </a:r>
            </a:p>
            <a:p>
              <a:pPr algn="just" fontAlgn="base">
                <a:lnSpc>
                  <a:spcPct val="150000"/>
                </a:lnSpc>
              </a:pPr>
              <a:r>
                <a:rPr lang="en-IN" sz="1750" dirty="0"/>
                <a:t>        x = </a:t>
              </a:r>
              <a:r>
                <a:rPr lang="en-IN" sz="1750" dirty="0" err="1"/>
                <a:t>items.get</a:t>
              </a:r>
              <a:r>
                <a:rPr lang="en-IN" sz="1750" dirty="0"/>
                <a:t>() </a:t>
              </a:r>
            </a:p>
            <a:p>
              <a:pPr algn="just" fontAlgn="base">
                <a:lnSpc>
                  <a:spcPct val="150000"/>
                </a:lnSpc>
              </a:pPr>
              <a:r>
                <a:rPr lang="en-IN" sz="1750" dirty="0"/>
                <a:t>        print </a:t>
              </a:r>
              <a:r>
                <a:rPr lang="en-IN" sz="1750" dirty="0" err="1"/>
                <a:t>threading.currentThread</a:t>
              </a:r>
              <a:r>
                <a:rPr lang="en-IN" sz="1750" dirty="0"/>
                <a:t>().</a:t>
              </a:r>
              <a:r>
                <a:rPr lang="en-IN" sz="1750" dirty="0" err="1"/>
                <a:t>name,"got</a:t>
              </a:r>
              <a:r>
                <a:rPr lang="en-IN" sz="1750" dirty="0"/>
                <a:t>", x</a:t>
              </a:r>
            </a:p>
            <a:p>
              <a:pPr algn="just" fontAlgn="base">
                <a:lnSpc>
                  <a:spcPct val="150000"/>
                </a:lnSpc>
              </a:pPr>
              <a:r>
                <a:rPr lang="en-IN" sz="1750" dirty="0"/>
                <a:t>        </a:t>
              </a:r>
              <a:r>
                <a:rPr lang="en-IN" sz="1750" dirty="0" err="1"/>
                <a:t>time.sleep</a:t>
              </a:r>
              <a:r>
                <a:rPr lang="en-IN" sz="1750" dirty="0"/>
                <a:t>(5</a:t>
              </a:r>
              <a:r>
                <a:rPr lang="en-IN" sz="1750" dirty="0" smtClean="0"/>
                <a:t>)       </a:t>
              </a:r>
              <a:endParaRPr lang="en-IN" sz="1750" dirty="0"/>
            </a:p>
          </p:txBody>
        </p:sp>
      </p:grpSp>
      <p:sp>
        <p:nvSpPr>
          <p:cNvPr id="8" name="object 12"/>
          <p:cNvSpPr txBox="1"/>
          <p:nvPr/>
        </p:nvSpPr>
        <p:spPr>
          <a:xfrm>
            <a:off x="5991003" y="628441"/>
            <a:ext cx="6031664" cy="3231654"/>
          </a:xfrm>
          <a:prstGeom prst="rect">
            <a:avLst/>
          </a:prstGeom>
        </p:spPr>
        <p:txBody>
          <a:bodyPr vert="horz" wrap="square" lIns="0" tIns="0" rIns="0" bIns="0" numCol="1" rtlCol="0">
            <a:spAutoFit/>
          </a:bodyPr>
          <a:lstStyle/>
          <a:p>
            <a:pPr algn="just" fontAlgn="base">
              <a:lnSpc>
                <a:spcPct val="150000"/>
              </a:lnSpc>
            </a:pPr>
            <a:r>
              <a:rPr lang="en-IN" sz="1750" dirty="0" smtClean="0"/>
              <a:t># </a:t>
            </a:r>
            <a:r>
              <a:rPr lang="en-IN" sz="1750" dirty="0"/>
              <a:t>Launch a bunch of consumers</a:t>
            </a:r>
          </a:p>
          <a:p>
            <a:pPr algn="just" fontAlgn="base">
              <a:lnSpc>
                <a:spcPct val="150000"/>
              </a:lnSpc>
            </a:pPr>
            <a:r>
              <a:rPr lang="en-IN" sz="1750" dirty="0"/>
              <a:t>cons = [</a:t>
            </a:r>
            <a:r>
              <a:rPr lang="en-IN" sz="1750" dirty="0" err="1"/>
              <a:t>threading.Thread</a:t>
            </a:r>
            <a:r>
              <a:rPr lang="en-IN" sz="1750" dirty="0"/>
              <a:t>(target=consumer)</a:t>
            </a:r>
          </a:p>
          <a:p>
            <a:pPr algn="just" fontAlgn="base">
              <a:lnSpc>
                <a:spcPct val="150000"/>
              </a:lnSpc>
            </a:pPr>
            <a:r>
              <a:rPr lang="en-IN" sz="1750" dirty="0"/>
              <a:t>        for </a:t>
            </a:r>
            <a:r>
              <a:rPr lang="en-IN" sz="1750" dirty="0" err="1"/>
              <a:t>i</a:t>
            </a:r>
            <a:r>
              <a:rPr lang="en-IN" sz="1750" dirty="0"/>
              <a:t> in range(10)]</a:t>
            </a:r>
          </a:p>
          <a:p>
            <a:pPr algn="just" fontAlgn="base">
              <a:lnSpc>
                <a:spcPct val="150000"/>
              </a:lnSpc>
            </a:pPr>
            <a:r>
              <a:rPr lang="en-IN" sz="1750" dirty="0"/>
              <a:t>for c in cons:</a:t>
            </a:r>
          </a:p>
          <a:p>
            <a:pPr algn="just" fontAlgn="base">
              <a:lnSpc>
                <a:spcPct val="150000"/>
              </a:lnSpc>
            </a:pPr>
            <a:r>
              <a:rPr lang="en-IN" sz="1750" dirty="0"/>
              <a:t>    </a:t>
            </a:r>
            <a:r>
              <a:rPr lang="en-IN" sz="1750" dirty="0" err="1"/>
              <a:t>c.setDaemon</a:t>
            </a:r>
            <a:r>
              <a:rPr lang="en-IN" sz="1750" dirty="0"/>
              <a:t>(True)</a:t>
            </a:r>
          </a:p>
          <a:p>
            <a:pPr algn="just" fontAlgn="base">
              <a:lnSpc>
                <a:spcPct val="150000"/>
              </a:lnSpc>
            </a:pPr>
            <a:r>
              <a:rPr lang="en-IN" sz="1750" dirty="0"/>
              <a:t>    </a:t>
            </a:r>
            <a:r>
              <a:rPr lang="en-IN" sz="1750" dirty="0" err="1"/>
              <a:t>c.start</a:t>
            </a:r>
            <a:r>
              <a:rPr lang="en-IN" sz="1750" dirty="0"/>
              <a:t>()</a:t>
            </a:r>
          </a:p>
          <a:p>
            <a:pPr algn="just" fontAlgn="base">
              <a:lnSpc>
                <a:spcPct val="150000"/>
              </a:lnSpc>
            </a:pPr>
            <a:r>
              <a:rPr lang="en-IN" sz="1750" dirty="0" smtClean="0"/>
              <a:t># </a:t>
            </a:r>
            <a:r>
              <a:rPr lang="en-IN" sz="1750" dirty="0"/>
              <a:t>Run the producer</a:t>
            </a:r>
          </a:p>
          <a:p>
            <a:pPr algn="just" fontAlgn="base">
              <a:lnSpc>
                <a:spcPct val="150000"/>
              </a:lnSpc>
            </a:pPr>
            <a:r>
              <a:rPr lang="en-IN" sz="1750" dirty="0"/>
              <a:t>producer()</a:t>
            </a:r>
          </a:p>
        </p:txBody>
      </p:sp>
    </p:spTree>
    <p:extLst>
      <p:ext uri="{BB962C8B-B14F-4D97-AF65-F5344CB8AC3E}">
        <p14:creationId xmlns:p14="http://schemas.microsoft.com/office/powerpoint/2010/main" xmlns="" val="253737684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790305"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Producer and Consumer problem using thread</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4519304" cy="800424"/>
            </a:xfrm>
            <a:prstGeom prst="rect">
              <a:avLst/>
            </a:prstGeom>
          </p:spPr>
          <p:txBody>
            <a:bodyPr vert="horz" wrap="square" lIns="0" tIns="0" rIns="0" bIns="0" numCol="1" rtlCol="0">
              <a:spAutoFit/>
            </a:bodyPr>
            <a:lstStyle/>
            <a:p>
              <a:pPr algn="just" fontAlgn="base">
                <a:lnSpc>
                  <a:spcPct val="150000"/>
                </a:lnSpc>
              </a:pPr>
              <a:r>
                <a:rPr lang="en-IN" sz="1750" dirty="0"/>
                <a:t>import threading</a:t>
              </a:r>
            </a:p>
            <a:p>
              <a:pPr algn="just" fontAlgn="base">
                <a:lnSpc>
                  <a:spcPct val="150000"/>
                </a:lnSpc>
              </a:pPr>
              <a:r>
                <a:rPr lang="en-IN" sz="1750" dirty="0"/>
                <a:t>import time</a:t>
              </a:r>
            </a:p>
            <a:p>
              <a:pPr algn="just" fontAlgn="base">
                <a:lnSpc>
                  <a:spcPct val="150000"/>
                </a:lnSpc>
              </a:pPr>
              <a:r>
                <a:rPr lang="en-IN" sz="1750" dirty="0" smtClean="0"/>
                <a:t># </a:t>
              </a:r>
              <a:r>
                <a:rPr lang="en-IN" sz="1750" dirty="0"/>
                <a:t>A list of items that are being produced.  Note: it is actually</a:t>
              </a:r>
            </a:p>
            <a:p>
              <a:pPr algn="just" fontAlgn="base">
                <a:lnSpc>
                  <a:spcPct val="150000"/>
                </a:lnSpc>
              </a:pPr>
              <a:r>
                <a:rPr lang="en-IN" sz="1750" dirty="0"/>
                <a:t># more efficient to use a </a:t>
              </a:r>
              <a:r>
                <a:rPr lang="en-IN" sz="1750" dirty="0" err="1"/>
                <a:t>collections.deque</a:t>
              </a:r>
              <a:r>
                <a:rPr lang="en-IN" sz="1750" dirty="0"/>
                <a:t>() object for this.</a:t>
              </a:r>
            </a:p>
            <a:p>
              <a:pPr algn="just" fontAlgn="base">
                <a:lnSpc>
                  <a:spcPct val="150000"/>
                </a:lnSpc>
              </a:pPr>
              <a:r>
                <a:rPr lang="en-IN" sz="1750" dirty="0" smtClean="0"/>
                <a:t>items </a:t>
              </a:r>
              <a:r>
                <a:rPr lang="en-IN" sz="1750" dirty="0"/>
                <a:t>= []</a:t>
              </a:r>
            </a:p>
            <a:p>
              <a:pPr algn="just" fontAlgn="base">
                <a:lnSpc>
                  <a:spcPct val="150000"/>
                </a:lnSpc>
              </a:pPr>
              <a:r>
                <a:rPr lang="en-IN" sz="1750" dirty="0" smtClean="0"/>
                <a:t># </a:t>
              </a:r>
              <a:r>
                <a:rPr lang="en-IN" sz="1750" dirty="0"/>
                <a:t>A condition variable for items</a:t>
              </a:r>
            </a:p>
            <a:p>
              <a:pPr algn="just" fontAlgn="base">
                <a:lnSpc>
                  <a:spcPct val="150000"/>
                </a:lnSpc>
              </a:pPr>
              <a:r>
                <a:rPr lang="en-IN" sz="1750" dirty="0" err="1"/>
                <a:t>items_cv</a:t>
              </a:r>
              <a:r>
                <a:rPr lang="en-IN" sz="1750" dirty="0"/>
                <a:t> = </a:t>
              </a:r>
              <a:r>
                <a:rPr lang="en-IN" sz="1750" dirty="0" err="1"/>
                <a:t>threading.Condition</a:t>
              </a:r>
              <a:r>
                <a:rPr lang="en-IN" sz="1750" dirty="0"/>
                <a:t>()</a:t>
              </a:r>
            </a:p>
            <a:p>
              <a:pPr algn="just" fontAlgn="base">
                <a:lnSpc>
                  <a:spcPct val="150000"/>
                </a:lnSpc>
              </a:pPr>
              <a:r>
                <a:rPr lang="en-IN" sz="1750" dirty="0" smtClean="0"/>
                <a:t>def </a:t>
              </a:r>
              <a:r>
                <a:rPr lang="en-IN" sz="1750" dirty="0"/>
                <a:t>producer():</a:t>
              </a:r>
            </a:p>
            <a:p>
              <a:pPr algn="just" fontAlgn="base">
                <a:lnSpc>
                  <a:spcPct val="150000"/>
                </a:lnSpc>
              </a:pPr>
              <a:r>
                <a:rPr lang="en-IN" sz="1750" dirty="0"/>
                <a:t>    print "I'm the producer"</a:t>
              </a:r>
            </a:p>
            <a:p>
              <a:pPr algn="just" fontAlgn="base">
                <a:lnSpc>
                  <a:spcPct val="150000"/>
                </a:lnSpc>
              </a:pPr>
              <a:r>
                <a:rPr lang="en-IN" sz="1750" dirty="0"/>
                <a:t>    for </a:t>
              </a:r>
              <a:r>
                <a:rPr lang="en-IN" sz="1750" dirty="0" err="1"/>
                <a:t>i</a:t>
              </a:r>
              <a:r>
                <a:rPr lang="en-IN" sz="1750" dirty="0"/>
                <a:t> in range(30):</a:t>
              </a:r>
            </a:p>
            <a:p>
              <a:pPr algn="just" fontAlgn="base">
                <a:lnSpc>
                  <a:spcPct val="150000"/>
                </a:lnSpc>
              </a:pPr>
              <a:r>
                <a:rPr lang="en-IN" sz="1750" dirty="0"/>
                <a:t>        with </a:t>
              </a:r>
              <a:r>
                <a:rPr lang="en-IN" sz="1750" dirty="0" err="1"/>
                <a:t>items_cv</a:t>
              </a:r>
              <a:r>
                <a:rPr lang="en-IN" sz="1750" dirty="0"/>
                <a:t>:          # Always must acquire the lock first</a:t>
              </a:r>
            </a:p>
            <a:p>
              <a:pPr algn="just" fontAlgn="base">
                <a:lnSpc>
                  <a:spcPct val="150000"/>
                </a:lnSpc>
              </a:pPr>
              <a:r>
                <a:rPr lang="en-IN" sz="1750" dirty="0"/>
                <a:t>            </a:t>
              </a:r>
              <a:r>
                <a:rPr lang="en-IN" sz="1750" dirty="0" err="1"/>
                <a:t>items.append</a:t>
              </a:r>
              <a:r>
                <a:rPr lang="en-IN" sz="1750" dirty="0"/>
                <a:t>(</a:t>
              </a:r>
              <a:r>
                <a:rPr lang="en-IN" sz="1750" dirty="0" err="1"/>
                <a:t>i</a:t>
              </a:r>
              <a:r>
                <a:rPr lang="en-IN" sz="1750" dirty="0"/>
                <a:t>)     # Add an item to the list</a:t>
              </a:r>
            </a:p>
            <a:p>
              <a:pPr algn="just" fontAlgn="base">
                <a:lnSpc>
                  <a:spcPct val="150000"/>
                </a:lnSpc>
              </a:pPr>
              <a:r>
                <a:rPr lang="en-IN" sz="1750" dirty="0"/>
                <a:t>            </a:t>
              </a:r>
              <a:r>
                <a:rPr lang="en-IN" sz="1750" dirty="0" err="1"/>
                <a:t>items_cv.notify</a:t>
              </a:r>
              <a:r>
                <a:rPr lang="en-IN" sz="1750" dirty="0"/>
                <a:t>()   # Send a notification signal</a:t>
              </a:r>
            </a:p>
            <a:p>
              <a:pPr algn="just" fontAlgn="base">
                <a:lnSpc>
                  <a:spcPct val="150000"/>
                </a:lnSpc>
              </a:pPr>
              <a:r>
                <a:rPr lang="en-IN" sz="1750" dirty="0"/>
                <a:t>        </a:t>
              </a:r>
              <a:r>
                <a:rPr lang="en-IN" sz="1750" dirty="0" err="1"/>
                <a:t>time.sleep</a:t>
              </a:r>
              <a:r>
                <a:rPr lang="en-IN" sz="1750" dirty="0"/>
                <a:t>(1</a:t>
              </a:r>
              <a:r>
                <a:rPr lang="en-IN" sz="1750" dirty="0" smtClean="0"/>
                <a:t>)</a:t>
              </a:r>
              <a:endParaRPr lang="en-IN" sz="1750" dirty="0"/>
            </a:p>
          </p:txBody>
        </p:sp>
      </p:grpSp>
      <p:sp>
        <p:nvSpPr>
          <p:cNvPr id="8" name="object 12"/>
          <p:cNvSpPr txBox="1"/>
          <p:nvPr/>
        </p:nvSpPr>
        <p:spPr>
          <a:xfrm>
            <a:off x="5991003" y="628441"/>
            <a:ext cx="6031664" cy="6059351"/>
          </a:xfrm>
          <a:prstGeom prst="rect">
            <a:avLst/>
          </a:prstGeom>
        </p:spPr>
        <p:txBody>
          <a:bodyPr vert="horz" wrap="square" lIns="0" tIns="0" rIns="0" bIns="0" numCol="1" rtlCol="0">
            <a:spAutoFit/>
          </a:bodyPr>
          <a:lstStyle/>
          <a:p>
            <a:pPr algn="just" fontAlgn="base">
              <a:lnSpc>
                <a:spcPct val="150000"/>
              </a:lnSpc>
            </a:pPr>
            <a:r>
              <a:rPr lang="en-IN" sz="1750" dirty="0" smtClean="0"/>
              <a:t>def </a:t>
            </a:r>
            <a:r>
              <a:rPr lang="en-IN" sz="1750" dirty="0"/>
              <a:t>consumer():</a:t>
            </a:r>
          </a:p>
          <a:p>
            <a:pPr algn="just" fontAlgn="base">
              <a:lnSpc>
                <a:spcPct val="150000"/>
              </a:lnSpc>
            </a:pPr>
            <a:r>
              <a:rPr lang="en-IN" sz="1750" dirty="0"/>
              <a:t>    print "I'm a consumer", </a:t>
            </a:r>
            <a:r>
              <a:rPr lang="en-IN" sz="1750" dirty="0" err="1"/>
              <a:t>threading.currentThread</a:t>
            </a:r>
            <a:r>
              <a:rPr lang="en-IN" sz="1750" dirty="0"/>
              <a:t>().name</a:t>
            </a:r>
          </a:p>
          <a:p>
            <a:pPr algn="just" fontAlgn="base">
              <a:lnSpc>
                <a:spcPct val="150000"/>
              </a:lnSpc>
            </a:pPr>
            <a:r>
              <a:rPr lang="en-IN" sz="1750" dirty="0"/>
              <a:t>    while True:</a:t>
            </a:r>
          </a:p>
          <a:p>
            <a:pPr algn="just" fontAlgn="base">
              <a:lnSpc>
                <a:spcPct val="150000"/>
              </a:lnSpc>
            </a:pPr>
            <a:r>
              <a:rPr lang="en-IN" sz="1750" dirty="0"/>
              <a:t>        with </a:t>
            </a:r>
            <a:r>
              <a:rPr lang="en-IN" sz="1750" dirty="0" err="1"/>
              <a:t>items_cv</a:t>
            </a:r>
            <a:r>
              <a:rPr lang="en-IN" sz="1750" dirty="0"/>
              <a:t>:           # Must always acquire the lock</a:t>
            </a:r>
          </a:p>
          <a:p>
            <a:pPr algn="just" fontAlgn="base">
              <a:lnSpc>
                <a:spcPct val="150000"/>
              </a:lnSpc>
            </a:pPr>
            <a:r>
              <a:rPr lang="en-IN" sz="1750" dirty="0"/>
              <a:t>            while not items:     # Check if there are any items</a:t>
            </a:r>
          </a:p>
          <a:p>
            <a:pPr algn="just" fontAlgn="base">
              <a:lnSpc>
                <a:spcPct val="150000"/>
              </a:lnSpc>
            </a:pPr>
            <a:r>
              <a:rPr lang="en-IN" sz="1750" dirty="0"/>
              <a:t>                </a:t>
            </a:r>
            <a:r>
              <a:rPr lang="en-IN" sz="1750" dirty="0" err="1"/>
              <a:t>items_cv.wait</a:t>
            </a:r>
            <a:r>
              <a:rPr lang="en-IN" sz="1750" dirty="0"/>
              <a:t>()  # If not, we have to sleep</a:t>
            </a:r>
          </a:p>
          <a:p>
            <a:pPr algn="just" fontAlgn="base">
              <a:lnSpc>
                <a:spcPct val="150000"/>
              </a:lnSpc>
            </a:pPr>
            <a:r>
              <a:rPr lang="en-IN" sz="1750" dirty="0"/>
              <a:t>            x = </a:t>
            </a:r>
            <a:r>
              <a:rPr lang="en-IN" sz="1750" dirty="0" err="1"/>
              <a:t>items.pop</a:t>
            </a:r>
            <a:r>
              <a:rPr lang="en-IN" sz="1750" dirty="0"/>
              <a:t>(0)     # Pop an item off</a:t>
            </a:r>
          </a:p>
          <a:p>
            <a:pPr algn="just" fontAlgn="base">
              <a:lnSpc>
                <a:spcPct val="150000"/>
              </a:lnSpc>
            </a:pPr>
            <a:r>
              <a:rPr lang="en-IN" sz="1750" dirty="0" smtClean="0"/>
              <a:t>        print </a:t>
            </a:r>
            <a:r>
              <a:rPr lang="en-IN" sz="1750" dirty="0" err="1"/>
              <a:t>threading.currentThread</a:t>
            </a:r>
            <a:r>
              <a:rPr lang="en-IN" sz="1750" dirty="0"/>
              <a:t>().</a:t>
            </a:r>
            <a:r>
              <a:rPr lang="en-IN" sz="1750" dirty="0" err="1"/>
              <a:t>name,"got</a:t>
            </a:r>
            <a:r>
              <a:rPr lang="en-IN" sz="1750" dirty="0"/>
              <a:t>", x</a:t>
            </a:r>
          </a:p>
          <a:p>
            <a:pPr algn="just" fontAlgn="base">
              <a:lnSpc>
                <a:spcPct val="150000"/>
              </a:lnSpc>
            </a:pPr>
            <a:r>
              <a:rPr lang="en-IN" sz="1750" dirty="0" smtClean="0"/>
              <a:t>        </a:t>
            </a:r>
            <a:r>
              <a:rPr lang="en-IN" sz="1750" dirty="0" err="1"/>
              <a:t>time.sleep</a:t>
            </a:r>
            <a:r>
              <a:rPr lang="en-IN" sz="1750" dirty="0"/>
              <a:t>(5)</a:t>
            </a:r>
          </a:p>
          <a:p>
            <a:pPr algn="just" fontAlgn="base">
              <a:lnSpc>
                <a:spcPct val="150000"/>
              </a:lnSpc>
            </a:pPr>
            <a:r>
              <a:rPr lang="en-IN" sz="1750" smtClean="0"/>
              <a:t>cons </a:t>
            </a:r>
            <a:r>
              <a:rPr lang="en-IN" sz="1750" dirty="0"/>
              <a:t>= [</a:t>
            </a:r>
            <a:r>
              <a:rPr lang="en-IN" sz="1750" dirty="0" err="1"/>
              <a:t>threading.Thread</a:t>
            </a:r>
            <a:r>
              <a:rPr lang="en-IN" sz="1750" dirty="0"/>
              <a:t>(target=consumer)</a:t>
            </a:r>
          </a:p>
          <a:p>
            <a:pPr algn="just" fontAlgn="base">
              <a:lnSpc>
                <a:spcPct val="150000"/>
              </a:lnSpc>
            </a:pPr>
            <a:r>
              <a:rPr lang="en-IN" sz="1750" dirty="0"/>
              <a:t>        for </a:t>
            </a:r>
            <a:r>
              <a:rPr lang="en-IN" sz="1750" dirty="0" err="1"/>
              <a:t>i</a:t>
            </a:r>
            <a:r>
              <a:rPr lang="en-IN" sz="1750" dirty="0"/>
              <a:t> in range(10)]</a:t>
            </a:r>
          </a:p>
          <a:p>
            <a:pPr algn="just" fontAlgn="base">
              <a:lnSpc>
                <a:spcPct val="150000"/>
              </a:lnSpc>
            </a:pPr>
            <a:r>
              <a:rPr lang="en-IN" sz="1750" dirty="0" smtClean="0"/>
              <a:t>for </a:t>
            </a:r>
            <a:r>
              <a:rPr lang="en-IN" sz="1750" dirty="0"/>
              <a:t>c in cons:</a:t>
            </a:r>
          </a:p>
          <a:p>
            <a:pPr algn="just" fontAlgn="base">
              <a:lnSpc>
                <a:spcPct val="150000"/>
              </a:lnSpc>
            </a:pPr>
            <a:r>
              <a:rPr lang="en-IN" sz="1750" dirty="0"/>
              <a:t>    </a:t>
            </a:r>
            <a:r>
              <a:rPr lang="en-IN" sz="1750" dirty="0" err="1"/>
              <a:t>c.setDaemon</a:t>
            </a:r>
            <a:r>
              <a:rPr lang="en-IN" sz="1750" dirty="0"/>
              <a:t>(True)</a:t>
            </a:r>
          </a:p>
          <a:p>
            <a:pPr algn="just" fontAlgn="base">
              <a:lnSpc>
                <a:spcPct val="150000"/>
              </a:lnSpc>
            </a:pPr>
            <a:r>
              <a:rPr lang="en-IN" sz="1750" dirty="0"/>
              <a:t>    </a:t>
            </a:r>
            <a:r>
              <a:rPr lang="en-IN" sz="1750" dirty="0" err="1"/>
              <a:t>c.start</a:t>
            </a:r>
            <a:r>
              <a:rPr lang="en-IN" sz="1750" dirty="0"/>
              <a:t>()</a:t>
            </a:r>
          </a:p>
          <a:p>
            <a:pPr algn="just" fontAlgn="base">
              <a:lnSpc>
                <a:spcPct val="150000"/>
              </a:lnSpc>
            </a:pPr>
            <a:r>
              <a:rPr lang="en-IN" sz="1750" dirty="0" smtClean="0"/>
              <a:t>producer</a:t>
            </a:r>
            <a:r>
              <a:rPr lang="en-IN" sz="1750" dirty="0"/>
              <a:t>()</a:t>
            </a:r>
          </a:p>
        </p:txBody>
      </p:sp>
    </p:spTree>
    <p:extLst>
      <p:ext uri="{BB962C8B-B14F-4D97-AF65-F5344CB8AC3E}">
        <p14:creationId xmlns:p14="http://schemas.microsoft.com/office/powerpoint/2010/main" xmlns="" val="367258029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Network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16506609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686078"/>
            </a:xfrm>
            <a:prstGeom prst="rect">
              <a:avLst/>
            </a:prstGeom>
          </p:spPr>
          <p:txBody>
            <a:bodyPr vert="horz" wrap="square" lIns="0" tIns="0" rIns="0" bIns="0" numCol="1" rtlCol="0">
              <a:spAutoFit/>
            </a:bodyPr>
            <a:lstStyle/>
            <a:p>
              <a:pPr algn="just" fontAlgn="base">
                <a:lnSpc>
                  <a:spcPct val="150000"/>
                </a:lnSpc>
              </a:pPr>
              <a:r>
                <a:rPr lang="en-IN" sz="1750" dirty="0"/>
                <a:t>The </a:t>
              </a:r>
              <a:r>
                <a:rPr lang="en-IN" sz="1750" dirty="0" smtClean="0"/>
                <a:t>Network paradigm </a:t>
              </a:r>
              <a:r>
                <a:rPr lang="en-IN" sz="1750" dirty="0"/>
                <a:t>involves thinking of computing in terms of a client, who is essentially in need of some type of information, and a server, who has lots of information and is just waiting to hand it out. Typically, a client will connect to a server and query for certain information. The server will go off and find the information and then return it to the client</a:t>
              </a:r>
              <a:r>
                <a:rPr lang="en-IN" sz="1750" dirty="0" smtClean="0"/>
                <a:t>.</a:t>
              </a:r>
            </a:p>
            <a:p>
              <a:pPr algn="just" fontAlgn="base">
                <a:lnSpc>
                  <a:spcPct val="150000"/>
                </a:lnSpc>
              </a:pPr>
              <a:endParaRPr lang="en-IN" sz="1750" dirty="0" smtClean="0"/>
            </a:p>
            <a:p>
              <a:pPr algn="just" fontAlgn="base">
                <a:lnSpc>
                  <a:spcPct val="150000"/>
                </a:lnSpc>
              </a:pPr>
              <a:r>
                <a:rPr lang="en-IN" sz="1750" dirty="0"/>
                <a:t>In the context of the Internet, clients are typically run on desktop or laptop computers attached to the Internet looking for information, whereas servers are typically run on larger computers with certain types of information available for the clients to retrieve. The Web itself is made up of a bunch of computers that act as Web servers; they have vast amounts of HTML pages and related data available for people to retrieve and browse. Web clients are used by those of us who connect to the Web servers and browse through the Web pages</a:t>
              </a:r>
              <a:r>
                <a:rPr lang="en-IN" sz="1750" dirty="0" smtClean="0"/>
                <a:t>.</a:t>
              </a:r>
            </a:p>
            <a:p>
              <a:pPr algn="just" fontAlgn="base">
                <a:lnSpc>
                  <a:spcPct val="150000"/>
                </a:lnSpc>
              </a:pPr>
              <a:endParaRPr lang="en-IN" sz="1750" dirty="0"/>
            </a:p>
            <a:p>
              <a:pPr algn="just" fontAlgn="base">
                <a:lnSpc>
                  <a:spcPct val="150000"/>
                </a:lnSpc>
              </a:pPr>
              <a:r>
                <a:rPr lang="en-IN" sz="1750" dirty="0" smtClean="0"/>
                <a:t>Network </a:t>
              </a:r>
              <a:r>
                <a:rPr lang="en-IN" sz="1750" dirty="0"/>
                <a:t>programming uses a particular type of network communication known as sockets. A socket is a software abstraction for an input or output medium of communication. </a:t>
              </a:r>
              <a:endParaRPr lang="en-IN" sz="1750" dirty="0" smtClean="0"/>
            </a:p>
          </p:txBody>
        </p:sp>
      </p:grpSp>
    </p:spTree>
    <p:extLst>
      <p:ext uri="{BB962C8B-B14F-4D97-AF65-F5344CB8AC3E}">
        <p14:creationId xmlns:p14="http://schemas.microsoft.com/office/powerpoint/2010/main" xmlns="" val="4510604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What is Socket?</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62890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socket is a software abstraction for an input or output medium of communication. </a:t>
              </a:r>
              <a:endParaRPr lang="en-IN" sz="1750" dirty="0" smtClean="0"/>
            </a:p>
            <a:p>
              <a:pPr marL="285750" indent="-285750" algn="just" fontAlgn="base">
                <a:lnSpc>
                  <a:spcPct val="150000"/>
                </a:lnSpc>
                <a:buFont typeface="Arial" panose="020B0604020202020204" pitchFamily="34" charset="0"/>
                <a:buChar char="•"/>
              </a:pPr>
              <a:r>
                <a:rPr lang="en-IN" sz="1750" dirty="0"/>
                <a:t>Sockets allow communication between processes that lie on the same machine, or on different machines working in diverse environment and even across different continents.</a:t>
              </a:r>
            </a:p>
            <a:p>
              <a:pPr marL="285750" indent="-285750" algn="just" fontAlgn="base">
                <a:lnSpc>
                  <a:spcPct val="150000"/>
                </a:lnSpc>
                <a:buFont typeface="Arial" panose="020B0604020202020204" pitchFamily="34" charset="0"/>
                <a:buChar char="•"/>
              </a:pPr>
              <a:r>
                <a:rPr lang="en-IN" sz="1750" dirty="0"/>
                <a:t>A socket is the most vital and fundamental </a:t>
              </a:r>
              <a:r>
                <a:rPr lang="en-IN" sz="1750" dirty="0" smtClean="0"/>
                <a:t>entity. Sockets </a:t>
              </a:r>
              <a:r>
                <a:rPr lang="en-IN" sz="1750" dirty="0"/>
                <a:t>are the end-point of a two-way communication link. </a:t>
              </a:r>
            </a:p>
            <a:p>
              <a:pPr marL="285750" indent="-285750" algn="just" fontAlgn="base">
                <a:lnSpc>
                  <a:spcPct val="150000"/>
                </a:lnSpc>
                <a:buFont typeface="Arial" panose="020B0604020202020204" pitchFamily="34" charset="0"/>
                <a:buChar char="•"/>
              </a:pPr>
              <a:r>
                <a:rPr lang="en-IN" sz="1750" dirty="0"/>
                <a:t>An endpoint is a combination of IP address and the port number. </a:t>
              </a:r>
            </a:p>
            <a:p>
              <a:pPr algn="just" fontAlgn="base">
                <a:lnSpc>
                  <a:spcPct val="150000"/>
                </a:lnSpc>
              </a:pPr>
              <a:r>
                <a:rPr lang="en-IN" sz="1750" dirty="0"/>
                <a:t>For Client-Server communication,</a:t>
              </a:r>
            </a:p>
            <a:p>
              <a:pPr marL="742950" lvl="1" indent="-285750" algn="just" fontAlgn="base">
                <a:lnSpc>
                  <a:spcPct val="150000"/>
                </a:lnSpc>
                <a:buFont typeface="Wingdings" panose="05000000000000000000" pitchFamily="2" charset="2"/>
                <a:buChar char="§"/>
              </a:pPr>
              <a:r>
                <a:rPr lang="en-IN" sz="1750" dirty="0"/>
                <a:t>Sockets are to be configured at the two ends to initiate a connection, </a:t>
              </a:r>
            </a:p>
            <a:p>
              <a:pPr marL="742950" lvl="1" indent="-285750" algn="just" fontAlgn="base">
                <a:lnSpc>
                  <a:spcPct val="150000"/>
                </a:lnSpc>
                <a:buFont typeface="Wingdings" panose="05000000000000000000" pitchFamily="2" charset="2"/>
                <a:buChar char="§"/>
              </a:pPr>
              <a:r>
                <a:rPr lang="en-IN" sz="1750" dirty="0"/>
                <a:t>Listen for incoming messages</a:t>
              </a:r>
            </a:p>
            <a:p>
              <a:pPr marL="742950" lvl="1" indent="-285750" algn="just" fontAlgn="base">
                <a:lnSpc>
                  <a:spcPct val="150000"/>
                </a:lnSpc>
                <a:buFont typeface="Wingdings" panose="05000000000000000000" pitchFamily="2" charset="2"/>
                <a:buChar char="§"/>
              </a:pPr>
              <a:r>
                <a:rPr lang="en-IN" sz="1750" dirty="0"/>
                <a:t>Send the responses at both ends</a:t>
              </a:r>
            </a:p>
            <a:p>
              <a:pPr marL="742950" lvl="1" indent="-285750" algn="just" fontAlgn="base">
                <a:lnSpc>
                  <a:spcPct val="150000"/>
                </a:lnSpc>
                <a:buFont typeface="Wingdings" panose="05000000000000000000" pitchFamily="2" charset="2"/>
                <a:buChar char="§"/>
              </a:pPr>
              <a:r>
                <a:rPr lang="en-IN" sz="1750" dirty="0"/>
                <a:t>Establishing a bidirectional communication.</a:t>
              </a:r>
            </a:p>
            <a:p>
              <a:pPr algn="just" fontAlgn="base">
                <a:lnSpc>
                  <a:spcPct val="150000"/>
                </a:lnSpc>
              </a:pPr>
              <a:endParaRPr lang="en-IN" sz="1750" dirty="0" smtClean="0"/>
            </a:p>
          </p:txBody>
        </p:sp>
      </p:grpSp>
    </p:spTree>
    <p:extLst>
      <p:ext uri="{BB962C8B-B14F-4D97-AF65-F5344CB8AC3E}">
        <p14:creationId xmlns:p14="http://schemas.microsoft.com/office/powerpoint/2010/main" xmlns="" val="30914381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Socket Types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71732"/>
            </a:xfrm>
            <a:prstGeom prst="rect">
              <a:avLst/>
            </a:prstGeom>
          </p:spPr>
          <p:txBody>
            <a:bodyPr vert="horz" wrap="square" lIns="0" tIns="0" rIns="0" bIns="0" numCol="1" rtlCol="0">
              <a:spAutoFit/>
            </a:bodyPr>
            <a:lstStyle/>
            <a:p>
              <a:pPr algn="just" fontAlgn="base">
                <a:lnSpc>
                  <a:spcPct val="150000"/>
                </a:lnSpc>
              </a:pPr>
              <a:r>
                <a:rPr lang="en-IN" sz="1750" b="1" dirty="0" smtClean="0"/>
                <a:t>Datagram Socket</a:t>
              </a:r>
            </a:p>
            <a:p>
              <a:pPr marL="285750" indent="-285750" algn="just" fontAlgn="base">
                <a:lnSpc>
                  <a:spcPct val="150000"/>
                </a:lnSpc>
                <a:buFont typeface="Arial" panose="020B0604020202020204" pitchFamily="34" charset="0"/>
                <a:buChar char="•"/>
              </a:pPr>
              <a:r>
                <a:rPr lang="en-IN" sz="1750" dirty="0"/>
                <a:t>A datagram is an independent, self-contained piece of information sent over a network whose arrival, arrival time, and content are not guaranteed. </a:t>
              </a:r>
              <a:r>
                <a:rPr lang="en-IN" sz="1750" dirty="0" smtClean="0"/>
                <a:t> A </a:t>
              </a:r>
              <a:r>
                <a:rPr lang="en-IN" sz="1750" dirty="0"/>
                <a:t>datagram socket uses User Datagram Protocol (UDP) to facilitate the sending of datagrams (self-contained pieces of information) in an unreliable manner. Unreliable means that information sent via datagrams isn't guaranteed to make it to its destination</a:t>
              </a:r>
              <a:r>
                <a:rPr lang="en-IN" sz="1750" dirty="0" smtClean="0"/>
                <a:t>.</a:t>
              </a:r>
            </a:p>
            <a:p>
              <a:pPr marL="285750" indent="-285750" algn="just" fontAlgn="base">
                <a:lnSpc>
                  <a:spcPct val="150000"/>
                </a:lnSpc>
                <a:buFont typeface="Arial" panose="020B0604020202020204" pitchFamily="34" charset="0"/>
                <a:buChar char="•"/>
              </a:pPr>
              <a:endParaRPr lang="en-IN" sz="1750" dirty="0" smtClean="0"/>
            </a:p>
            <a:p>
              <a:pPr algn="just" fontAlgn="base">
                <a:lnSpc>
                  <a:spcPct val="150000"/>
                </a:lnSpc>
              </a:pPr>
              <a:r>
                <a:rPr lang="en-IN" sz="1750" b="1" dirty="0" smtClean="0"/>
                <a:t>Stream Socket:</a:t>
              </a:r>
            </a:p>
            <a:p>
              <a:pPr marL="285750" indent="-285750" algn="just" fontAlgn="base">
                <a:lnSpc>
                  <a:spcPct val="150000"/>
                </a:lnSpc>
                <a:buFont typeface="Arial" panose="020B0604020202020204" pitchFamily="34" charset="0"/>
                <a:buChar char="•"/>
              </a:pPr>
              <a:r>
                <a:rPr lang="en-IN" sz="1750" dirty="0"/>
                <a:t>A stream socket, or connected socket, is a socket through which data can be transmitted continuously. A stream socket is more akin to a live network, in which the communication link is continuously active. A stream socket is a "connected" socket through which data is transferred continuously.</a:t>
              </a:r>
              <a:endParaRPr lang="en-IN" sz="1750" dirty="0" smtClean="0"/>
            </a:p>
          </p:txBody>
        </p:sp>
      </p:grpSp>
    </p:spTree>
    <p:extLst>
      <p:ext uri="{BB962C8B-B14F-4D97-AF65-F5344CB8AC3E}">
        <p14:creationId xmlns:p14="http://schemas.microsoft.com/office/powerpoint/2010/main" xmlns="" val="13650581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Socket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0" y="586959"/>
            <a:ext cx="12105504" cy="597917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0" name="object 12"/>
          <p:cNvSpPr txBox="1"/>
          <p:nvPr/>
        </p:nvSpPr>
        <p:spPr>
          <a:xfrm>
            <a:off x="89671" y="586959"/>
            <a:ext cx="11998667" cy="6186309"/>
          </a:xfrm>
          <a:prstGeom prst="rect">
            <a:avLst/>
          </a:prstGeom>
        </p:spPr>
        <p:txBody>
          <a:bodyPr vert="horz" wrap="square" lIns="0" tIns="0" rIns="0" bIns="0" numCol="1" rtlCol="0">
            <a:spAutoFit/>
          </a:bodyPr>
          <a:lstStyle/>
          <a:p>
            <a:pPr algn="just" fontAlgn="base">
              <a:lnSpc>
                <a:spcPct val="150000"/>
              </a:lnSpc>
            </a:pPr>
            <a:endParaRPr lang="en-IN" sz="900" dirty="0" smtClean="0"/>
          </a:p>
          <a:p>
            <a:pPr algn="just" fontAlgn="base">
              <a:lnSpc>
                <a:spcPct val="150000"/>
              </a:lnSpc>
            </a:pPr>
            <a:r>
              <a:rPr lang="en-IN" sz="1750" dirty="0"/>
              <a:t>	</a:t>
            </a:r>
            <a:r>
              <a:rPr lang="en-IN" sz="1750" dirty="0" smtClean="0"/>
              <a:t>	</a:t>
            </a:r>
            <a:r>
              <a:rPr lang="en-IN" sz="1750" dirty="0" err="1" smtClean="0"/>
              <a:t>sock_obj</a:t>
            </a:r>
            <a:r>
              <a:rPr lang="en-IN" sz="1750" dirty="0" smtClean="0"/>
              <a:t> </a:t>
            </a:r>
            <a:r>
              <a:rPr lang="en-IN" sz="1750" dirty="0"/>
              <a:t>= </a:t>
            </a:r>
            <a:r>
              <a:rPr lang="en-IN" sz="1750" dirty="0" err="1"/>
              <a:t>socket.socket</a:t>
            </a:r>
            <a:r>
              <a:rPr lang="en-IN" sz="1750" dirty="0"/>
              <a:t>( </a:t>
            </a:r>
            <a:r>
              <a:rPr lang="en-IN" sz="1750" dirty="0" err="1"/>
              <a:t>socket_family</a:t>
            </a:r>
            <a:r>
              <a:rPr lang="en-IN" sz="1750" dirty="0"/>
              <a:t>, </a:t>
            </a:r>
            <a:r>
              <a:rPr lang="en-IN" sz="1750" dirty="0" err="1"/>
              <a:t>socket_type</a:t>
            </a:r>
            <a:r>
              <a:rPr lang="en-IN" sz="1750" dirty="0"/>
              <a:t>, protocol=0</a:t>
            </a:r>
            <a:r>
              <a:rPr lang="en-IN" sz="1750" dirty="0" smtClean="0"/>
              <a:t>)</a:t>
            </a:r>
          </a:p>
          <a:p>
            <a:pPr algn="just" fontAlgn="base">
              <a:lnSpc>
                <a:spcPct val="150000"/>
              </a:lnSpc>
            </a:pPr>
            <a:endParaRPr lang="en-IN" sz="800" dirty="0" smtClean="0"/>
          </a:p>
          <a:p>
            <a:pPr algn="just" fontAlgn="base">
              <a:lnSpc>
                <a:spcPct val="150000"/>
              </a:lnSpc>
            </a:pPr>
            <a:r>
              <a:rPr lang="en-IN" sz="1750" b="1" dirty="0" err="1" smtClean="0"/>
              <a:t>socket_family</a:t>
            </a:r>
            <a:r>
              <a:rPr lang="en-IN" sz="1750" b="1" dirty="0"/>
              <a:t>:</a:t>
            </a:r>
            <a:r>
              <a:rPr lang="en-IN" sz="1750" dirty="0"/>
              <a:t> - Defines  family of protocols used as transport mechanism. </a:t>
            </a:r>
          </a:p>
          <a:p>
            <a:pPr lvl="1" algn="just" fontAlgn="base">
              <a:lnSpc>
                <a:spcPct val="150000"/>
              </a:lnSpc>
            </a:pPr>
            <a:r>
              <a:rPr lang="en-IN" sz="1750" dirty="0"/>
              <a:t>Either AF_UNIX, or</a:t>
            </a:r>
          </a:p>
          <a:p>
            <a:pPr lvl="1" algn="just" fontAlgn="base">
              <a:lnSpc>
                <a:spcPct val="150000"/>
              </a:lnSpc>
            </a:pPr>
            <a:r>
              <a:rPr lang="en-IN" sz="1750" dirty="0"/>
              <a:t>AF_INET (IP version 4 or IPv4).</a:t>
            </a:r>
          </a:p>
          <a:p>
            <a:pPr algn="just" fontAlgn="base">
              <a:lnSpc>
                <a:spcPct val="150000"/>
              </a:lnSpc>
            </a:pPr>
            <a:r>
              <a:rPr lang="en-IN" sz="1750" b="1" dirty="0" err="1" smtClean="0"/>
              <a:t>socket_type</a:t>
            </a:r>
            <a:r>
              <a:rPr lang="en-IN" sz="1750" b="1" dirty="0"/>
              <a:t>:</a:t>
            </a:r>
            <a:r>
              <a:rPr lang="en-IN" sz="1750" dirty="0"/>
              <a:t> Defines the types of communication between the two end-points. </a:t>
            </a:r>
          </a:p>
          <a:p>
            <a:pPr lvl="1" algn="just" fontAlgn="base">
              <a:lnSpc>
                <a:spcPct val="150000"/>
              </a:lnSpc>
            </a:pPr>
            <a:r>
              <a:rPr lang="en-IN" sz="1750" dirty="0"/>
              <a:t>SOCK_STREAM (for connection-oriented protocols, e.g., TCP), or</a:t>
            </a:r>
          </a:p>
          <a:p>
            <a:pPr lvl="1" algn="just" fontAlgn="base">
              <a:lnSpc>
                <a:spcPct val="150000"/>
              </a:lnSpc>
            </a:pPr>
            <a:r>
              <a:rPr lang="en-IN" sz="1750" dirty="0"/>
              <a:t>SOCK_DGRAM (for connectionless protocols e.g. UDP).</a:t>
            </a:r>
          </a:p>
          <a:p>
            <a:pPr algn="just" fontAlgn="base">
              <a:lnSpc>
                <a:spcPct val="150000"/>
              </a:lnSpc>
            </a:pPr>
            <a:r>
              <a:rPr lang="en-IN" sz="1750" b="1" dirty="0" smtClean="0"/>
              <a:t>protocol</a:t>
            </a:r>
            <a:r>
              <a:rPr lang="en-IN" sz="1750" dirty="0"/>
              <a:t>: We typically leave this field or set this field to zero</a:t>
            </a:r>
            <a:r>
              <a:rPr lang="en-IN" sz="1750" dirty="0" smtClean="0"/>
              <a:t>.</a:t>
            </a:r>
          </a:p>
          <a:p>
            <a:pPr algn="just" fontAlgn="base">
              <a:lnSpc>
                <a:spcPct val="150000"/>
              </a:lnSpc>
            </a:pPr>
            <a:r>
              <a:rPr lang="en-IN" sz="1750" b="1" dirty="0" smtClean="0"/>
              <a:t>Example:</a:t>
            </a:r>
          </a:p>
          <a:p>
            <a:pPr lvl="2" algn="just" fontAlgn="base">
              <a:lnSpc>
                <a:spcPct val="150000"/>
              </a:lnSpc>
            </a:pPr>
            <a:r>
              <a:rPr lang="en-IN" sz="1750" dirty="0"/>
              <a:t>#Socket client example in python</a:t>
            </a:r>
          </a:p>
          <a:p>
            <a:pPr lvl="2" algn="just" fontAlgn="base">
              <a:lnSpc>
                <a:spcPct val="150000"/>
              </a:lnSpc>
            </a:pPr>
            <a:r>
              <a:rPr lang="en-IN" sz="1750" dirty="0"/>
              <a:t>import socket	</a:t>
            </a:r>
          </a:p>
          <a:p>
            <a:pPr lvl="2" algn="just" fontAlgn="base">
              <a:lnSpc>
                <a:spcPct val="150000"/>
              </a:lnSpc>
            </a:pPr>
            <a:r>
              <a:rPr lang="en-IN" sz="1750" dirty="0"/>
              <a:t>#create an AF_INET, STREAM socket (TCP)</a:t>
            </a:r>
          </a:p>
          <a:p>
            <a:pPr lvl="2" algn="just" fontAlgn="base">
              <a:lnSpc>
                <a:spcPct val="150000"/>
              </a:lnSpc>
            </a:pPr>
            <a:r>
              <a:rPr lang="en-IN" sz="1750" dirty="0"/>
              <a:t>s = </a:t>
            </a:r>
            <a:r>
              <a:rPr lang="en-IN" sz="1750" dirty="0" err="1"/>
              <a:t>socket.socket</a:t>
            </a:r>
            <a:r>
              <a:rPr lang="en-IN" sz="1750" dirty="0"/>
              <a:t>(</a:t>
            </a:r>
            <a:r>
              <a:rPr lang="en-IN" sz="1750" dirty="0" err="1"/>
              <a:t>socket.AF_INET</a:t>
            </a:r>
            <a:r>
              <a:rPr lang="en-IN" sz="1750" dirty="0"/>
              <a:t>, </a:t>
            </a:r>
            <a:r>
              <a:rPr lang="en-IN" sz="1750" dirty="0" err="1"/>
              <a:t>socket.SOCK_STREAM</a:t>
            </a:r>
            <a:r>
              <a:rPr lang="en-IN" sz="1750" dirty="0"/>
              <a:t>)</a:t>
            </a:r>
          </a:p>
          <a:p>
            <a:pPr lvl="2" algn="just" fontAlgn="base">
              <a:lnSpc>
                <a:spcPct val="150000"/>
              </a:lnSpc>
            </a:pPr>
            <a:r>
              <a:rPr lang="en-IN" sz="1750" dirty="0"/>
              <a:t>print 'Socket Created</a:t>
            </a:r>
            <a:r>
              <a:rPr lang="en-IN" sz="1750" dirty="0" smtClean="0"/>
              <a:t>'</a:t>
            </a:r>
            <a:endParaRPr lang="en-IN" sz="1750" dirty="0"/>
          </a:p>
        </p:txBody>
      </p:sp>
    </p:spTree>
    <p:extLst>
      <p:ext uri="{BB962C8B-B14F-4D97-AF65-F5344CB8AC3E}">
        <p14:creationId xmlns:p14="http://schemas.microsoft.com/office/powerpoint/2010/main" xmlns="" val="9641670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Socket Creation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0" y="586959"/>
            <a:ext cx="12105504" cy="597917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0" name="object 12"/>
          <p:cNvSpPr txBox="1"/>
          <p:nvPr/>
        </p:nvSpPr>
        <p:spPr>
          <a:xfrm>
            <a:off x="89671" y="586959"/>
            <a:ext cx="11998667" cy="4225837"/>
          </a:xfrm>
          <a:prstGeom prst="rect">
            <a:avLst/>
          </a:prstGeom>
        </p:spPr>
        <p:txBody>
          <a:bodyPr vert="horz" wrap="square" lIns="0" tIns="0" rIns="0" bIns="0" numCol="1" rtlCol="0">
            <a:spAutoFit/>
          </a:bodyPr>
          <a:lstStyle/>
          <a:p>
            <a:pPr algn="just" fontAlgn="base">
              <a:lnSpc>
                <a:spcPct val="150000"/>
              </a:lnSpc>
            </a:pPr>
            <a:r>
              <a:rPr lang="en-IN" sz="1750" dirty="0"/>
              <a:t>import socket	</a:t>
            </a:r>
          </a:p>
          <a:p>
            <a:pPr algn="just" fontAlgn="base">
              <a:lnSpc>
                <a:spcPct val="150000"/>
              </a:lnSpc>
            </a:pPr>
            <a:r>
              <a:rPr lang="en-IN" sz="1750" dirty="0"/>
              <a:t>import sys	</a:t>
            </a:r>
          </a:p>
          <a:p>
            <a:pPr algn="just" fontAlgn="base">
              <a:lnSpc>
                <a:spcPct val="150000"/>
              </a:lnSpc>
            </a:pPr>
            <a:r>
              <a:rPr lang="en-IN" sz="1750" dirty="0"/>
              <a:t>try:</a:t>
            </a:r>
          </a:p>
          <a:p>
            <a:pPr algn="just" fontAlgn="base">
              <a:lnSpc>
                <a:spcPct val="150000"/>
              </a:lnSpc>
            </a:pPr>
            <a:r>
              <a:rPr lang="en-IN" sz="1750" dirty="0"/>
              <a:t>	#create an AF_INET, STREAM socket (TCP)</a:t>
            </a:r>
          </a:p>
          <a:p>
            <a:pPr algn="just" fontAlgn="base">
              <a:lnSpc>
                <a:spcPct val="150000"/>
              </a:lnSpc>
            </a:pPr>
            <a:r>
              <a:rPr lang="en-IN" sz="1750" dirty="0"/>
              <a:t>	s = </a:t>
            </a:r>
            <a:r>
              <a:rPr lang="en-IN" sz="1750" dirty="0" err="1"/>
              <a:t>socket.socket</a:t>
            </a:r>
            <a:r>
              <a:rPr lang="en-IN" sz="1750" dirty="0"/>
              <a:t>(</a:t>
            </a:r>
            <a:r>
              <a:rPr lang="en-IN" sz="1750" dirty="0" err="1"/>
              <a:t>socket.AF_INET</a:t>
            </a:r>
            <a:r>
              <a:rPr lang="en-IN" sz="1750" dirty="0"/>
              <a:t>, </a:t>
            </a:r>
            <a:r>
              <a:rPr lang="en-IN" sz="1750" dirty="0" err="1"/>
              <a:t>socket.SOCK_STREAM</a:t>
            </a:r>
            <a:r>
              <a:rPr lang="en-IN" sz="1750" dirty="0"/>
              <a:t>)</a:t>
            </a:r>
          </a:p>
          <a:p>
            <a:pPr algn="just" fontAlgn="base">
              <a:lnSpc>
                <a:spcPct val="150000"/>
              </a:lnSpc>
            </a:pPr>
            <a:r>
              <a:rPr lang="en-IN" sz="1750" dirty="0"/>
              <a:t>except </a:t>
            </a:r>
            <a:r>
              <a:rPr lang="en-IN" sz="1750" dirty="0" err="1"/>
              <a:t>socket.error</a:t>
            </a:r>
            <a:r>
              <a:rPr lang="en-IN" sz="1750" dirty="0"/>
              <a:t>, </a:t>
            </a:r>
            <a:r>
              <a:rPr lang="en-IN" sz="1750" dirty="0" err="1"/>
              <a:t>msg</a:t>
            </a:r>
            <a:r>
              <a:rPr lang="en-IN" sz="1750" dirty="0"/>
              <a:t>:</a:t>
            </a:r>
          </a:p>
          <a:p>
            <a:pPr algn="just" fontAlgn="base">
              <a:lnSpc>
                <a:spcPct val="150000"/>
              </a:lnSpc>
            </a:pPr>
            <a:r>
              <a:rPr lang="en-IN" sz="1750" dirty="0"/>
              <a:t>	print 'Failed to create socket. Error code: ' + </a:t>
            </a:r>
            <a:r>
              <a:rPr lang="en-IN" sz="1750" dirty="0" err="1"/>
              <a:t>str</a:t>
            </a:r>
            <a:r>
              <a:rPr lang="en-IN" sz="1750" dirty="0"/>
              <a:t>(</a:t>
            </a:r>
            <a:r>
              <a:rPr lang="en-IN" sz="1750" dirty="0" err="1"/>
              <a:t>msg</a:t>
            </a:r>
            <a:r>
              <a:rPr lang="en-IN" sz="1750" dirty="0"/>
              <a:t>[0]) + ' , Error message : ' + </a:t>
            </a:r>
            <a:r>
              <a:rPr lang="en-IN" sz="1750" dirty="0" err="1"/>
              <a:t>msg</a:t>
            </a:r>
            <a:r>
              <a:rPr lang="en-IN" sz="1750" dirty="0"/>
              <a:t>[1]</a:t>
            </a:r>
          </a:p>
          <a:p>
            <a:pPr algn="just" fontAlgn="base">
              <a:lnSpc>
                <a:spcPct val="150000"/>
              </a:lnSpc>
            </a:pPr>
            <a:r>
              <a:rPr lang="en-IN" sz="1750" dirty="0"/>
              <a:t>	</a:t>
            </a:r>
            <a:r>
              <a:rPr lang="en-IN" sz="1750" dirty="0" err="1"/>
              <a:t>sys.exit</a:t>
            </a:r>
            <a:r>
              <a:rPr lang="en-IN" sz="1750" dirty="0"/>
              <a:t>();</a:t>
            </a:r>
          </a:p>
          <a:p>
            <a:pPr algn="just" fontAlgn="base">
              <a:lnSpc>
                <a:spcPct val="150000"/>
              </a:lnSpc>
            </a:pPr>
            <a:endParaRPr lang="en-IN" sz="1750" dirty="0"/>
          </a:p>
          <a:p>
            <a:pPr algn="just" fontAlgn="base">
              <a:lnSpc>
                <a:spcPct val="150000"/>
              </a:lnSpc>
            </a:pPr>
            <a:r>
              <a:rPr lang="en-IN" sz="1750" dirty="0"/>
              <a:t>print 'Socket Created'</a:t>
            </a:r>
          </a:p>
          <a:p>
            <a:pPr algn="just" fontAlgn="base">
              <a:lnSpc>
                <a:spcPct val="150000"/>
              </a:lnSpc>
            </a:pPr>
            <a:endParaRPr lang="en-IN" sz="900" dirty="0"/>
          </a:p>
        </p:txBody>
      </p:sp>
    </p:spTree>
    <p:extLst>
      <p:ext uri="{BB962C8B-B14F-4D97-AF65-F5344CB8AC3E}">
        <p14:creationId xmlns:p14="http://schemas.microsoft.com/office/powerpoint/2010/main" xmlns="" val="13889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pic>
        <p:nvPicPr>
          <p:cNvPr id="6146" name="Picture 2"/>
          <p:cNvPicPr>
            <a:picLocks noChangeAspect="1" noChangeArrowheads="1"/>
          </p:cNvPicPr>
          <p:nvPr/>
        </p:nvPicPr>
        <p:blipFill>
          <a:blip r:embed="rId3"/>
          <a:srcRect/>
          <a:stretch>
            <a:fillRect/>
          </a:stretch>
        </p:blipFill>
        <p:spPr bwMode="auto">
          <a:xfrm>
            <a:off x="748493" y="636224"/>
            <a:ext cx="9399848" cy="5644655"/>
          </a:xfrm>
          <a:prstGeom prst="rect">
            <a:avLst/>
          </a:prstGeom>
          <a:noFill/>
          <a:ln w="9525">
            <a:noFill/>
            <a:miter lim="800000"/>
            <a:headEnd/>
            <a:tailEnd/>
          </a:ln>
          <a:effectLst/>
        </p:spPr>
      </p:pic>
    </p:spTree>
    <p:extLst>
      <p:ext uri="{BB962C8B-B14F-4D97-AF65-F5344CB8AC3E}">
        <p14:creationId xmlns:p14="http://schemas.microsoft.com/office/powerpoint/2010/main" xmlns="" val="4614506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965117"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Client/server symmetry in Sockets applications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49816" y="586958"/>
            <a:ext cx="5915959" cy="5915959"/>
          </a:xfrm>
          <a:prstGeom prst="rect">
            <a:avLst/>
          </a:prstGeom>
        </p:spPr>
      </p:pic>
    </p:spTree>
    <p:extLst>
      <p:ext uri="{BB962C8B-B14F-4D97-AF65-F5344CB8AC3E}">
        <p14:creationId xmlns:p14="http://schemas.microsoft.com/office/powerpoint/2010/main" xmlns="" val="73947032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Socket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628905"/>
            </a:xfrm>
            <a:prstGeom prst="rect">
              <a:avLst/>
            </a:prstGeom>
          </p:spPr>
          <p:txBody>
            <a:bodyPr vert="horz" wrap="square" lIns="0" tIns="0" rIns="0" bIns="0" numCol="1" rtlCol="0">
              <a:spAutoFit/>
            </a:bodyPr>
            <a:lstStyle/>
            <a:p>
              <a:pPr algn="just" fontAlgn="base">
                <a:lnSpc>
                  <a:spcPct val="150000"/>
                </a:lnSpc>
              </a:pPr>
              <a:r>
                <a:rPr lang="en-IN" sz="1750" dirty="0"/>
                <a:t>To create a socket, we must use </a:t>
              </a:r>
              <a:r>
                <a:rPr lang="en-IN" sz="1750" dirty="0" err="1"/>
                <a:t>socket.socket</a:t>
              </a:r>
              <a:r>
                <a:rPr lang="en-IN" sz="1750" dirty="0"/>
                <a:t>() function available in the Python socket module, which has the general syntax as follows:</a:t>
              </a:r>
            </a:p>
            <a:p>
              <a:pPr algn="just" fontAlgn="base">
                <a:lnSpc>
                  <a:spcPct val="150000"/>
                </a:lnSpc>
              </a:pPr>
              <a:r>
                <a:rPr lang="en-IN" sz="1750" b="1" i="1" dirty="0" smtClean="0"/>
                <a:t>	S </a:t>
              </a:r>
              <a:r>
                <a:rPr lang="en-IN" sz="1750" b="1" i="1" dirty="0"/>
                <a:t>= </a:t>
              </a:r>
              <a:r>
                <a:rPr lang="en-IN" sz="1750" b="1" i="1" dirty="0" err="1"/>
                <a:t>socket.socket</a:t>
              </a:r>
              <a:r>
                <a:rPr lang="en-IN" sz="1750" b="1" i="1" dirty="0"/>
                <a:t>(</a:t>
              </a:r>
              <a:r>
                <a:rPr lang="en-IN" sz="1750" b="1" i="1" dirty="0" err="1"/>
                <a:t>socket_family</a:t>
              </a:r>
              <a:r>
                <a:rPr lang="en-IN" sz="1750" b="1" i="1" dirty="0"/>
                <a:t>, </a:t>
              </a:r>
              <a:r>
                <a:rPr lang="en-IN" sz="1750" b="1" i="1" dirty="0" err="1"/>
                <a:t>socket_type</a:t>
              </a:r>
              <a:r>
                <a:rPr lang="en-IN" sz="1750" b="1" i="1" dirty="0"/>
                <a:t>, protocol=0)</a:t>
              </a:r>
            </a:p>
            <a:p>
              <a:pPr algn="just" fontAlgn="base">
                <a:lnSpc>
                  <a:spcPct val="150000"/>
                </a:lnSpc>
              </a:pPr>
              <a:r>
                <a:rPr lang="en-IN" sz="1750" dirty="0" smtClean="0"/>
                <a:t>    </a:t>
              </a:r>
              <a:r>
                <a:rPr lang="en-IN" sz="1750" dirty="0" err="1"/>
                <a:t>socket_family</a:t>
              </a:r>
              <a:r>
                <a:rPr lang="en-IN" sz="1750" dirty="0"/>
                <a:t>: This is either AF_UNIX or AF_INET. We are only going to talk about INET sockets in this tutorial, as they account for at least 99% of the sockets in use.</a:t>
              </a:r>
            </a:p>
            <a:p>
              <a:pPr algn="just" fontAlgn="base">
                <a:lnSpc>
                  <a:spcPct val="150000"/>
                </a:lnSpc>
              </a:pPr>
              <a:r>
                <a:rPr lang="en-IN" sz="1750" dirty="0"/>
                <a:t>    </a:t>
              </a:r>
              <a:r>
                <a:rPr lang="en-IN" sz="1750" dirty="0" err="1"/>
                <a:t>socket_type</a:t>
              </a:r>
              <a:r>
                <a:rPr lang="en-IN" sz="1750" dirty="0"/>
                <a:t>: This is either SOCK_STREAM or SOCK_DGRAM.</a:t>
              </a:r>
            </a:p>
            <a:p>
              <a:pPr algn="just" fontAlgn="base">
                <a:lnSpc>
                  <a:spcPct val="150000"/>
                </a:lnSpc>
              </a:pPr>
              <a:r>
                <a:rPr lang="en-IN" sz="1750" dirty="0"/>
                <a:t>    Protocol: This is usually left out, defaulting to 0</a:t>
              </a:r>
              <a:r>
                <a:rPr lang="en-IN" sz="1750" dirty="0" smtClean="0"/>
                <a:t>.</a:t>
              </a:r>
            </a:p>
            <a:p>
              <a:pPr algn="just" fontAlgn="base">
                <a:lnSpc>
                  <a:spcPct val="150000"/>
                </a:lnSpc>
              </a:pPr>
              <a:endParaRPr lang="en-IN" sz="1750" dirty="0"/>
            </a:p>
            <a:p>
              <a:pPr algn="just" fontAlgn="base">
                <a:lnSpc>
                  <a:spcPct val="150000"/>
                </a:lnSpc>
              </a:pPr>
              <a:r>
                <a:rPr lang="en-IN" sz="1750" b="1" dirty="0"/>
                <a:t>Client Socket Methods</a:t>
              </a:r>
            </a:p>
            <a:p>
              <a:pPr algn="just" fontAlgn="base">
                <a:lnSpc>
                  <a:spcPct val="150000"/>
                </a:lnSpc>
              </a:pPr>
              <a:r>
                <a:rPr lang="en-IN" sz="1750" dirty="0" smtClean="0"/>
                <a:t>Following </a:t>
              </a:r>
              <a:r>
                <a:rPr lang="en-IN" sz="1750" dirty="0"/>
                <a:t>are some client socket methods:</a:t>
              </a:r>
            </a:p>
            <a:p>
              <a:pPr algn="just" fontAlgn="base">
                <a:lnSpc>
                  <a:spcPct val="150000"/>
                </a:lnSpc>
              </a:pPr>
              <a:r>
                <a:rPr lang="en-IN" sz="1750" dirty="0"/>
                <a:t>connect( </a:t>
              </a:r>
              <a:r>
                <a:rPr lang="en-IN" sz="1750" dirty="0" smtClean="0"/>
                <a:t>) : To </a:t>
              </a:r>
              <a:r>
                <a:rPr lang="en-IN" sz="1750" dirty="0"/>
                <a:t>connect to a remote socket at an address. An address format(host, port) pair is used for AF_INET address family</a:t>
              </a:r>
              <a:r>
                <a:rPr lang="en-IN" sz="1750" dirty="0" smtClean="0"/>
                <a:t>.</a:t>
              </a:r>
            </a:p>
          </p:txBody>
        </p:sp>
      </p:grpSp>
    </p:spTree>
    <p:extLst>
      <p:ext uri="{BB962C8B-B14F-4D97-AF65-F5344CB8AC3E}">
        <p14:creationId xmlns:p14="http://schemas.microsoft.com/office/powerpoint/2010/main" xmlns="" val="20107575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Socket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6192"/>
            </a:xfrm>
            <a:prstGeom prst="rect">
              <a:avLst/>
            </a:prstGeom>
          </p:spPr>
          <p:txBody>
            <a:bodyPr vert="horz" wrap="square" lIns="0" tIns="0" rIns="0" bIns="0" numCol="1" rtlCol="0">
              <a:spAutoFit/>
            </a:bodyPr>
            <a:lstStyle/>
            <a:p>
              <a:pPr algn="just" fontAlgn="base">
                <a:lnSpc>
                  <a:spcPct val="150000"/>
                </a:lnSpc>
              </a:pPr>
              <a:r>
                <a:rPr lang="en-IN" b="1" dirty="0"/>
                <a:t>Server Socket Methods</a:t>
              </a:r>
            </a:p>
            <a:p>
              <a:pPr algn="just" fontAlgn="base">
                <a:lnSpc>
                  <a:spcPct val="150000"/>
                </a:lnSpc>
              </a:pPr>
              <a:r>
                <a:rPr lang="en-IN" sz="1750" dirty="0" smtClean="0"/>
                <a:t>bind</a:t>
              </a:r>
              <a:r>
                <a:rPr lang="en-IN" sz="1750" dirty="0"/>
                <a:t>( </a:t>
              </a:r>
              <a:r>
                <a:rPr lang="en-IN" sz="1750" dirty="0" smtClean="0"/>
                <a:t>):  This </a:t>
              </a:r>
              <a:r>
                <a:rPr lang="en-IN" sz="1750" dirty="0"/>
                <a:t>method binds the socket to an address. The format of address depends on socket family mentioned above(AF_INET</a:t>
              </a:r>
              <a:r>
                <a:rPr lang="en-IN" sz="1750" dirty="0" smtClean="0"/>
                <a:t>).</a:t>
              </a:r>
            </a:p>
            <a:p>
              <a:pPr algn="just" fontAlgn="base">
                <a:lnSpc>
                  <a:spcPct val="150000"/>
                </a:lnSpc>
              </a:pPr>
              <a:endParaRPr lang="en-IN" sz="1750" dirty="0"/>
            </a:p>
            <a:p>
              <a:pPr algn="just" fontAlgn="base">
                <a:lnSpc>
                  <a:spcPct val="150000"/>
                </a:lnSpc>
              </a:pPr>
              <a:r>
                <a:rPr lang="en-IN" sz="1750" dirty="0"/>
                <a:t>listen(backlog</a:t>
              </a:r>
              <a:r>
                <a:rPr lang="en-IN" sz="1750" dirty="0" smtClean="0"/>
                <a:t>) : This </a:t>
              </a:r>
              <a:r>
                <a:rPr lang="en-IN" sz="1750" dirty="0"/>
                <a:t>method listens for the connection made to the socket. The backlog is the maximum number of queued connections that must be listened before rejecting the connection</a:t>
              </a:r>
              <a:r>
                <a:rPr lang="en-IN" sz="1750" dirty="0" smtClean="0"/>
                <a:t>.</a:t>
              </a:r>
            </a:p>
            <a:p>
              <a:pPr algn="just" fontAlgn="base">
                <a:lnSpc>
                  <a:spcPct val="150000"/>
                </a:lnSpc>
              </a:pPr>
              <a:endParaRPr lang="en-IN" sz="1750" dirty="0"/>
            </a:p>
            <a:p>
              <a:pPr algn="just" fontAlgn="base">
                <a:lnSpc>
                  <a:spcPct val="150000"/>
                </a:lnSpc>
              </a:pPr>
              <a:r>
                <a:rPr lang="en-IN" sz="1750" dirty="0"/>
                <a:t>accept( </a:t>
              </a:r>
              <a:r>
                <a:rPr lang="en-IN" sz="1750" dirty="0" smtClean="0"/>
                <a:t>) : This </a:t>
              </a:r>
              <a:r>
                <a:rPr lang="en-IN" sz="1750" dirty="0"/>
                <a:t>method is used to accept a connection. The socket must be bound to an address and listening for connections. The return value is a pair(conn, address) where conn is a new socket object which can be used to send and receive data on that connection, and address is the address bound to the socket on the other end of the connection.</a:t>
              </a:r>
            </a:p>
          </p:txBody>
        </p:sp>
      </p:grpSp>
    </p:spTree>
    <p:extLst>
      <p:ext uri="{BB962C8B-B14F-4D97-AF65-F5344CB8AC3E}">
        <p14:creationId xmlns:p14="http://schemas.microsoft.com/office/powerpoint/2010/main" xmlns="" val="116678015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General Socket in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758407"/>
            </a:xfrm>
            <a:prstGeom prst="rect">
              <a:avLst/>
            </a:prstGeom>
          </p:spPr>
          <p:txBody>
            <a:bodyPr vert="horz" wrap="square" lIns="0" tIns="0" rIns="0" bIns="0" numCol="1" rtlCol="0">
              <a:spAutoFit/>
            </a:bodyPr>
            <a:lstStyle/>
            <a:p>
              <a:pPr algn="just" fontAlgn="base">
                <a:lnSpc>
                  <a:spcPct val="150000"/>
                </a:lnSpc>
              </a:pPr>
              <a:r>
                <a:rPr lang="en-IN" dirty="0" err="1"/>
                <a:t>sock_object.recv</a:t>
              </a:r>
              <a:r>
                <a:rPr lang="en-IN" dirty="0"/>
                <a:t>():</a:t>
              </a:r>
            </a:p>
            <a:p>
              <a:pPr algn="just" fontAlgn="base">
                <a:lnSpc>
                  <a:spcPct val="150000"/>
                </a:lnSpc>
              </a:pPr>
              <a:r>
                <a:rPr lang="en-IN" dirty="0" smtClean="0"/>
                <a:t>	Use </a:t>
              </a:r>
              <a:r>
                <a:rPr lang="en-IN" dirty="0"/>
                <a:t>this method to receive messages at endpoints when the value of the protocol parameter is TCP.</a:t>
              </a:r>
            </a:p>
            <a:p>
              <a:pPr algn="just" fontAlgn="base">
                <a:lnSpc>
                  <a:spcPct val="150000"/>
                </a:lnSpc>
              </a:pPr>
              <a:r>
                <a:rPr lang="en-IN" dirty="0" err="1"/>
                <a:t>sock_object.send</a:t>
              </a:r>
              <a:r>
                <a:rPr lang="en-IN" dirty="0"/>
                <a:t>():</a:t>
              </a:r>
            </a:p>
            <a:p>
              <a:pPr algn="just" fontAlgn="base">
                <a:lnSpc>
                  <a:spcPct val="150000"/>
                </a:lnSpc>
              </a:pPr>
              <a:r>
                <a:rPr lang="en-IN" dirty="0" smtClean="0"/>
                <a:t>	Apply </a:t>
              </a:r>
              <a:r>
                <a:rPr lang="en-IN" dirty="0"/>
                <a:t>this method to send messages from endpoints in case the protocol is TCP.</a:t>
              </a:r>
            </a:p>
            <a:p>
              <a:pPr algn="just" fontAlgn="base">
                <a:lnSpc>
                  <a:spcPct val="150000"/>
                </a:lnSpc>
              </a:pPr>
              <a:r>
                <a:rPr lang="en-IN" dirty="0" err="1"/>
                <a:t>sock_object.recvfrom</a:t>
              </a:r>
              <a:r>
                <a:rPr lang="en-IN" dirty="0"/>
                <a:t>():</a:t>
              </a:r>
            </a:p>
            <a:p>
              <a:pPr algn="just" fontAlgn="base">
                <a:lnSpc>
                  <a:spcPct val="150000"/>
                </a:lnSpc>
              </a:pPr>
              <a:r>
                <a:rPr lang="en-IN" dirty="0" smtClean="0"/>
                <a:t>	Call </a:t>
              </a:r>
              <a:r>
                <a:rPr lang="en-IN" dirty="0"/>
                <a:t>this method to receive messages at endpoints if the protocol used is UDP.</a:t>
              </a:r>
            </a:p>
            <a:p>
              <a:pPr algn="just" fontAlgn="base">
                <a:lnSpc>
                  <a:spcPct val="150000"/>
                </a:lnSpc>
              </a:pPr>
              <a:r>
                <a:rPr lang="en-IN" dirty="0" err="1"/>
                <a:t>sock_object.sendto</a:t>
              </a:r>
              <a:r>
                <a:rPr lang="en-IN" dirty="0"/>
                <a:t>():</a:t>
              </a:r>
            </a:p>
            <a:p>
              <a:pPr algn="just" fontAlgn="base">
                <a:lnSpc>
                  <a:spcPct val="150000"/>
                </a:lnSpc>
              </a:pPr>
              <a:r>
                <a:rPr lang="en-IN" dirty="0" smtClean="0"/>
                <a:t>	Invoke </a:t>
              </a:r>
              <a:r>
                <a:rPr lang="en-IN" dirty="0"/>
                <a:t>this method to send messages from endpoints if the protocol parameter is UDP.</a:t>
              </a:r>
            </a:p>
            <a:p>
              <a:pPr algn="just" fontAlgn="base">
                <a:lnSpc>
                  <a:spcPct val="150000"/>
                </a:lnSpc>
              </a:pPr>
              <a:r>
                <a:rPr lang="en-IN" dirty="0" err="1"/>
                <a:t>sock_object.gethostname</a:t>
              </a:r>
              <a:r>
                <a:rPr lang="en-IN" dirty="0"/>
                <a:t>():</a:t>
              </a:r>
            </a:p>
            <a:p>
              <a:pPr algn="just" fontAlgn="base">
                <a:lnSpc>
                  <a:spcPct val="150000"/>
                </a:lnSpc>
              </a:pPr>
              <a:r>
                <a:rPr lang="en-IN" dirty="0" smtClean="0"/>
                <a:t>	This </a:t>
              </a:r>
              <a:r>
                <a:rPr lang="en-IN" dirty="0"/>
                <a:t>method returns hostname.</a:t>
              </a:r>
            </a:p>
            <a:p>
              <a:pPr algn="just" fontAlgn="base">
                <a:lnSpc>
                  <a:spcPct val="150000"/>
                </a:lnSpc>
              </a:pPr>
              <a:r>
                <a:rPr lang="en-IN" dirty="0" err="1"/>
                <a:t>sock_object.close</a:t>
              </a:r>
              <a:r>
                <a:rPr lang="en-IN" dirty="0"/>
                <a:t>():</a:t>
              </a:r>
            </a:p>
            <a:p>
              <a:pPr algn="just" fontAlgn="base">
                <a:lnSpc>
                  <a:spcPct val="150000"/>
                </a:lnSpc>
              </a:pPr>
              <a:r>
                <a:rPr lang="en-IN" dirty="0" smtClean="0"/>
                <a:t>	This </a:t>
              </a:r>
              <a:r>
                <a:rPr lang="en-IN" dirty="0"/>
                <a:t>method is used to close the socket. The remote endpoint will not receive data from this side.</a:t>
              </a:r>
            </a:p>
            <a:p>
              <a:pPr algn="just" fontAlgn="base">
                <a:lnSpc>
                  <a:spcPct val="150000"/>
                </a:lnSpc>
              </a:pPr>
              <a:endParaRPr lang="en-IN" dirty="0"/>
            </a:p>
          </p:txBody>
        </p:sp>
      </p:grpSp>
    </p:spTree>
    <p:extLst>
      <p:ext uri="{BB962C8B-B14F-4D97-AF65-F5344CB8AC3E}">
        <p14:creationId xmlns:p14="http://schemas.microsoft.com/office/powerpoint/2010/main" xmlns="" val="40595340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965117"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Simple TCP Server</a:t>
            </a:r>
            <a:endParaRPr lang="en-IN"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6" name="Picture 5"/>
          <p:cNvPicPr>
            <a:picLocks noChangeAspect="1"/>
          </p:cNvPicPr>
          <p:nvPr/>
        </p:nvPicPr>
        <p:blipFill>
          <a:blip r:embed="rId3"/>
          <a:stretch>
            <a:fillRect/>
          </a:stretch>
        </p:blipFill>
        <p:spPr>
          <a:xfrm>
            <a:off x="1235566" y="607770"/>
            <a:ext cx="8553103" cy="5937691"/>
          </a:xfrm>
          <a:prstGeom prst="rect">
            <a:avLst/>
          </a:prstGeom>
        </p:spPr>
      </p:pic>
    </p:spTree>
    <p:extLst>
      <p:ext uri="{BB962C8B-B14F-4D97-AF65-F5344CB8AC3E}">
        <p14:creationId xmlns:p14="http://schemas.microsoft.com/office/powerpoint/2010/main" xmlns="" val="155998662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965117"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Simple TCP Client</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4" name="Picture 3"/>
          <p:cNvPicPr>
            <a:picLocks noChangeAspect="1"/>
          </p:cNvPicPr>
          <p:nvPr/>
        </p:nvPicPr>
        <p:blipFill>
          <a:blip r:embed="rId3"/>
          <a:stretch>
            <a:fillRect/>
          </a:stretch>
        </p:blipFill>
        <p:spPr>
          <a:xfrm>
            <a:off x="1646839" y="1032135"/>
            <a:ext cx="6663443" cy="4893005"/>
          </a:xfrm>
          <a:prstGeom prst="rect">
            <a:avLst/>
          </a:prstGeom>
        </p:spPr>
      </p:pic>
    </p:spTree>
    <p:extLst>
      <p:ext uri="{BB962C8B-B14F-4D97-AF65-F5344CB8AC3E}">
        <p14:creationId xmlns:p14="http://schemas.microsoft.com/office/powerpoint/2010/main" xmlns="" val="37496049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965117"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Simple </a:t>
            </a:r>
            <a:r>
              <a:rPr lang="en-IN" sz="2563" b="1" spc="13" dirty="0" smtClean="0">
                <a:solidFill>
                  <a:srgbClr val="010103"/>
                </a:solidFill>
                <a:latin typeface="Arial"/>
                <a:cs typeface="Arial"/>
              </a:rPr>
              <a:t>UDP Server</a:t>
            </a:r>
            <a:endParaRPr lang="en-IN"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4" name="Picture 3"/>
          <p:cNvPicPr>
            <a:picLocks noChangeAspect="1"/>
          </p:cNvPicPr>
          <p:nvPr/>
        </p:nvPicPr>
        <p:blipFill>
          <a:blip r:embed="rId3"/>
          <a:stretch>
            <a:fillRect/>
          </a:stretch>
        </p:blipFill>
        <p:spPr>
          <a:xfrm>
            <a:off x="1352270" y="628440"/>
            <a:ext cx="9726062" cy="5937691"/>
          </a:xfrm>
          <a:prstGeom prst="rect">
            <a:avLst/>
          </a:prstGeom>
        </p:spPr>
      </p:pic>
    </p:spTree>
    <p:extLst>
      <p:ext uri="{BB962C8B-B14F-4D97-AF65-F5344CB8AC3E}">
        <p14:creationId xmlns:p14="http://schemas.microsoft.com/office/powerpoint/2010/main" xmlns="" val="153840072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0" y="44591"/>
            <a:ext cx="7965117"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Simple UDP Client</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endParaRPr lang="en-IN" sz="1750" dirty="0" smtClean="0"/>
            </a:p>
          </p:txBody>
        </p:sp>
      </p:grpSp>
      <p:pic>
        <p:nvPicPr>
          <p:cNvPr id="5" name="Picture 4"/>
          <p:cNvPicPr>
            <a:picLocks noChangeAspect="1"/>
          </p:cNvPicPr>
          <p:nvPr/>
        </p:nvPicPr>
        <p:blipFill rotWithShape="1">
          <a:blip r:embed="rId3"/>
          <a:srcRect t="1710" r="13783"/>
          <a:stretch/>
        </p:blipFill>
        <p:spPr>
          <a:xfrm>
            <a:off x="1284418" y="949179"/>
            <a:ext cx="9535926" cy="5254731"/>
          </a:xfrm>
          <a:prstGeom prst="rect">
            <a:avLst/>
          </a:prstGeom>
        </p:spPr>
      </p:pic>
    </p:spTree>
    <p:extLst>
      <p:ext uri="{BB962C8B-B14F-4D97-AF65-F5344CB8AC3E}">
        <p14:creationId xmlns:p14="http://schemas.microsoft.com/office/powerpoint/2010/main" xmlns="" val="317121151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Symbolic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372815017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4559"/>
            </a:xfrm>
            <a:prstGeom prst="rect">
              <a:avLst/>
            </a:prstGeom>
          </p:spPr>
          <p:txBody>
            <a:bodyPr vert="horz" wrap="square" lIns="0" tIns="0" rIns="0" bIns="0" numCol="1" rtlCol="0">
              <a:spAutoFit/>
            </a:bodyPr>
            <a:lstStyle/>
            <a:p>
              <a:pPr algn="just" fontAlgn="base">
                <a:lnSpc>
                  <a:spcPct val="150000"/>
                </a:lnSpc>
              </a:pPr>
              <a:r>
                <a:rPr lang="en-IN" sz="1750" dirty="0"/>
                <a:t>Symbolic computation deals with the computation of mathematical objects symbolically. This means that the mathematical objects are represented exactly, not approximately, and mathematical expressions with unevaluated variables are left in symbolic form</a:t>
              </a:r>
              <a:r>
                <a:rPr lang="en-IN" sz="1750" dirty="0" smtClean="0"/>
                <a:t>.</a:t>
              </a:r>
            </a:p>
            <a:p>
              <a:pPr algn="just" fontAlgn="base">
                <a:lnSpc>
                  <a:spcPct val="150000"/>
                </a:lnSpc>
              </a:pPr>
              <a:endParaRPr lang="en-IN" sz="1750" dirty="0" smtClean="0"/>
            </a:p>
            <a:p>
              <a:pPr algn="just" fontAlgn="base">
                <a:lnSpc>
                  <a:spcPct val="150000"/>
                </a:lnSpc>
              </a:pPr>
              <a:r>
                <a:rPr lang="en-IN" sz="1750" dirty="0" smtClean="0"/>
                <a:t>It Covers the following:</a:t>
              </a:r>
            </a:p>
            <a:p>
              <a:pPr marL="742950" lvl="1" indent="-285750" algn="just" fontAlgn="base">
                <a:lnSpc>
                  <a:spcPct val="150000"/>
                </a:lnSpc>
                <a:buFont typeface="Arial" panose="020B0604020202020204" pitchFamily="34" charset="0"/>
                <a:buChar char="•"/>
              </a:pPr>
              <a:r>
                <a:rPr lang="en-IN" sz="1750" dirty="0"/>
                <a:t>As A calculator and symbols</a:t>
              </a:r>
            </a:p>
            <a:p>
              <a:pPr marL="742950" lvl="1" indent="-285750" algn="just" fontAlgn="base">
                <a:lnSpc>
                  <a:spcPct val="150000"/>
                </a:lnSpc>
                <a:buFont typeface="Arial" panose="020B0604020202020204" pitchFamily="34" charset="0"/>
                <a:buChar char="•"/>
              </a:pPr>
              <a:r>
                <a:rPr lang="en-IN" sz="1750" dirty="0"/>
                <a:t>Algebraic Manipulations  - Expand and Simplify</a:t>
              </a:r>
            </a:p>
            <a:p>
              <a:pPr marL="742950" lvl="1" indent="-285750" algn="just" fontAlgn="base">
                <a:lnSpc>
                  <a:spcPct val="150000"/>
                </a:lnSpc>
                <a:buFont typeface="Arial" panose="020B0604020202020204" pitchFamily="34" charset="0"/>
                <a:buChar char="•"/>
              </a:pPr>
              <a:r>
                <a:rPr lang="en-IN" sz="1750" dirty="0"/>
                <a:t>Calculus – Limits, Differentiation, Series , Integration</a:t>
              </a:r>
            </a:p>
            <a:p>
              <a:pPr marL="742950" lvl="1" indent="-285750" algn="just" fontAlgn="base">
                <a:lnSpc>
                  <a:spcPct val="150000"/>
                </a:lnSpc>
                <a:buFont typeface="Arial" panose="020B0604020202020204" pitchFamily="34" charset="0"/>
                <a:buChar char="•"/>
              </a:pPr>
              <a:r>
                <a:rPr lang="en-IN" sz="1750" dirty="0"/>
                <a:t>Equation Solving – Matrices</a:t>
              </a:r>
            </a:p>
            <a:p>
              <a:pPr algn="just" fontAlgn="base">
                <a:lnSpc>
                  <a:spcPct val="150000"/>
                </a:lnSpc>
              </a:pPr>
              <a:endParaRPr lang="en-IN" sz="1750" dirty="0"/>
            </a:p>
          </p:txBody>
        </p:sp>
      </p:grpSp>
    </p:spTree>
    <p:extLst>
      <p:ext uri="{BB962C8B-B14F-4D97-AF65-F5344CB8AC3E}">
        <p14:creationId xmlns:p14="http://schemas.microsoft.com/office/powerpoint/2010/main" xmlns="" val="3247973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pic>
        <p:nvPicPr>
          <p:cNvPr id="7170" name="Picture 2"/>
          <p:cNvPicPr>
            <a:picLocks noChangeAspect="1" noChangeArrowheads="1"/>
          </p:cNvPicPr>
          <p:nvPr/>
        </p:nvPicPr>
        <p:blipFill>
          <a:blip r:embed="rId3"/>
          <a:srcRect/>
          <a:stretch>
            <a:fillRect/>
          </a:stretch>
        </p:blipFill>
        <p:spPr bwMode="auto">
          <a:xfrm>
            <a:off x="717966" y="622247"/>
            <a:ext cx="8381064" cy="5628703"/>
          </a:xfrm>
          <a:prstGeom prst="rect">
            <a:avLst/>
          </a:prstGeom>
          <a:noFill/>
          <a:ln w="9525">
            <a:noFill/>
            <a:miter lim="800000"/>
            <a:headEnd/>
            <a:tailEnd/>
          </a:ln>
          <a:effectLst/>
        </p:spPr>
      </p:pic>
    </p:spTree>
    <p:extLst>
      <p:ext uri="{BB962C8B-B14F-4D97-AF65-F5344CB8AC3E}">
        <p14:creationId xmlns:p14="http://schemas.microsoft.com/office/powerpoint/2010/main" xmlns="" val="386431765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69332"/>
          </a:xfrm>
          <a:prstGeom prst="rect">
            <a:avLst/>
          </a:prstGeom>
        </p:spPr>
        <p:txBody>
          <a:bodyPr vert="horz" wrap="square" lIns="0" tIns="0" rIns="0" bIns="0" rtlCol="0">
            <a:spAutoFit/>
          </a:bodyPr>
          <a:lstStyle/>
          <a:p>
            <a:pPr marL="15875"/>
            <a:r>
              <a:rPr lang="en-US" sz="2400" b="1" dirty="0"/>
              <a:t>Calculator and Symbols</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00425"/>
            </a:xfrm>
            <a:prstGeom prst="rect">
              <a:avLst/>
            </a:prstGeom>
          </p:spPr>
          <p:txBody>
            <a:bodyPr vert="horz" wrap="square" lIns="0" tIns="0" rIns="0" bIns="0" numCol="1" rtlCol="0">
              <a:spAutoFit/>
            </a:bodyPr>
            <a:lstStyle/>
            <a:p>
              <a:pPr algn="just" fontAlgn="base">
                <a:lnSpc>
                  <a:spcPct val="150000"/>
                </a:lnSpc>
              </a:pPr>
              <a:r>
                <a:rPr lang="en-IN" sz="1750" b="1" dirty="0"/>
                <a:t>Rational   - ½, or 5/2</a:t>
              </a:r>
            </a:p>
            <a:p>
              <a:pPr algn="just" fontAlgn="base">
                <a:lnSpc>
                  <a:spcPct val="150000"/>
                </a:lnSpc>
              </a:pPr>
              <a:r>
                <a:rPr lang="en-IN" sz="1750" dirty="0"/>
                <a:t>	&gt;&gt;import </a:t>
              </a:r>
              <a:r>
                <a:rPr lang="en-IN" sz="1750" dirty="0" err="1"/>
                <a:t>sympy</a:t>
              </a:r>
              <a:r>
                <a:rPr lang="en-IN" sz="1750" dirty="0"/>
                <a:t> as </a:t>
              </a:r>
              <a:r>
                <a:rPr lang="en-IN" sz="1750" dirty="0" err="1"/>
                <a:t>sym</a:t>
              </a:r>
              <a:endParaRPr lang="en-IN" sz="1750" dirty="0"/>
            </a:p>
            <a:p>
              <a:pPr algn="just" fontAlgn="base">
                <a:lnSpc>
                  <a:spcPct val="150000"/>
                </a:lnSpc>
              </a:pPr>
              <a:r>
                <a:rPr lang="en-IN" sz="1750" dirty="0"/>
                <a:t>	&gt;&gt;a = </a:t>
              </a:r>
              <a:r>
                <a:rPr lang="en-IN" sz="1750" dirty="0" err="1"/>
                <a:t>sym.Rational</a:t>
              </a:r>
              <a:r>
                <a:rPr lang="en-IN" sz="1750" dirty="0"/>
                <a:t>(1, 2)</a:t>
              </a:r>
            </a:p>
            <a:p>
              <a:pPr algn="just" fontAlgn="base">
                <a:lnSpc>
                  <a:spcPct val="150000"/>
                </a:lnSpc>
              </a:pPr>
              <a:r>
                <a:rPr lang="en-IN" sz="1750" dirty="0"/>
                <a:t>	&gt;&gt;a    				</a:t>
              </a:r>
              <a:r>
                <a:rPr lang="en-IN" sz="1750" dirty="0" smtClean="0"/>
                <a:t>	Answer </a:t>
              </a:r>
              <a:r>
                <a:rPr lang="en-IN" sz="1750" dirty="0"/>
                <a:t>will be 1/2</a:t>
              </a:r>
            </a:p>
            <a:p>
              <a:pPr algn="just" fontAlgn="base">
                <a:lnSpc>
                  <a:spcPct val="150000"/>
                </a:lnSpc>
              </a:pPr>
              <a:endParaRPr lang="en-IN" sz="1750" dirty="0" smtClean="0"/>
            </a:p>
            <a:p>
              <a:pPr algn="just" fontAlgn="base">
                <a:lnSpc>
                  <a:spcPct val="150000"/>
                </a:lnSpc>
              </a:pPr>
              <a:r>
                <a:rPr lang="en-IN" sz="1750" b="1" dirty="0" smtClean="0"/>
                <a:t>Constants </a:t>
              </a:r>
              <a:r>
                <a:rPr lang="en-IN" sz="1750" b="1" dirty="0"/>
                <a:t>like </a:t>
              </a:r>
              <a:r>
                <a:rPr lang="en-IN" sz="1750" b="1" dirty="0" err="1"/>
                <a:t>pi,e</a:t>
              </a:r>
              <a:endParaRPr lang="en-IN" sz="1750" b="1" dirty="0"/>
            </a:p>
            <a:p>
              <a:pPr algn="just" fontAlgn="base">
                <a:lnSpc>
                  <a:spcPct val="150000"/>
                </a:lnSpc>
              </a:pPr>
              <a:r>
                <a:rPr lang="en-IN" sz="1750" dirty="0"/>
                <a:t>	&gt;&gt;</a:t>
              </a:r>
              <a:r>
                <a:rPr lang="en-IN" sz="1750" dirty="0" err="1"/>
                <a:t>sym.pi</a:t>
              </a:r>
              <a:r>
                <a:rPr lang="en-IN" sz="1750" dirty="0"/>
                <a:t>**2  			</a:t>
              </a:r>
              <a:r>
                <a:rPr lang="en-IN" sz="1750" dirty="0" smtClean="0"/>
                <a:t>	Answer </a:t>
              </a:r>
              <a:r>
                <a:rPr lang="en-IN" sz="1750" dirty="0"/>
                <a:t>is pi**2</a:t>
              </a:r>
            </a:p>
            <a:p>
              <a:pPr algn="just" fontAlgn="base">
                <a:lnSpc>
                  <a:spcPct val="150000"/>
                </a:lnSpc>
              </a:pPr>
              <a:r>
                <a:rPr lang="en-IN" sz="1750" dirty="0"/>
                <a:t>	&gt;&gt;</a:t>
              </a:r>
              <a:r>
                <a:rPr lang="en-IN" sz="1750" dirty="0" err="1"/>
                <a:t>sym.pi.evalf</a:t>
              </a:r>
              <a:r>
                <a:rPr lang="en-IN" sz="1750" dirty="0"/>
                <a:t>() 			</a:t>
              </a:r>
              <a:r>
                <a:rPr lang="en-IN" sz="1750" dirty="0" smtClean="0"/>
                <a:t>	Answer </a:t>
              </a:r>
              <a:r>
                <a:rPr lang="en-IN" sz="1750" dirty="0"/>
                <a:t>is 3.14159265358979</a:t>
              </a:r>
            </a:p>
            <a:p>
              <a:pPr algn="just" fontAlgn="base">
                <a:lnSpc>
                  <a:spcPct val="150000"/>
                </a:lnSpc>
              </a:pPr>
              <a:r>
                <a:rPr lang="en-IN" sz="1750" dirty="0"/>
                <a:t>	&gt;&gt; (</a:t>
              </a:r>
              <a:r>
                <a:rPr lang="en-IN" sz="1750" dirty="0" err="1"/>
                <a:t>sym.pi</a:t>
              </a:r>
              <a:r>
                <a:rPr lang="en-IN" sz="1750" dirty="0"/>
                <a:t> + </a:t>
              </a:r>
              <a:r>
                <a:rPr lang="en-IN" sz="1750" dirty="0" err="1"/>
                <a:t>sym.exp</a:t>
              </a:r>
              <a:r>
                <a:rPr lang="en-IN" sz="1750" dirty="0"/>
                <a:t>(1)).</a:t>
              </a:r>
              <a:r>
                <a:rPr lang="en-IN" sz="1750" dirty="0" err="1"/>
                <a:t>evalf</a:t>
              </a:r>
              <a:r>
                <a:rPr lang="en-IN" sz="1750" dirty="0"/>
                <a:t>() </a:t>
              </a:r>
              <a:r>
                <a:rPr lang="en-IN" sz="1750" dirty="0" smtClean="0"/>
                <a:t>		Answer </a:t>
              </a:r>
              <a:r>
                <a:rPr lang="en-IN" sz="1750" dirty="0"/>
                <a:t>is 5.85987448204884</a:t>
              </a:r>
            </a:p>
            <a:p>
              <a:pPr algn="just" fontAlgn="base">
                <a:lnSpc>
                  <a:spcPct val="150000"/>
                </a:lnSpc>
              </a:pPr>
              <a:r>
                <a:rPr lang="en-IN" sz="1750" b="1" dirty="0"/>
                <a:t>X AND Y</a:t>
              </a:r>
            </a:p>
            <a:p>
              <a:pPr algn="just" fontAlgn="base">
                <a:lnSpc>
                  <a:spcPct val="150000"/>
                </a:lnSpc>
              </a:pPr>
              <a:r>
                <a:rPr lang="en-IN" sz="1750" dirty="0"/>
                <a:t>	&gt;&gt; x = </a:t>
              </a:r>
              <a:r>
                <a:rPr lang="en-IN" sz="1750" dirty="0" err="1"/>
                <a:t>sym.Symbol</a:t>
              </a:r>
              <a:r>
                <a:rPr lang="en-IN" sz="1750" dirty="0"/>
                <a:t>('x')</a:t>
              </a:r>
            </a:p>
            <a:p>
              <a:pPr algn="just" fontAlgn="base">
                <a:lnSpc>
                  <a:spcPct val="150000"/>
                </a:lnSpc>
              </a:pPr>
              <a:r>
                <a:rPr lang="en-IN" sz="1750" dirty="0"/>
                <a:t>	&gt;&gt;y = </a:t>
              </a:r>
              <a:r>
                <a:rPr lang="en-IN" sz="1750" dirty="0" err="1"/>
                <a:t>sym.Symbol</a:t>
              </a:r>
              <a:r>
                <a:rPr lang="en-IN" sz="1750" dirty="0"/>
                <a:t>('y')</a:t>
              </a:r>
            </a:p>
            <a:p>
              <a:pPr algn="just" fontAlgn="base">
                <a:lnSpc>
                  <a:spcPct val="150000"/>
                </a:lnSpc>
              </a:pPr>
              <a:r>
                <a:rPr lang="en-IN" sz="1750" dirty="0"/>
                <a:t>	&gt;&gt;x + y + x – y			</a:t>
              </a:r>
              <a:r>
                <a:rPr lang="en-IN" sz="1750" dirty="0" smtClean="0"/>
                <a:t>	Answer </a:t>
              </a:r>
              <a:r>
                <a:rPr lang="en-IN" sz="1750" dirty="0"/>
                <a:t>is 2*x</a:t>
              </a:r>
            </a:p>
            <a:p>
              <a:pPr algn="just" fontAlgn="base">
                <a:lnSpc>
                  <a:spcPct val="150000"/>
                </a:lnSpc>
              </a:pPr>
              <a:endParaRPr lang="en-IN" sz="1750" dirty="0"/>
            </a:p>
          </p:txBody>
        </p:sp>
      </p:grpSp>
    </p:spTree>
    <p:extLst>
      <p:ext uri="{BB962C8B-B14F-4D97-AF65-F5344CB8AC3E}">
        <p14:creationId xmlns:p14="http://schemas.microsoft.com/office/powerpoint/2010/main" xmlns="" val="188092021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430887"/>
          </a:xfrm>
          <a:prstGeom prst="rect">
            <a:avLst/>
          </a:prstGeom>
        </p:spPr>
        <p:txBody>
          <a:bodyPr vert="horz" wrap="square" lIns="0" tIns="0" rIns="0" bIns="0" rtlCol="0">
            <a:spAutoFit/>
          </a:bodyPr>
          <a:lstStyle/>
          <a:p>
            <a:pPr marL="15875"/>
            <a:r>
              <a:rPr lang="en-US" sz="2800" b="1" dirty="0"/>
              <a:t>Algebraic Manipulations</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694246"/>
            </a:xfrm>
            <a:prstGeom prst="rect">
              <a:avLst/>
            </a:prstGeom>
          </p:spPr>
          <p:txBody>
            <a:bodyPr vert="horz" wrap="square" lIns="0" tIns="0" rIns="0" bIns="0" numCol="1" rtlCol="0">
              <a:spAutoFit/>
            </a:bodyPr>
            <a:lstStyle/>
            <a:p>
              <a:pPr algn="just" fontAlgn="base">
                <a:lnSpc>
                  <a:spcPct val="150000"/>
                </a:lnSpc>
              </a:pPr>
              <a:r>
                <a:rPr lang="es-ES" sz="1750" b="1" dirty="0"/>
                <a:t>EXPAND  ( X+Y)**3  = </a:t>
              </a:r>
              <a:r>
                <a:rPr lang="es-ES" sz="1750" b="1" dirty="0" smtClean="0"/>
                <a:t>X+3X^</a:t>
              </a:r>
              <a:r>
                <a:rPr lang="es-ES" sz="2000" b="1" dirty="0" smtClean="0"/>
                <a:t>2</a:t>
              </a:r>
              <a:r>
                <a:rPr lang="es-ES" sz="1750" b="1" dirty="0" smtClean="0"/>
                <a:t>Y+3XY^2+Y</a:t>
              </a:r>
              <a:endParaRPr lang="es-ES" sz="1750" b="1" dirty="0"/>
            </a:p>
            <a:p>
              <a:pPr algn="just" fontAlgn="base">
                <a:lnSpc>
                  <a:spcPct val="150000"/>
                </a:lnSpc>
              </a:pPr>
              <a:r>
                <a:rPr lang="es-ES" sz="1750" b="1" dirty="0"/>
                <a:t>	</a:t>
              </a:r>
              <a:r>
                <a:rPr lang="es-ES" sz="1750" dirty="0"/>
                <a:t>&gt;&gt; </a:t>
              </a:r>
              <a:r>
                <a:rPr lang="es-ES" sz="1750" dirty="0" err="1"/>
                <a:t>sym.expand</a:t>
              </a:r>
              <a:r>
                <a:rPr lang="es-ES" sz="1750" dirty="0"/>
                <a:t>((x + y) ** 3) </a:t>
              </a:r>
              <a:r>
                <a:rPr lang="es-ES" sz="1750" dirty="0" smtClean="0"/>
                <a:t>			</a:t>
              </a:r>
              <a:r>
                <a:rPr lang="es-ES" sz="1750" dirty="0"/>
                <a:t>	</a:t>
              </a:r>
              <a:r>
                <a:rPr lang="es-ES" sz="1750" dirty="0" err="1"/>
                <a:t>Answer</a:t>
              </a:r>
              <a:r>
                <a:rPr lang="es-ES" sz="1750" dirty="0"/>
                <a:t> </a:t>
              </a:r>
              <a:r>
                <a:rPr lang="es-ES" sz="1750" dirty="0" err="1"/>
                <a:t>is</a:t>
              </a:r>
              <a:r>
                <a:rPr lang="es-ES" sz="1750" dirty="0"/>
                <a:t> x**3 + 3*x**2*y + 3*x*y**2 + y**3</a:t>
              </a:r>
            </a:p>
            <a:p>
              <a:pPr algn="just" fontAlgn="base">
                <a:lnSpc>
                  <a:spcPct val="150000"/>
                </a:lnSpc>
              </a:pPr>
              <a:r>
                <a:rPr lang="es-ES" sz="1750" dirty="0"/>
                <a:t>	&gt;&gt; 3 * x * y ** 2 + 3 * y * x ** 2 + x ** 3 + y ** </a:t>
              </a:r>
              <a:r>
                <a:rPr lang="es-ES" sz="1750" dirty="0" smtClean="0"/>
                <a:t>3		</a:t>
              </a:r>
              <a:r>
                <a:rPr lang="es-ES" sz="1750" dirty="0" err="1" smtClean="0"/>
                <a:t>Answer</a:t>
              </a:r>
              <a:r>
                <a:rPr lang="es-ES" sz="1750" dirty="0" smtClean="0"/>
                <a:t> </a:t>
              </a:r>
              <a:r>
                <a:rPr lang="es-ES" sz="1750" dirty="0" err="1"/>
                <a:t>is</a:t>
              </a:r>
              <a:r>
                <a:rPr lang="es-ES" sz="1750" dirty="0"/>
                <a:t> x**3 + 3*x**2*y + 3*x*y**2 + y**</a:t>
              </a:r>
              <a:r>
                <a:rPr lang="es-ES" sz="1750" dirty="0" smtClean="0"/>
                <a:t>3</a:t>
              </a:r>
            </a:p>
            <a:p>
              <a:pPr algn="just" fontAlgn="base">
                <a:lnSpc>
                  <a:spcPct val="150000"/>
                </a:lnSpc>
              </a:pPr>
              <a:r>
                <a:rPr lang="es-ES" sz="1750" b="1" dirty="0"/>
                <a:t/>
              </a:r>
              <a:br>
                <a:rPr lang="es-ES" sz="1750" b="1" dirty="0"/>
              </a:br>
              <a:endParaRPr lang="es-ES" sz="1750" b="1" dirty="0"/>
            </a:p>
            <a:p>
              <a:pPr algn="just" fontAlgn="base">
                <a:lnSpc>
                  <a:spcPct val="150000"/>
                </a:lnSpc>
              </a:pPr>
              <a:r>
                <a:rPr lang="es-ES" sz="1750" b="1" dirty="0" smtClean="0"/>
                <a:t>WITH </a:t>
              </a:r>
              <a:r>
                <a:rPr lang="es-ES" sz="1750" b="1" dirty="0"/>
                <a:t>TRIGNOMETRY LIKE SIN,COSINE</a:t>
              </a:r>
            </a:p>
            <a:p>
              <a:pPr algn="just" fontAlgn="base">
                <a:lnSpc>
                  <a:spcPct val="150000"/>
                </a:lnSpc>
              </a:pPr>
              <a:r>
                <a:rPr lang="es-ES" sz="1750" b="1" dirty="0"/>
                <a:t>   </a:t>
              </a:r>
              <a:r>
                <a:rPr lang="es-ES" sz="1750" b="1" dirty="0" smtClean="0"/>
                <a:t>	</a:t>
              </a:r>
              <a:r>
                <a:rPr lang="es-ES" sz="1750" dirty="0" err="1" smtClean="0"/>
                <a:t>eg</a:t>
              </a:r>
              <a:r>
                <a:rPr lang="es-ES" sz="1750" dirty="0"/>
                <a:t>. COS(X+Y)= -  SIN(X)*SIN(Y)+COS(X)*COS(Y)</a:t>
              </a:r>
            </a:p>
            <a:p>
              <a:pPr algn="just" fontAlgn="base">
                <a:lnSpc>
                  <a:spcPct val="150000"/>
                </a:lnSpc>
              </a:pPr>
              <a:r>
                <a:rPr lang="es-ES" sz="1750" dirty="0"/>
                <a:t>	&gt;&gt; </a:t>
              </a:r>
              <a:r>
                <a:rPr lang="es-ES" sz="1750" dirty="0" err="1"/>
                <a:t>sym.expand</a:t>
              </a:r>
              <a:r>
                <a:rPr lang="es-ES" sz="1750" dirty="0"/>
                <a:t>(</a:t>
              </a:r>
              <a:r>
                <a:rPr lang="es-ES" sz="1750" dirty="0" err="1"/>
                <a:t>sym.cos</a:t>
              </a:r>
              <a:r>
                <a:rPr lang="es-ES" sz="1750" dirty="0"/>
                <a:t>(x + y), </a:t>
              </a:r>
              <a:r>
                <a:rPr lang="es-ES" sz="1750" dirty="0" err="1"/>
                <a:t>trig</a:t>
              </a:r>
              <a:r>
                <a:rPr lang="es-ES" sz="1750" dirty="0"/>
                <a:t>=True</a:t>
              </a:r>
              <a:r>
                <a:rPr lang="es-ES" sz="1750" dirty="0" smtClean="0"/>
                <a:t>)		</a:t>
              </a:r>
              <a:r>
                <a:rPr lang="es-ES" sz="1750" dirty="0" err="1" smtClean="0"/>
                <a:t>Answer</a:t>
              </a:r>
              <a:r>
                <a:rPr lang="es-ES" sz="1750" dirty="0" smtClean="0"/>
                <a:t> </a:t>
              </a:r>
              <a:r>
                <a:rPr lang="es-ES" sz="1750" dirty="0" err="1"/>
                <a:t>is</a:t>
              </a:r>
              <a:r>
                <a:rPr lang="es-ES" sz="1750" dirty="0"/>
                <a:t>  -sin(x)*sin(y) + </a:t>
              </a:r>
              <a:r>
                <a:rPr lang="es-ES" sz="1750" dirty="0" err="1"/>
                <a:t>cos</a:t>
              </a:r>
              <a:r>
                <a:rPr lang="es-ES" sz="1750" dirty="0"/>
                <a:t>(x)*</a:t>
              </a:r>
              <a:r>
                <a:rPr lang="es-ES" sz="1750" dirty="0" err="1"/>
                <a:t>cos</a:t>
              </a:r>
              <a:r>
                <a:rPr lang="es-ES" sz="1750" dirty="0"/>
                <a:t>(y)</a:t>
              </a:r>
            </a:p>
            <a:p>
              <a:pPr algn="just" fontAlgn="base">
                <a:lnSpc>
                  <a:spcPct val="150000"/>
                </a:lnSpc>
              </a:pPr>
              <a:endParaRPr lang="es-ES" sz="1750" dirty="0" smtClean="0"/>
            </a:p>
            <a:p>
              <a:pPr algn="just" fontAlgn="base">
                <a:lnSpc>
                  <a:spcPct val="150000"/>
                </a:lnSpc>
              </a:pPr>
              <a:r>
                <a:rPr lang="es-ES" sz="1750" b="1" dirty="0" smtClean="0"/>
                <a:t>SIMPLIFY</a:t>
              </a:r>
              <a:endParaRPr lang="es-ES" sz="1750" b="1" dirty="0"/>
            </a:p>
            <a:p>
              <a:pPr algn="just" fontAlgn="base">
                <a:lnSpc>
                  <a:spcPct val="150000"/>
                </a:lnSpc>
              </a:pPr>
              <a:r>
                <a:rPr lang="es-ES" sz="1750" b="1" dirty="0"/>
                <a:t>             </a:t>
              </a:r>
              <a:r>
                <a:rPr lang="es-ES" sz="1750" dirty="0"/>
                <a:t>(X+X*Y/X)=Y+1</a:t>
              </a:r>
            </a:p>
            <a:p>
              <a:pPr algn="just" fontAlgn="base">
                <a:lnSpc>
                  <a:spcPct val="150000"/>
                </a:lnSpc>
              </a:pPr>
              <a:r>
                <a:rPr lang="es-ES" sz="1750" dirty="0"/>
                <a:t>	&gt;&gt;</a:t>
              </a:r>
              <a:r>
                <a:rPr lang="es-ES" sz="1750" dirty="0" err="1"/>
                <a:t>sym.simplify</a:t>
              </a:r>
              <a:r>
                <a:rPr lang="es-ES" sz="1750" dirty="0"/>
                <a:t>((x + x * y) / x</a:t>
              </a:r>
              <a:r>
                <a:rPr lang="es-ES" sz="1750" dirty="0" smtClean="0"/>
                <a:t>)				</a:t>
              </a:r>
              <a:r>
                <a:rPr lang="es-ES" sz="1750" dirty="0" err="1" smtClean="0"/>
                <a:t>Answer</a:t>
              </a:r>
              <a:r>
                <a:rPr lang="es-ES" sz="1750" dirty="0" smtClean="0"/>
                <a:t> </a:t>
              </a:r>
              <a:r>
                <a:rPr lang="es-ES" sz="1750" dirty="0" err="1" smtClean="0"/>
                <a:t>is</a:t>
              </a:r>
              <a:r>
                <a:rPr lang="es-ES" sz="1750" dirty="0" smtClean="0"/>
                <a:t>: y+1 </a:t>
              </a:r>
              <a:endParaRPr lang="en-IN" sz="1750" dirty="0"/>
            </a:p>
          </p:txBody>
        </p:sp>
      </p:grpSp>
    </p:spTree>
    <p:extLst>
      <p:ext uri="{BB962C8B-B14F-4D97-AF65-F5344CB8AC3E}">
        <p14:creationId xmlns:p14="http://schemas.microsoft.com/office/powerpoint/2010/main" xmlns="" val="14398141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430887"/>
          </a:xfrm>
          <a:prstGeom prst="rect">
            <a:avLst/>
          </a:prstGeom>
        </p:spPr>
        <p:txBody>
          <a:bodyPr vert="horz" wrap="square" lIns="0" tIns="0" rIns="0" bIns="0" rtlCol="0">
            <a:spAutoFit/>
          </a:bodyPr>
          <a:lstStyle/>
          <a:p>
            <a:pPr marL="15875"/>
            <a:r>
              <a:rPr lang="en-US" sz="2800" b="1" dirty="0" smtClean="0"/>
              <a:t>Calculus</a:t>
            </a:r>
            <a:endParaRPr lang="en-US" sz="2800" b="1" dirty="0"/>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794517"/>
            </a:xfrm>
            <a:prstGeom prst="rect">
              <a:avLst/>
            </a:prstGeom>
          </p:spPr>
          <p:txBody>
            <a:bodyPr vert="horz" wrap="square" lIns="0" tIns="0" rIns="0" bIns="0" numCol="1" rtlCol="0">
              <a:spAutoFit/>
            </a:bodyPr>
            <a:lstStyle/>
            <a:p>
              <a:pPr algn="just" fontAlgn="base">
                <a:lnSpc>
                  <a:spcPct val="150000"/>
                </a:lnSpc>
              </a:pPr>
              <a:r>
                <a:rPr lang="es-ES" sz="1750" b="1" dirty="0"/>
                <a:t>LIMITS compute </a:t>
              </a:r>
              <a:r>
                <a:rPr lang="es-ES" sz="1750" b="1" dirty="0" err="1"/>
                <a:t>the</a:t>
              </a:r>
              <a:r>
                <a:rPr lang="es-ES" sz="1750" b="1" dirty="0"/>
                <a:t> </a:t>
              </a:r>
              <a:r>
                <a:rPr lang="es-ES" sz="1750" b="1" dirty="0" err="1"/>
                <a:t>limit</a:t>
              </a:r>
              <a:r>
                <a:rPr lang="es-ES" sz="1750" b="1" dirty="0"/>
                <a:t> of </a:t>
              </a:r>
            </a:p>
            <a:p>
              <a:pPr algn="just" fontAlgn="base">
                <a:lnSpc>
                  <a:spcPct val="150000"/>
                </a:lnSpc>
              </a:pPr>
              <a:r>
                <a:rPr lang="es-ES" sz="1750" b="1" dirty="0"/>
                <a:t>		</a:t>
              </a:r>
              <a:r>
                <a:rPr lang="es-ES" sz="1750" dirty="0" err="1"/>
                <a:t>limit</a:t>
              </a:r>
              <a:r>
                <a:rPr lang="es-ES" sz="1750" dirty="0"/>
                <a:t>(</a:t>
              </a:r>
              <a:r>
                <a:rPr lang="es-ES" sz="1750" dirty="0" err="1"/>
                <a:t>function</a:t>
              </a:r>
              <a:r>
                <a:rPr lang="es-ES" sz="1750" dirty="0"/>
                <a:t>, variable, </a:t>
              </a:r>
              <a:r>
                <a:rPr lang="es-ES" sz="1750" dirty="0" err="1"/>
                <a:t>point</a:t>
              </a:r>
              <a:r>
                <a:rPr lang="es-ES" sz="1750" dirty="0"/>
                <a:t>)  </a:t>
              </a:r>
            </a:p>
            <a:p>
              <a:pPr algn="just" fontAlgn="base">
                <a:lnSpc>
                  <a:spcPct val="150000"/>
                </a:lnSpc>
              </a:pPr>
              <a:r>
                <a:rPr lang="es-ES" sz="1750" dirty="0"/>
                <a:t>		</a:t>
              </a:r>
              <a:r>
                <a:rPr lang="es-ES" sz="1750" dirty="0" err="1"/>
                <a:t>limit</a:t>
              </a:r>
              <a:r>
                <a:rPr lang="es-ES" sz="1750" dirty="0"/>
                <a:t>( sin(x)/x , x, 0) =1</a:t>
              </a:r>
            </a:p>
            <a:p>
              <a:pPr algn="just" fontAlgn="base">
                <a:lnSpc>
                  <a:spcPct val="150000"/>
                </a:lnSpc>
              </a:pPr>
              <a:r>
                <a:rPr lang="es-ES" sz="1750" b="1" dirty="0" err="1"/>
                <a:t>Differentiation</a:t>
              </a:r>
              <a:endParaRPr lang="es-ES" sz="1750" b="1" dirty="0"/>
            </a:p>
            <a:p>
              <a:pPr algn="just" fontAlgn="base">
                <a:lnSpc>
                  <a:spcPct val="150000"/>
                </a:lnSpc>
              </a:pPr>
              <a:r>
                <a:rPr lang="es-ES" sz="1750" b="1" dirty="0" smtClean="0"/>
                <a:t>     		</a:t>
              </a:r>
              <a:r>
                <a:rPr lang="es-ES" sz="1750" dirty="0" err="1" smtClean="0"/>
                <a:t>diff</a:t>
              </a:r>
              <a:r>
                <a:rPr lang="es-ES" sz="1750" dirty="0" smtClean="0"/>
                <a:t>(</a:t>
              </a:r>
              <a:r>
                <a:rPr lang="es-ES" sz="1750" dirty="0" err="1" smtClean="0"/>
                <a:t>func,var</a:t>
              </a:r>
              <a:r>
                <a:rPr lang="es-ES" sz="1750" dirty="0" smtClean="0"/>
                <a:t>)  </a:t>
              </a:r>
              <a:r>
                <a:rPr lang="es-ES" sz="1750" dirty="0" err="1" smtClean="0"/>
                <a:t>eg</a:t>
              </a:r>
              <a:r>
                <a:rPr lang="es-ES" sz="1750" dirty="0" smtClean="0"/>
                <a:t> </a:t>
              </a:r>
              <a:r>
                <a:rPr lang="es-ES" sz="1750" dirty="0" err="1" smtClean="0"/>
                <a:t>diff</a:t>
              </a:r>
              <a:r>
                <a:rPr lang="es-ES" sz="1750" dirty="0" smtClean="0"/>
                <a:t>(sin(x),x)=</a:t>
              </a:r>
              <a:r>
                <a:rPr lang="es-ES" sz="1750" dirty="0" err="1" smtClean="0"/>
                <a:t>cos</a:t>
              </a:r>
              <a:r>
                <a:rPr lang="es-ES" sz="1750" dirty="0" smtClean="0"/>
                <a:t>(x)</a:t>
              </a:r>
            </a:p>
            <a:p>
              <a:pPr algn="just" fontAlgn="base">
                <a:lnSpc>
                  <a:spcPct val="150000"/>
                </a:lnSpc>
              </a:pPr>
              <a:r>
                <a:rPr lang="es-ES" sz="1750" dirty="0" smtClean="0"/>
                <a:t>    	 	</a:t>
              </a:r>
              <a:r>
                <a:rPr lang="es-ES" sz="1750" dirty="0" err="1" smtClean="0"/>
                <a:t>diff</a:t>
              </a:r>
              <a:r>
                <a:rPr lang="es-ES" sz="1750" dirty="0" smtClean="0"/>
                <a:t>(</a:t>
              </a:r>
              <a:r>
                <a:rPr lang="es-ES" sz="1750" dirty="0" err="1" smtClean="0"/>
                <a:t>func,var,n</a:t>
              </a:r>
              <a:r>
                <a:rPr lang="es-ES" sz="1750" dirty="0" smtClean="0"/>
                <a:t>) </a:t>
              </a:r>
              <a:r>
                <a:rPr lang="es-ES" sz="1750" dirty="0" err="1" smtClean="0"/>
                <a:t>eg</a:t>
              </a:r>
              <a:r>
                <a:rPr lang="es-ES" sz="1750" dirty="0" smtClean="0"/>
                <a:t> </a:t>
              </a:r>
            </a:p>
            <a:p>
              <a:pPr algn="just" fontAlgn="base">
                <a:lnSpc>
                  <a:spcPct val="150000"/>
                </a:lnSpc>
              </a:pPr>
              <a:r>
                <a:rPr lang="es-ES" sz="1750" b="1" dirty="0"/>
                <a:t>  Series </a:t>
              </a:r>
            </a:p>
            <a:p>
              <a:pPr algn="just" fontAlgn="base">
                <a:lnSpc>
                  <a:spcPct val="150000"/>
                </a:lnSpc>
              </a:pPr>
              <a:r>
                <a:rPr lang="es-ES" sz="1750" b="1" dirty="0"/>
                <a:t>		</a:t>
              </a:r>
              <a:r>
                <a:rPr lang="es-ES" sz="1750" dirty="0"/>
                <a:t>series(</a:t>
              </a:r>
              <a:r>
                <a:rPr lang="es-ES" sz="1750" dirty="0" err="1"/>
                <a:t>expr,var</a:t>
              </a:r>
              <a:r>
                <a:rPr lang="es-ES" sz="1750" dirty="0"/>
                <a:t>)</a:t>
              </a:r>
            </a:p>
            <a:p>
              <a:pPr algn="just" fontAlgn="base">
                <a:lnSpc>
                  <a:spcPct val="150000"/>
                </a:lnSpc>
              </a:pPr>
              <a:r>
                <a:rPr lang="es-ES" sz="1750" dirty="0"/>
                <a:t>		 series(</a:t>
              </a:r>
              <a:r>
                <a:rPr lang="es-ES" sz="1750" dirty="0" err="1"/>
                <a:t>cos</a:t>
              </a:r>
              <a:r>
                <a:rPr lang="es-ES" sz="1750" dirty="0"/>
                <a:t>(x),x)  =  1-x/2+x/24+o(x)</a:t>
              </a:r>
            </a:p>
            <a:p>
              <a:pPr algn="just" fontAlgn="base">
                <a:lnSpc>
                  <a:spcPct val="150000"/>
                </a:lnSpc>
              </a:pPr>
              <a:r>
                <a:rPr lang="es-ES" sz="1750" b="1" dirty="0" err="1"/>
                <a:t>Integration</a:t>
              </a:r>
              <a:endParaRPr lang="es-ES" sz="1750" b="1" dirty="0"/>
            </a:p>
            <a:p>
              <a:pPr algn="just" fontAlgn="base">
                <a:lnSpc>
                  <a:spcPct val="150000"/>
                </a:lnSpc>
              </a:pPr>
              <a:r>
                <a:rPr lang="es-ES" sz="1750" b="1" dirty="0"/>
                <a:t>     	</a:t>
              </a:r>
              <a:r>
                <a:rPr lang="es-ES" sz="1750" b="1" dirty="0" smtClean="0"/>
                <a:t>	</a:t>
              </a:r>
              <a:r>
                <a:rPr lang="es-ES" sz="1750" dirty="0" err="1" smtClean="0"/>
                <a:t>Integrate</a:t>
              </a:r>
              <a:r>
                <a:rPr lang="es-ES" sz="1750" dirty="0" smtClean="0"/>
                <a:t>(</a:t>
              </a:r>
              <a:r>
                <a:rPr lang="es-ES" sz="1750" dirty="0" err="1" smtClean="0"/>
                <a:t>expr,var</a:t>
              </a:r>
              <a:r>
                <a:rPr lang="es-ES" sz="1750" dirty="0"/>
                <a:t>)</a:t>
              </a:r>
            </a:p>
            <a:p>
              <a:pPr algn="just" fontAlgn="base">
                <a:lnSpc>
                  <a:spcPct val="150000"/>
                </a:lnSpc>
              </a:pPr>
              <a:r>
                <a:rPr lang="es-ES" sz="1750" dirty="0"/>
                <a:t>		</a:t>
              </a:r>
              <a:r>
                <a:rPr lang="es-ES" sz="1750" dirty="0" err="1"/>
                <a:t>Integrate</a:t>
              </a:r>
              <a:r>
                <a:rPr lang="es-ES" sz="1750" dirty="0"/>
                <a:t>(sin(x),x) = -</a:t>
              </a:r>
              <a:r>
                <a:rPr lang="es-ES" sz="1750" dirty="0" err="1"/>
                <a:t>cos</a:t>
              </a:r>
              <a:r>
                <a:rPr lang="es-ES" sz="1750" dirty="0"/>
                <a:t>(x)</a:t>
              </a:r>
            </a:p>
            <a:p>
              <a:pPr algn="just" fontAlgn="base">
                <a:lnSpc>
                  <a:spcPct val="150000"/>
                </a:lnSpc>
              </a:pPr>
              <a:endParaRPr lang="es-ES" sz="1750" dirty="0"/>
            </a:p>
            <a:p>
              <a:pPr algn="just" fontAlgn="base">
                <a:lnSpc>
                  <a:spcPct val="150000"/>
                </a:lnSpc>
              </a:pPr>
              <a:endParaRPr lang="es-ES" sz="1750" b="1" dirty="0"/>
            </a:p>
          </p:txBody>
        </p:sp>
      </p:grpSp>
    </p:spTree>
    <p:extLst>
      <p:ext uri="{BB962C8B-B14F-4D97-AF65-F5344CB8AC3E}">
        <p14:creationId xmlns:p14="http://schemas.microsoft.com/office/powerpoint/2010/main" xmlns="" val="30308730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430887"/>
          </a:xfrm>
          <a:prstGeom prst="rect">
            <a:avLst/>
          </a:prstGeom>
        </p:spPr>
        <p:txBody>
          <a:bodyPr vert="horz" wrap="square" lIns="0" tIns="0" rIns="0" bIns="0" rtlCol="0">
            <a:spAutoFit/>
          </a:bodyPr>
          <a:lstStyle/>
          <a:p>
            <a:pPr marL="15875"/>
            <a:r>
              <a:rPr lang="en-US" sz="2800" b="1" dirty="0" smtClean="0"/>
              <a:t>Example</a:t>
            </a:r>
            <a:endParaRPr lang="en-US" sz="2800" b="1" dirty="0"/>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r>
                <a:rPr lang="es-ES" sz="1750" b="1" dirty="0" smtClean="0"/>
                <a:t>Example:</a:t>
              </a:r>
              <a:endParaRPr lang="es-ES" sz="1750" b="1" dirty="0"/>
            </a:p>
          </p:txBody>
        </p:sp>
      </p:gr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163605" y="1097650"/>
            <a:ext cx="5562600" cy="1257300"/>
          </a:xfrm>
          <a:noFill/>
        </p:spPr>
      </p:pic>
      <p:pic>
        <p:nvPicPr>
          <p:cNvPr id="10"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1229" y="2354950"/>
            <a:ext cx="5584975"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715778" y="628441"/>
            <a:ext cx="4304086" cy="1161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748471" y="1757522"/>
            <a:ext cx="4271393" cy="2343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715778" y="4101353"/>
            <a:ext cx="4304086" cy="2464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5111492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430887"/>
          </a:xfrm>
          <a:prstGeom prst="rect">
            <a:avLst/>
          </a:prstGeom>
        </p:spPr>
        <p:txBody>
          <a:bodyPr vert="horz" wrap="square" lIns="0" tIns="0" rIns="0" bIns="0" rtlCol="0">
            <a:spAutoFit/>
          </a:bodyPr>
          <a:lstStyle/>
          <a:p>
            <a:pPr marL="15875"/>
            <a:r>
              <a:rPr lang="en-US" sz="2800" b="1" dirty="0" smtClean="0"/>
              <a:t>Example</a:t>
            </a:r>
            <a:endParaRPr lang="en-US" sz="2800" b="1" dirty="0"/>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algn="just" fontAlgn="base">
                <a:lnSpc>
                  <a:spcPct val="150000"/>
                </a:lnSpc>
              </a:pPr>
              <a:r>
                <a:rPr lang="es-ES" sz="1750" b="1" dirty="0" smtClean="0"/>
                <a:t>Example:</a:t>
              </a:r>
              <a:endParaRPr lang="es-ES" sz="1750" b="1" dirty="0"/>
            </a:p>
          </p:txBody>
        </p:sp>
      </p:grpSp>
      <p:pic>
        <p:nvPicPr>
          <p:cNvPr id="1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883" y="1064633"/>
            <a:ext cx="5786694" cy="4717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02188" y="1064633"/>
            <a:ext cx="5087471" cy="3830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074222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430887"/>
          </a:xfrm>
          <a:prstGeom prst="rect">
            <a:avLst/>
          </a:prstGeom>
        </p:spPr>
        <p:txBody>
          <a:bodyPr vert="horz" wrap="square" lIns="0" tIns="0" rIns="0" bIns="0" rtlCol="0">
            <a:spAutoFit/>
          </a:bodyPr>
          <a:lstStyle/>
          <a:p>
            <a:pPr marL="15875"/>
            <a:r>
              <a:rPr lang="en-US" sz="2800" b="1" dirty="0" smtClean="0"/>
              <a:t> Equation Solving</a:t>
            </a:r>
            <a:endParaRPr lang="en-US" sz="2800" b="1" dirty="0"/>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400212"/>
            </a:xfrm>
            <a:prstGeom prst="rect">
              <a:avLst/>
            </a:prstGeom>
          </p:spPr>
          <p:txBody>
            <a:bodyPr vert="horz" wrap="square" lIns="0" tIns="0" rIns="0" bIns="0" numCol="1" rtlCol="0">
              <a:spAutoFit/>
            </a:bodyPr>
            <a:lstStyle/>
            <a:p>
              <a:pPr algn="just" fontAlgn="base">
                <a:lnSpc>
                  <a:spcPct val="150000"/>
                </a:lnSpc>
              </a:pPr>
              <a:r>
                <a:rPr lang="en-IN" sz="1750" b="1" dirty="0" err="1"/>
                <a:t>solveset</a:t>
              </a:r>
              <a:r>
                <a:rPr lang="en-IN" sz="1750" b="1" dirty="0"/>
                <a:t>()</a:t>
              </a:r>
            </a:p>
            <a:p>
              <a:pPr algn="just" fontAlgn="base">
                <a:lnSpc>
                  <a:spcPct val="150000"/>
                </a:lnSpc>
              </a:pPr>
              <a:r>
                <a:rPr lang="en-IN" sz="1750" b="1" dirty="0" smtClean="0"/>
                <a:t>	</a:t>
              </a:r>
              <a:r>
                <a:rPr lang="en-IN" sz="1750" dirty="0" err="1" smtClean="0"/>
                <a:t>solveset</a:t>
              </a:r>
              <a:r>
                <a:rPr lang="en-IN" sz="1750" dirty="0" smtClean="0"/>
                <a:t>(x </a:t>
              </a:r>
              <a:r>
                <a:rPr lang="en-IN" sz="1750" dirty="0"/>
                <a:t>** 4 - 1, x) ={-1,1,-I,I</a:t>
              </a:r>
              <a:r>
                <a:rPr lang="en-IN" sz="1750" dirty="0" smtClean="0"/>
                <a:t>}</a:t>
              </a:r>
            </a:p>
            <a:p>
              <a:pPr algn="just" fontAlgn="base">
                <a:lnSpc>
                  <a:spcPct val="150000"/>
                </a:lnSpc>
              </a:pPr>
              <a:endParaRPr lang="en-IN" sz="1750" b="1" dirty="0" smtClean="0"/>
            </a:p>
            <a:p>
              <a:pPr algn="just" fontAlgn="base">
                <a:lnSpc>
                  <a:spcPct val="150000"/>
                </a:lnSpc>
              </a:pPr>
              <a:r>
                <a:rPr lang="en-IN" sz="1750" b="1" dirty="0" smtClean="0"/>
                <a:t>Matrices</a:t>
              </a:r>
              <a:endParaRPr lang="en-IN" sz="1750" b="1" dirty="0"/>
            </a:p>
            <a:p>
              <a:pPr algn="just" fontAlgn="base">
                <a:lnSpc>
                  <a:spcPct val="150000"/>
                </a:lnSpc>
              </a:pPr>
              <a:r>
                <a:rPr lang="en-IN" sz="1750" b="1" dirty="0" smtClean="0"/>
                <a:t>	 </a:t>
              </a:r>
              <a:r>
                <a:rPr lang="en-IN" sz="1750" dirty="0"/>
                <a:t>A={[1,2][2,1]} find A**2</a:t>
              </a:r>
            </a:p>
            <a:p>
              <a:pPr algn="just" fontAlgn="base">
                <a:lnSpc>
                  <a:spcPct val="150000"/>
                </a:lnSpc>
              </a:pPr>
              <a:endParaRPr lang="en-IN" sz="1750" b="1" dirty="0"/>
            </a:p>
            <a:p>
              <a:pPr algn="just" fontAlgn="base">
                <a:lnSpc>
                  <a:spcPct val="150000"/>
                </a:lnSpc>
              </a:pPr>
              <a:endParaRPr lang="en-IN" sz="1750" b="1" dirty="0"/>
            </a:p>
          </p:txBody>
        </p:sp>
      </p:grpSp>
    </p:spTree>
    <p:extLst>
      <p:ext uri="{BB962C8B-B14F-4D97-AF65-F5344CB8AC3E}">
        <p14:creationId xmlns:p14="http://schemas.microsoft.com/office/powerpoint/2010/main" xmlns="" val="419562900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Automata Based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340029074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6147000"/>
            <a:chOff x="127862" y="1268442"/>
            <a:chExt cx="9296400" cy="870003"/>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64132"/>
            </a:xfrm>
            <a:prstGeom prst="rect">
              <a:avLst/>
            </a:prstGeom>
          </p:spPr>
          <p:txBody>
            <a:bodyPr vert="horz" wrap="square" lIns="0" tIns="0" rIns="0" bIns="0" numCol="1" rtlCol="0">
              <a:spAutoFit/>
            </a:bodyPr>
            <a:lstStyle/>
            <a:p>
              <a:pPr algn="just" fontAlgn="base">
                <a:lnSpc>
                  <a:spcPct val="150000"/>
                </a:lnSpc>
              </a:pPr>
              <a:r>
                <a:rPr lang="en-IN" sz="1750" dirty="0"/>
                <a:t>Automata-based programming is a programming paradigm in which the program or its part is thought of as a model of a finite state machine or any other formal automation</a:t>
              </a:r>
              <a:r>
                <a:rPr lang="en-IN" sz="1750" dirty="0" smtClean="0"/>
                <a:t>.</a:t>
              </a:r>
            </a:p>
            <a:p>
              <a:pPr algn="just" fontAlgn="base">
                <a:lnSpc>
                  <a:spcPct val="150000"/>
                </a:lnSpc>
              </a:pPr>
              <a:endParaRPr lang="en-IN" sz="1750" dirty="0"/>
            </a:p>
            <a:p>
              <a:pPr algn="just" fontAlgn="base">
                <a:lnSpc>
                  <a:spcPct val="150000"/>
                </a:lnSpc>
              </a:pPr>
              <a:r>
                <a:rPr lang="en-IN" sz="1750" b="1" dirty="0" smtClean="0"/>
                <a:t>What is Automata Theory?</a:t>
              </a:r>
            </a:p>
            <a:p>
              <a:pPr marL="285750" indent="-285750" algn="just" fontAlgn="base">
                <a:lnSpc>
                  <a:spcPct val="150000"/>
                </a:lnSpc>
                <a:buFont typeface="Arial" panose="020B0604020202020204" pitchFamily="34" charset="0"/>
                <a:buChar char="•"/>
              </a:pPr>
              <a:r>
                <a:rPr lang="en-IN" sz="1750" dirty="0"/>
                <a:t>Automata theory is the study of abstract computational devices</a:t>
              </a:r>
            </a:p>
            <a:p>
              <a:pPr marL="285750" indent="-285750" algn="just" fontAlgn="base">
                <a:lnSpc>
                  <a:spcPct val="150000"/>
                </a:lnSpc>
                <a:buFont typeface="Arial" panose="020B0604020202020204" pitchFamily="34" charset="0"/>
                <a:buChar char="•"/>
              </a:pPr>
              <a:r>
                <a:rPr lang="en-IN" sz="1750" dirty="0"/>
                <a:t>Abstract devices are (simplified) models of real computations </a:t>
              </a:r>
            </a:p>
            <a:p>
              <a:pPr marL="285750" indent="-285750" algn="just" fontAlgn="base">
                <a:lnSpc>
                  <a:spcPct val="150000"/>
                </a:lnSpc>
                <a:buFont typeface="Arial" panose="020B0604020202020204" pitchFamily="34" charset="0"/>
                <a:buChar char="•"/>
              </a:pPr>
              <a:r>
                <a:rPr lang="en-IN" sz="1750" dirty="0"/>
                <a:t>Computations happen everywhere: On your laptop, on your cell phone, in nature, </a:t>
              </a:r>
              <a:r>
                <a:rPr lang="en-IN" sz="1750" dirty="0" smtClean="0"/>
                <a:t>…</a:t>
              </a:r>
            </a:p>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b="1" dirty="0" smtClean="0"/>
                <a:t>Example:</a:t>
              </a:r>
              <a:endParaRPr lang="en-IN" sz="1750" b="1" dirty="0"/>
            </a:p>
            <a:p>
              <a:pPr algn="just" fontAlgn="base">
                <a:lnSpc>
                  <a:spcPct val="150000"/>
                </a:lnSpc>
              </a:pPr>
              <a:endParaRPr lang="en-IN" sz="1750" dirty="0"/>
            </a:p>
            <a:p>
              <a:pPr>
                <a:spcBef>
                  <a:spcPct val="50000"/>
                </a:spcBef>
              </a:pPr>
              <a:r>
                <a:rPr lang="en-IN" sz="1750" dirty="0" smtClean="0"/>
                <a:t>							</a:t>
              </a:r>
              <a:r>
                <a:rPr lang="en-US" sz="1750" dirty="0"/>
                <a:t>input: switch</a:t>
              </a:r>
            </a:p>
            <a:p>
              <a:pPr marL="6373813" lvl="8">
                <a:spcBef>
                  <a:spcPct val="50000"/>
                </a:spcBef>
              </a:pPr>
              <a:r>
                <a:rPr lang="en-US" sz="1750" dirty="0"/>
                <a:t>output: light bulb</a:t>
              </a:r>
            </a:p>
            <a:p>
              <a:pPr marL="6373813" lvl="8">
                <a:spcBef>
                  <a:spcPct val="50000"/>
                </a:spcBef>
              </a:pPr>
              <a:r>
                <a:rPr lang="en-US" sz="1750" dirty="0"/>
                <a:t>actions: flip switch</a:t>
              </a:r>
            </a:p>
            <a:p>
              <a:pPr marL="6373813" lvl="8">
                <a:spcBef>
                  <a:spcPct val="50000"/>
                </a:spcBef>
              </a:pPr>
              <a:r>
                <a:rPr lang="en-US" sz="1750" dirty="0"/>
                <a:t>states: on, off</a:t>
              </a:r>
            </a:p>
            <a:p>
              <a:pPr marL="6373813" lvl="8" algn="just" fontAlgn="base">
                <a:lnSpc>
                  <a:spcPct val="150000"/>
                </a:lnSpc>
              </a:pPr>
              <a:endParaRPr lang="en-IN" sz="1750" dirty="0"/>
            </a:p>
          </p:txBody>
        </p:sp>
      </p:grpSp>
      <p:grpSp>
        <p:nvGrpSpPr>
          <p:cNvPr id="8" name="Group 7"/>
          <p:cNvGrpSpPr/>
          <p:nvPr/>
        </p:nvGrpSpPr>
        <p:grpSpPr>
          <a:xfrm>
            <a:off x="891989" y="4518212"/>
            <a:ext cx="3169023" cy="1620954"/>
            <a:chOff x="609600" y="1628775"/>
            <a:chExt cx="3529013" cy="1944688"/>
          </a:xfrm>
        </p:grpSpPr>
        <p:sp>
          <p:nvSpPr>
            <p:cNvPr id="10" name="Line 3"/>
            <p:cNvSpPr>
              <a:spLocks noChangeShapeType="1"/>
            </p:cNvSpPr>
            <p:nvPr/>
          </p:nvSpPr>
          <p:spPr bwMode="auto">
            <a:xfrm>
              <a:off x="1114425" y="1916113"/>
              <a:ext cx="936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1" name="Line 4"/>
            <p:cNvSpPr>
              <a:spLocks noChangeShapeType="1"/>
            </p:cNvSpPr>
            <p:nvPr/>
          </p:nvSpPr>
          <p:spPr bwMode="auto">
            <a:xfrm>
              <a:off x="1114425" y="1916113"/>
              <a:ext cx="0" cy="504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2" name="Line 5"/>
            <p:cNvSpPr>
              <a:spLocks noChangeShapeType="1"/>
            </p:cNvSpPr>
            <p:nvPr/>
          </p:nvSpPr>
          <p:spPr bwMode="auto">
            <a:xfrm>
              <a:off x="1114425" y="3068638"/>
              <a:ext cx="0" cy="503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 name="Line 6"/>
            <p:cNvSpPr>
              <a:spLocks noChangeShapeType="1"/>
            </p:cNvSpPr>
            <p:nvPr/>
          </p:nvSpPr>
          <p:spPr bwMode="auto">
            <a:xfrm>
              <a:off x="1114425" y="3571875"/>
              <a:ext cx="273685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4" name="Line 7"/>
            <p:cNvSpPr>
              <a:spLocks noChangeShapeType="1"/>
            </p:cNvSpPr>
            <p:nvPr/>
          </p:nvSpPr>
          <p:spPr bwMode="auto">
            <a:xfrm>
              <a:off x="2843213" y="1916113"/>
              <a:ext cx="100806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5" name="Line 8"/>
            <p:cNvSpPr>
              <a:spLocks noChangeShapeType="1"/>
            </p:cNvSpPr>
            <p:nvPr/>
          </p:nvSpPr>
          <p:spPr bwMode="auto">
            <a:xfrm>
              <a:off x="3849688" y="1916113"/>
              <a:ext cx="0" cy="1655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6" name="Line 9"/>
            <p:cNvSpPr>
              <a:spLocks noChangeShapeType="1"/>
            </p:cNvSpPr>
            <p:nvPr/>
          </p:nvSpPr>
          <p:spPr bwMode="auto">
            <a:xfrm flipV="1">
              <a:off x="2090738" y="1628775"/>
              <a:ext cx="647700" cy="287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7" name="Oval 10"/>
            <p:cNvSpPr>
              <a:spLocks noChangeArrowheads="1"/>
            </p:cNvSpPr>
            <p:nvPr/>
          </p:nvSpPr>
          <p:spPr bwMode="auto">
            <a:xfrm>
              <a:off x="2057400" y="1889125"/>
              <a:ext cx="71438"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8" name="Oval 11"/>
            <p:cNvSpPr>
              <a:spLocks noChangeArrowheads="1"/>
            </p:cNvSpPr>
            <p:nvPr/>
          </p:nvSpPr>
          <p:spPr bwMode="auto">
            <a:xfrm>
              <a:off x="2820988" y="1889125"/>
              <a:ext cx="71437"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9" name="Rectangle 12"/>
            <p:cNvSpPr>
              <a:spLocks noChangeArrowheads="1"/>
            </p:cNvSpPr>
            <p:nvPr/>
          </p:nvSpPr>
          <p:spPr bwMode="auto">
            <a:xfrm>
              <a:off x="609600" y="2420938"/>
              <a:ext cx="1008063"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1400"/>
                <a:t>BATTERY</a:t>
              </a:r>
            </a:p>
          </p:txBody>
        </p:sp>
        <p:sp>
          <p:nvSpPr>
            <p:cNvPr id="20" name="Litebulb"/>
            <p:cNvSpPr>
              <a:spLocks noEditPoints="1" noChangeArrowheads="1"/>
            </p:cNvSpPr>
            <p:nvPr/>
          </p:nvSpPr>
          <p:spPr bwMode="auto">
            <a:xfrm>
              <a:off x="3559175" y="2276475"/>
              <a:ext cx="579438" cy="869950"/>
            </a:xfrm>
            <a:custGeom>
              <a:avLst/>
              <a:gdLst>
                <a:gd name="T0" fmla="*/ 289719 w 21600"/>
                <a:gd name="T1" fmla="*/ 0 h 21600"/>
                <a:gd name="T2" fmla="*/ 579438 w 21600"/>
                <a:gd name="T3" fmla="*/ 313424 h 21600"/>
                <a:gd name="T4" fmla="*/ 0 w 21600"/>
                <a:gd name="T5" fmla="*/ 313424 h 21600"/>
                <a:gd name="T6" fmla="*/ 289719 w 21600"/>
                <a:gd name="T7" fmla="*/ 869950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IN"/>
            </a:p>
          </p:txBody>
        </p:sp>
      </p:grpSp>
    </p:spTree>
    <p:extLst>
      <p:ext uri="{BB962C8B-B14F-4D97-AF65-F5344CB8AC3E}">
        <p14:creationId xmlns:p14="http://schemas.microsoft.com/office/powerpoint/2010/main" xmlns="" val="75642192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Simple Computer</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74488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b="1" dirty="0" smtClean="0"/>
                <a:t>Example:</a:t>
              </a:r>
              <a:endParaRPr lang="en-IN" sz="1750" b="1" dirty="0"/>
            </a:p>
            <a:p>
              <a:pPr algn="just" fontAlgn="base">
                <a:lnSpc>
                  <a:spcPct val="150000"/>
                </a:lnSpc>
              </a:pPr>
              <a:endParaRPr lang="en-IN" sz="1750" dirty="0"/>
            </a:p>
            <a:p>
              <a:pPr>
                <a:spcBef>
                  <a:spcPct val="50000"/>
                </a:spcBef>
              </a:pPr>
              <a:r>
                <a:rPr lang="en-IN" sz="1750" dirty="0" smtClean="0"/>
                <a:t>							</a:t>
              </a:r>
              <a:r>
                <a:rPr lang="en-US" sz="1750" dirty="0"/>
                <a:t>input: switch</a:t>
              </a:r>
            </a:p>
            <a:p>
              <a:pPr marL="6373813" lvl="8">
                <a:spcBef>
                  <a:spcPct val="50000"/>
                </a:spcBef>
              </a:pPr>
              <a:r>
                <a:rPr lang="en-US" sz="1750" dirty="0"/>
                <a:t>output: light bulb</a:t>
              </a:r>
            </a:p>
            <a:p>
              <a:pPr marL="6373813" lvl="8">
                <a:spcBef>
                  <a:spcPct val="50000"/>
                </a:spcBef>
              </a:pPr>
              <a:r>
                <a:rPr lang="en-US" sz="1750" dirty="0"/>
                <a:t>actions: flip switch</a:t>
              </a:r>
            </a:p>
            <a:p>
              <a:pPr marL="6373813" lvl="8">
                <a:spcBef>
                  <a:spcPct val="50000"/>
                </a:spcBef>
              </a:pPr>
              <a:r>
                <a:rPr lang="en-US" sz="1750" dirty="0"/>
                <a:t>states: on, off</a:t>
              </a:r>
            </a:p>
            <a:p>
              <a:pPr marL="6373813" lvl="8" algn="just" fontAlgn="base">
                <a:lnSpc>
                  <a:spcPct val="150000"/>
                </a:lnSpc>
              </a:pPr>
              <a:endParaRPr lang="en-IN" sz="1750" dirty="0" smtClean="0"/>
            </a:p>
            <a:p>
              <a:pPr marL="6373813" lvl="8" algn="just" fontAlgn="base">
                <a:lnSpc>
                  <a:spcPct val="150000"/>
                </a:lnSpc>
              </a:pPr>
              <a:endParaRPr lang="en-IN" sz="1750" dirty="0"/>
            </a:p>
            <a:p>
              <a:pPr marL="6373813" lvl="8" algn="just" fontAlgn="base">
                <a:lnSpc>
                  <a:spcPct val="150000"/>
                </a:lnSpc>
              </a:pPr>
              <a:endParaRPr lang="en-IN" sz="1750" dirty="0" smtClean="0"/>
            </a:p>
            <a:p>
              <a:pPr marL="6373813" lvl="8" algn="just" fontAlgn="base">
                <a:lnSpc>
                  <a:spcPct val="150000"/>
                </a:lnSpc>
              </a:pPr>
              <a:endParaRPr lang="en-IN" sz="1750" dirty="0"/>
            </a:p>
            <a:p>
              <a:pPr marL="6373813" lvl="8" algn="just" fontAlgn="base">
                <a:lnSpc>
                  <a:spcPct val="150000"/>
                </a:lnSpc>
              </a:pPr>
              <a:r>
                <a:rPr lang="en-US" sz="1750" dirty="0"/>
                <a:t>bulb is on if and only if there was an odd number of flips</a:t>
              </a:r>
            </a:p>
            <a:p>
              <a:pPr marL="6373813" lvl="8" algn="just" fontAlgn="base">
                <a:lnSpc>
                  <a:spcPct val="150000"/>
                </a:lnSpc>
              </a:pPr>
              <a:endParaRPr lang="en-IN" sz="1750" dirty="0"/>
            </a:p>
          </p:txBody>
        </p:sp>
      </p:grpSp>
      <p:grpSp>
        <p:nvGrpSpPr>
          <p:cNvPr id="4" name="Group 3"/>
          <p:cNvGrpSpPr/>
          <p:nvPr/>
        </p:nvGrpSpPr>
        <p:grpSpPr>
          <a:xfrm>
            <a:off x="1444111" y="1557943"/>
            <a:ext cx="3528220" cy="1944688"/>
            <a:chOff x="8060063" y="2072528"/>
            <a:chExt cx="3528220" cy="1944688"/>
          </a:xfrm>
        </p:grpSpPr>
        <p:grpSp>
          <p:nvGrpSpPr>
            <p:cNvPr id="21" name="Group 20"/>
            <p:cNvGrpSpPr/>
            <p:nvPr/>
          </p:nvGrpSpPr>
          <p:grpSpPr>
            <a:xfrm>
              <a:off x="8564095" y="2072528"/>
              <a:ext cx="3024188" cy="1944688"/>
              <a:chOff x="1114425" y="1628775"/>
              <a:chExt cx="3024188" cy="1944688"/>
            </a:xfrm>
          </p:grpSpPr>
          <p:sp>
            <p:nvSpPr>
              <p:cNvPr id="22" name="Line 4"/>
              <p:cNvSpPr>
                <a:spLocks noChangeShapeType="1"/>
              </p:cNvSpPr>
              <p:nvPr/>
            </p:nvSpPr>
            <p:spPr bwMode="auto">
              <a:xfrm>
                <a:off x="1114425" y="1916113"/>
                <a:ext cx="936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3" name="Line 5"/>
              <p:cNvSpPr>
                <a:spLocks noChangeShapeType="1"/>
              </p:cNvSpPr>
              <p:nvPr/>
            </p:nvSpPr>
            <p:spPr bwMode="auto">
              <a:xfrm>
                <a:off x="1114425" y="1916113"/>
                <a:ext cx="0" cy="504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4" name="Line 6"/>
              <p:cNvSpPr>
                <a:spLocks noChangeShapeType="1"/>
              </p:cNvSpPr>
              <p:nvPr/>
            </p:nvSpPr>
            <p:spPr bwMode="auto">
              <a:xfrm>
                <a:off x="1114425" y="3068638"/>
                <a:ext cx="0" cy="503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5" name="Line 7"/>
              <p:cNvSpPr>
                <a:spLocks noChangeShapeType="1"/>
              </p:cNvSpPr>
              <p:nvPr/>
            </p:nvSpPr>
            <p:spPr bwMode="auto">
              <a:xfrm>
                <a:off x="1114425" y="3571875"/>
                <a:ext cx="273685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6" name="Line 9"/>
              <p:cNvSpPr>
                <a:spLocks noChangeShapeType="1"/>
              </p:cNvSpPr>
              <p:nvPr/>
            </p:nvSpPr>
            <p:spPr bwMode="auto">
              <a:xfrm>
                <a:off x="2843213" y="1916113"/>
                <a:ext cx="100806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8" name="Line 10"/>
              <p:cNvSpPr>
                <a:spLocks noChangeShapeType="1"/>
              </p:cNvSpPr>
              <p:nvPr/>
            </p:nvSpPr>
            <p:spPr bwMode="auto">
              <a:xfrm>
                <a:off x="3849688" y="1916113"/>
                <a:ext cx="0" cy="1655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31" name="Line 11"/>
              <p:cNvSpPr>
                <a:spLocks noChangeShapeType="1"/>
              </p:cNvSpPr>
              <p:nvPr/>
            </p:nvSpPr>
            <p:spPr bwMode="auto">
              <a:xfrm flipV="1">
                <a:off x="2090738" y="1628775"/>
                <a:ext cx="647700" cy="287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32" name="Oval 12"/>
              <p:cNvSpPr>
                <a:spLocks noChangeArrowheads="1"/>
              </p:cNvSpPr>
              <p:nvPr/>
            </p:nvSpPr>
            <p:spPr bwMode="auto">
              <a:xfrm>
                <a:off x="2057400" y="1889125"/>
                <a:ext cx="71438"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33" name="Oval 13"/>
              <p:cNvSpPr>
                <a:spLocks noChangeArrowheads="1"/>
              </p:cNvSpPr>
              <p:nvPr/>
            </p:nvSpPr>
            <p:spPr bwMode="auto">
              <a:xfrm>
                <a:off x="2820988" y="1889125"/>
                <a:ext cx="71437"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34" name="Litebulb"/>
              <p:cNvSpPr>
                <a:spLocks noEditPoints="1" noChangeArrowheads="1"/>
              </p:cNvSpPr>
              <p:nvPr/>
            </p:nvSpPr>
            <p:spPr bwMode="auto">
              <a:xfrm>
                <a:off x="3559175" y="2276475"/>
                <a:ext cx="579438" cy="869950"/>
              </a:xfrm>
              <a:custGeom>
                <a:avLst/>
                <a:gdLst>
                  <a:gd name="T0" fmla="*/ 289719 w 21600"/>
                  <a:gd name="T1" fmla="*/ 0 h 21600"/>
                  <a:gd name="T2" fmla="*/ 579438 w 21600"/>
                  <a:gd name="T3" fmla="*/ 313424 h 21600"/>
                  <a:gd name="T4" fmla="*/ 0 w 21600"/>
                  <a:gd name="T5" fmla="*/ 313424 h 21600"/>
                  <a:gd name="T6" fmla="*/ 289719 w 21600"/>
                  <a:gd name="T7" fmla="*/ 869950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IN"/>
              </a:p>
            </p:txBody>
          </p:sp>
        </p:grpSp>
        <p:sp>
          <p:nvSpPr>
            <p:cNvPr id="35" name="Rectangle 14"/>
            <p:cNvSpPr>
              <a:spLocks noChangeArrowheads="1"/>
            </p:cNvSpPr>
            <p:nvPr/>
          </p:nvSpPr>
          <p:spPr bwMode="auto">
            <a:xfrm>
              <a:off x="8060063" y="2857220"/>
              <a:ext cx="1008063"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1400"/>
                <a:t>BATTERY</a:t>
              </a:r>
            </a:p>
          </p:txBody>
        </p:sp>
      </p:grpSp>
      <p:grpSp>
        <p:nvGrpSpPr>
          <p:cNvPr id="36" name="Group 35"/>
          <p:cNvGrpSpPr/>
          <p:nvPr/>
        </p:nvGrpSpPr>
        <p:grpSpPr>
          <a:xfrm>
            <a:off x="1347274" y="4487812"/>
            <a:ext cx="3335338" cy="1379538"/>
            <a:chOff x="5003800" y="2054225"/>
            <a:chExt cx="3335338" cy="1379538"/>
          </a:xfrm>
        </p:grpSpPr>
        <p:sp>
          <p:nvSpPr>
            <p:cNvPr id="37" name="Oval 22"/>
            <p:cNvSpPr>
              <a:spLocks noChangeArrowheads="1"/>
            </p:cNvSpPr>
            <p:nvPr/>
          </p:nvSpPr>
          <p:spPr bwMode="auto">
            <a:xfrm>
              <a:off x="5976938" y="2446338"/>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38" name="Oval 23"/>
            <p:cNvSpPr>
              <a:spLocks noChangeArrowheads="1"/>
            </p:cNvSpPr>
            <p:nvPr/>
          </p:nvSpPr>
          <p:spPr bwMode="auto">
            <a:xfrm>
              <a:off x="7729538" y="2370138"/>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39" name="Freeform 24"/>
            <p:cNvSpPr>
              <a:spLocks/>
            </p:cNvSpPr>
            <p:nvPr/>
          </p:nvSpPr>
          <p:spPr bwMode="auto">
            <a:xfrm>
              <a:off x="6510338" y="2420938"/>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40" name="Freeform 25"/>
            <p:cNvSpPr>
              <a:spLocks/>
            </p:cNvSpPr>
            <p:nvPr/>
          </p:nvSpPr>
          <p:spPr bwMode="auto">
            <a:xfrm flipV="1">
              <a:off x="6586538" y="2890838"/>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41" name="Line 26"/>
            <p:cNvSpPr>
              <a:spLocks noChangeShapeType="1"/>
            </p:cNvSpPr>
            <p:nvPr/>
          </p:nvSpPr>
          <p:spPr bwMode="auto">
            <a:xfrm>
              <a:off x="5595938" y="275113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42" name="Text Box 27"/>
            <p:cNvSpPr txBox="1">
              <a:spLocks noChangeArrowheads="1"/>
            </p:cNvSpPr>
            <p:nvPr/>
          </p:nvSpPr>
          <p:spPr bwMode="auto">
            <a:xfrm>
              <a:off x="6064250" y="2565400"/>
              <a:ext cx="446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off</a:t>
              </a:r>
            </a:p>
          </p:txBody>
        </p:sp>
        <p:sp>
          <p:nvSpPr>
            <p:cNvPr id="43" name="Text Box 28"/>
            <p:cNvSpPr txBox="1">
              <a:spLocks noChangeArrowheads="1"/>
            </p:cNvSpPr>
            <p:nvPr/>
          </p:nvSpPr>
          <p:spPr bwMode="auto">
            <a:xfrm>
              <a:off x="7823200" y="2492375"/>
              <a:ext cx="4159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on</a:t>
              </a:r>
            </a:p>
          </p:txBody>
        </p:sp>
        <p:sp>
          <p:nvSpPr>
            <p:cNvPr id="44" name="Text Box 29"/>
            <p:cNvSpPr txBox="1">
              <a:spLocks noChangeArrowheads="1"/>
            </p:cNvSpPr>
            <p:nvPr/>
          </p:nvSpPr>
          <p:spPr bwMode="auto">
            <a:xfrm>
              <a:off x="5003800" y="2557463"/>
              <a:ext cx="5715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start</a:t>
              </a:r>
            </a:p>
          </p:txBody>
        </p:sp>
        <p:sp>
          <p:nvSpPr>
            <p:cNvPr id="45" name="Text Box 32"/>
            <p:cNvSpPr txBox="1">
              <a:spLocks noChangeArrowheads="1"/>
            </p:cNvSpPr>
            <p:nvPr/>
          </p:nvSpPr>
          <p:spPr bwMode="auto">
            <a:xfrm>
              <a:off x="7067550" y="2054225"/>
              <a:ext cx="234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sp>
          <p:nvSpPr>
            <p:cNvPr id="46" name="Text Box 33"/>
            <p:cNvSpPr txBox="1">
              <a:spLocks noChangeArrowheads="1"/>
            </p:cNvSpPr>
            <p:nvPr/>
          </p:nvSpPr>
          <p:spPr bwMode="auto">
            <a:xfrm>
              <a:off x="7051675" y="3067050"/>
              <a:ext cx="234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grpSp>
    </p:spTree>
    <p:extLst>
      <p:ext uri="{BB962C8B-B14F-4D97-AF65-F5344CB8AC3E}">
        <p14:creationId xmlns:p14="http://schemas.microsoft.com/office/powerpoint/2010/main" xmlns="" val="21118890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Another “computer”</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0042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b="1" dirty="0" smtClean="0"/>
                <a:t>Example:</a:t>
              </a:r>
              <a:endParaRPr lang="en-IN" sz="1750" b="1" dirty="0"/>
            </a:p>
            <a:p>
              <a:pPr algn="just" fontAlgn="base">
                <a:lnSpc>
                  <a:spcPct val="150000"/>
                </a:lnSpc>
              </a:pPr>
              <a:endParaRPr lang="en-IN" sz="1750" dirty="0"/>
            </a:p>
            <a:p>
              <a:pPr>
                <a:spcBef>
                  <a:spcPct val="50000"/>
                </a:spcBef>
              </a:pPr>
              <a:r>
                <a:rPr lang="en-IN" sz="1750" dirty="0" smtClean="0"/>
                <a:t>						</a:t>
              </a:r>
              <a:r>
                <a:rPr lang="en-IN" sz="1750" dirty="0"/>
                <a:t>	inputs: switches 1 and 2</a:t>
              </a:r>
            </a:p>
            <a:p>
              <a:pPr marL="6373813" lvl="8">
                <a:spcBef>
                  <a:spcPct val="50000"/>
                </a:spcBef>
              </a:pPr>
              <a:r>
                <a:rPr lang="en-IN" sz="1750" dirty="0"/>
                <a:t>actions: 1 for “flip switch 1”</a:t>
              </a:r>
            </a:p>
            <a:p>
              <a:pPr marL="6373813" lvl="8">
                <a:spcBef>
                  <a:spcPct val="50000"/>
                </a:spcBef>
              </a:pPr>
              <a:r>
                <a:rPr lang="en-IN" sz="1750" dirty="0"/>
                <a:t>actions: 2 for “flip switch 2”</a:t>
              </a:r>
            </a:p>
            <a:p>
              <a:pPr marL="6373813" lvl="8">
                <a:spcBef>
                  <a:spcPct val="50000"/>
                </a:spcBef>
              </a:pPr>
              <a:r>
                <a:rPr lang="en-IN" sz="1750" dirty="0"/>
                <a:t>states: on, off</a:t>
              </a:r>
            </a:p>
            <a:p>
              <a:pPr marL="6373813" lvl="8" algn="just" fontAlgn="base">
                <a:lnSpc>
                  <a:spcPct val="150000"/>
                </a:lnSpc>
              </a:pPr>
              <a:endParaRPr lang="en-IN" sz="1750" dirty="0" smtClean="0"/>
            </a:p>
            <a:p>
              <a:pPr marL="6373813" lvl="8" algn="just" fontAlgn="base">
                <a:lnSpc>
                  <a:spcPct val="150000"/>
                </a:lnSpc>
              </a:pPr>
              <a:endParaRPr lang="en-IN" sz="1750" dirty="0"/>
            </a:p>
            <a:p>
              <a:pPr marL="6373813" lvl="8" algn="just" fontAlgn="base">
                <a:lnSpc>
                  <a:spcPct val="150000"/>
                </a:lnSpc>
              </a:pPr>
              <a:endParaRPr lang="en-IN" sz="1750" dirty="0" smtClean="0"/>
            </a:p>
            <a:p>
              <a:pPr marL="6373813" lvl="8" algn="just" fontAlgn="base">
                <a:lnSpc>
                  <a:spcPct val="150000"/>
                </a:lnSpc>
              </a:pPr>
              <a:endParaRPr lang="en-IN" sz="1750" dirty="0"/>
            </a:p>
            <a:p>
              <a:pPr marL="6373813" lvl="8" algn="just" fontAlgn="base">
                <a:lnSpc>
                  <a:spcPct val="150000"/>
                </a:lnSpc>
              </a:pPr>
              <a:r>
                <a:rPr lang="en-IN" sz="1750" dirty="0"/>
                <a:t>bulb is on if and only if both switches were flipped an odd number of times</a:t>
              </a:r>
            </a:p>
            <a:p>
              <a:pPr marL="6373813" lvl="8" algn="just" fontAlgn="base">
                <a:lnSpc>
                  <a:spcPct val="150000"/>
                </a:lnSpc>
              </a:pPr>
              <a:endParaRPr lang="en-IN" sz="1750" dirty="0"/>
            </a:p>
          </p:txBody>
        </p:sp>
      </p:grpSp>
      <p:grpSp>
        <p:nvGrpSpPr>
          <p:cNvPr id="47" name="Group 46"/>
          <p:cNvGrpSpPr/>
          <p:nvPr/>
        </p:nvGrpSpPr>
        <p:grpSpPr>
          <a:xfrm>
            <a:off x="701231" y="1250950"/>
            <a:ext cx="3529013" cy="2139950"/>
            <a:chOff x="609600" y="1477963"/>
            <a:chExt cx="3529013" cy="2139950"/>
          </a:xfrm>
        </p:grpSpPr>
        <p:sp>
          <p:nvSpPr>
            <p:cNvPr id="48" name="Line 3"/>
            <p:cNvSpPr>
              <a:spLocks noChangeShapeType="1"/>
            </p:cNvSpPr>
            <p:nvPr/>
          </p:nvSpPr>
          <p:spPr bwMode="auto">
            <a:xfrm>
              <a:off x="1114425" y="1916113"/>
              <a:ext cx="936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49" name="Line 4"/>
            <p:cNvSpPr>
              <a:spLocks noChangeShapeType="1"/>
            </p:cNvSpPr>
            <p:nvPr/>
          </p:nvSpPr>
          <p:spPr bwMode="auto">
            <a:xfrm>
              <a:off x="1114425" y="1916113"/>
              <a:ext cx="0" cy="504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0" name="Line 5"/>
            <p:cNvSpPr>
              <a:spLocks noChangeShapeType="1"/>
            </p:cNvSpPr>
            <p:nvPr/>
          </p:nvSpPr>
          <p:spPr bwMode="auto">
            <a:xfrm>
              <a:off x="1114425" y="3068638"/>
              <a:ext cx="0" cy="503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1" name="Line 7"/>
            <p:cNvSpPr>
              <a:spLocks noChangeShapeType="1"/>
            </p:cNvSpPr>
            <p:nvPr/>
          </p:nvSpPr>
          <p:spPr bwMode="auto">
            <a:xfrm>
              <a:off x="2843213" y="1916113"/>
              <a:ext cx="100806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2" name="Line 8"/>
            <p:cNvSpPr>
              <a:spLocks noChangeShapeType="1"/>
            </p:cNvSpPr>
            <p:nvPr/>
          </p:nvSpPr>
          <p:spPr bwMode="auto">
            <a:xfrm>
              <a:off x="3849688" y="1916113"/>
              <a:ext cx="0" cy="1655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3" name="Line 9"/>
            <p:cNvSpPr>
              <a:spLocks noChangeShapeType="1"/>
            </p:cNvSpPr>
            <p:nvPr/>
          </p:nvSpPr>
          <p:spPr bwMode="auto">
            <a:xfrm flipV="1">
              <a:off x="2090738" y="1628775"/>
              <a:ext cx="647700" cy="287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4" name="Oval 10"/>
            <p:cNvSpPr>
              <a:spLocks noChangeArrowheads="1"/>
            </p:cNvSpPr>
            <p:nvPr/>
          </p:nvSpPr>
          <p:spPr bwMode="auto">
            <a:xfrm>
              <a:off x="2057400" y="1889125"/>
              <a:ext cx="71438"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55" name="Oval 11"/>
            <p:cNvSpPr>
              <a:spLocks noChangeArrowheads="1"/>
            </p:cNvSpPr>
            <p:nvPr/>
          </p:nvSpPr>
          <p:spPr bwMode="auto">
            <a:xfrm>
              <a:off x="2820988" y="1889125"/>
              <a:ext cx="71437"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56" name="Rectangle 12"/>
            <p:cNvSpPr>
              <a:spLocks noChangeArrowheads="1"/>
            </p:cNvSpPr>
            <p:nvPr/>
          </p:nvSpPr>
          <p:spPr bwMode="auto">
            <a:xfrm>
              <a:off x="609600" y="2420938"/>
              <a:ext cx="1008063"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1400"/>
                <a:t>BATTERY</a:t>
              </a:r>
            </a:p>
          </p:txBody>
        </p:sp>
        <p:sp>
          <p:nvSpPr>
            <p:cNvPr id="57" name="Litebulb"/>
            <p:cNvSpPr>
              <a:spLocks noEditPoints="1" noChangeArrowheads="1"/>
            </p:cNvSpPr>
            <p:nvPr/>
          </p:nvSpPr>
          <p:spPr bwMode="auto">
            <a:xfrm>
              <a:off x="3559175" y="2276475"/>
              <a:ext cx="579438" cy="869950"/>
            </a:xfrm>
            <a:custGeom>
              <a:avLst/>
              <a:gdLst>
                <a:gd name="T0" fmla="*/ 289719 w 21600"/>
                <a:gd name="T1" fmla="*/ 0 h 21600"/>
                <a:gd name="T2" fmla="*/ 579438 w 21600"/>
                <a:gd name="T3" fmla="*/ 313424 h 21600"/>
                <a:gd name="T4" fmla="*/ 0 w 21600"/>
                <a:gd name="T5" fmla="*/ 313424 h 21600"/>
                <a:gd name="T6" fmla="*/ 289719 w 21600"/>
                <a:gd name="T7" fmla="*/ 869950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IN"/>
            </a:p>
          </p:txBody>
        </p:sp>
        <p:sp>
          <p:nvSpPr>
            <p:cNvPr id="58" name="Line 27"/>
            <p:cNvSpPr>
              <a:spLocks noChangeShapeType="1"/>
            </p:cNvSpPr>
            <p:nvPr/>
          </p:nvSpPr>
          <p:spPr bwMode="auto">
            <a:xfrm>
              <a:off x="1114425" y="3573463"/>
              <a:ext cx="936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59" name="Line 28"/>
            <p:cNvSpPr>
              <a:spLocks noChangeShapeType="1"/>
            </p:cNvSpPr>
            <p:nvPr/>
          </p:nvSpPr>
          <p:spPr bwMode="auto">
            <a:xfrm>
              <a:off x="2843213" y="3573463"/>
              <a:ext cx="100806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60" name="Line 29"/>
            <p:cNvSpPr>
              <a:spLocks noChangeShapeType="1"/>
            </p:cNvSpPr>
            <p:nvPr/>
          </p:nvSpPr>
          <p:spPr bwMode="auto">
            <a:xfrm flipV="1">
              <a:off x="2090738" y="3286125"/>
              <a:ext cx="647700" cy="2873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61" name="Oval 30"/>
            <p:cNvSpPr>
              <a:spLocks noChangeArrowheads="1"/>
            </p:cNvSpPr>
            <p:nvPr/>
          </p:nvSpPr>
          <p:spPr bwMode="auto">
            <a:xfrm>
              <a:off x="2057400" y="3546475"/>
              <a:ext cx="71438"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62" name="Oval 31"/>
            <p:cNvSpPr>
              <a:spLocks noChangeArrowheads="1"/>
            </p:cNvSpPr>
            <p:nvPr/>
          </p:nvSpPr>
          <p:spPr bwMode="auto">
            <a:xfrm>
              <a:off x="2820988" y="3546475"/>
              <a:ext cx="71437" cy="71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63" name="Text Box 36"/>
            <p:cNvSpPr txBox="1">
              <a:spLocks noChangeArrowheads="1"/>
            </p:cNvSpPr>
            <p:nvPr/>
          </p:nvSpPr>
          <p:spPr bwMode="auto">
            <a:xfrm>
              <a:off x="2192338" y="1477963"/>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sp>
          <p:nvSpPr>
            <p:cNvPr id="64" name="Text Box 37"/>
            <p:cNvSpPr txBox="1">
              <a:spLocks noChangeArrowheads="1"/>
            </p:cNvSpPr>
            <p:nvPr/>
          </p:nvSpPr>
          <p:spPr bwMode="auto">
            <a:xfrm>
              <a:off x="2263775" y="3068638"/>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2</a:t>
              </a:r>
            </a:p>
          </p:txBody>
        </p:sp>
      </p:grpSp>
      <p:grpSp>
        <p:nvGrpSpPr>
          <p:cNvPr id="65" name="Group 64"/>
          <p:cNvGrpSpPr/>
          <p:nvPr/>
        </p:nvGrpSpPr>
        <p:grpSpPr>
          <a:xfrm>
            <a:off x="582962" y="3876954"/>
            <a:ext cx="3694113" cy="2519363"/>
            <a:chOff x="4765675" y="1349375"/>
            <a:chExt cx="3694113" cy="2519363"/>
          </a:xfrm>
        </p:grpSpPr>
        <p:sp>
          <p:nvSpPr>
            <p:cNvPr id="66" name="Oval 15"/>
            <p:cNvSpPr>
              <a:spLocks noChangeArrowheads="1"/>
            </p:cNvSpPr>
            <p:nvPr/>
          </p:nvSpPr>
          <p:spPr bwMode="auto">
            <a:xfrm>
              <a:off x="5738813" y="1425575"/>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67" name="Oval 16"/>
            <p:cNvSpPr>
              <a:spLocks noChangeArrowheads="1"/>
            </p:cNvSpPr>
            <p:nvPr/>
          </p:nvSpPr>
          <p:spPr bwMode="auto">
            <a:xfrm>
              <a:off x="7491413" y="1349375"/>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68" name="Freeform 17"/>
            <p:cNvSpPr>
              <a:spLocks/>
            </p:cNvSpPr>
            <p:nvPr/>
          </p:nvSpPr>
          <p:spPr bwMode="auto">
            <a:xfrm rot="16521349">
              <a:off x="5167313" y="2593975"/>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69" name="Freeform 18"/>
            <p:cNvSpPr>
              <a:spLocks/>
            </p:cNvSpPr>
            <p:nvPr/>
          </p:nvSpPr>
          <p:spPr bwMode="auto">
            <a:xfrm flipV="1">
              <a:off x="6348413" y="1870075"/>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0" name="Line 19"/>
            <p:cNvSpPr>
              <a:spLocks noChangeShapeType="1"/>
            </p:cNvSpPr>
            <p:nvPr/>
          </p:nvSpPr>
          <p:spPr bwMode="auto">
            <a:xfrm>
              <a:off x="5357813" y="1730375"/>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 name="Text Box 20"/>
            <p:cNvSpPr txBox="1">
              <a:spLocks noChangeArrowheads="1"/>
            </p:cNvSpPr>
            <p:nvPr/>
          </p:nvSpPr>
          <p:spPr bwMode="auto">
            <a:xfrm>
              <a:off x="5826125" y="1544638"/>
              <a:ext cx="446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off</a:t>
              </a:r>
            </a:p>
          </p:txBody>
        </p:sp>
        <p:sp>
          <p:nvSpPr>
            <p:cNvPr id="72" name="Text Box 21"/>
            <p:cNvSpPr txBox="1">
              <a:spLocks noChangeArrowheads="1"/>
            </p:cNvSpPr>
            <p:nvPr/>
          </p:nvSpPr>
          <p:spPr bwMode="auto">
            <a:xfrm>
              <a:off x="7585075" y="1471613"/>
              <a:ext cx="446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off</a:t>
              </a:r>
            </a:p>
          </p:txBody>
        </p:sp>
        <p:sp>
          <p:nvSpPr>
            <p:cNvPr id="73" name="Text Box 22"/>
            <p:cNvSpPr txBox="1">
              <a:spLocks noChangeArrowheads="1"/>
            </p:cNvSpPr>
            <p:nvPr/>
          </p:nvSpPr>
          <p:spPr bwMode="auto">
            <a:xfrm>
              <a:off x="4765675" y="1536700"/>
              <a:ext cx="571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start</a:t>
              </a:r>
            </a:p>
          </p:txBody>
        </p:sp>
        <p:sp>
          <p:nvSpPr>
            <p:cNvPr id="74" name="Text Box 38"/>
            <p:cNvSpPr txBox="1">
              <a:spLocks noChangeArrowheads="1"/>
            </p:cNvSpPr>
            <p:nvPr/>
          </p:nvSpPr>
          <p:spPr bwMode="auto">
            <a:xfrm>
              <a:off x="6838950" y="1708150"/>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sp>
          <p:nvSpPr>
            <p:cNvPr id="75" name="Oval 39"/>
            <p:cNvSpPr>
              <a:spLocks noChangeArrowheads="1"/>
            </p:cNvSpPr>
            <p:nvPr/>
          </p:nvSpPr>
          <p:spPr bwMode="auto">
            <a:xfrm>
              <a:off x="5705475" y="321945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76" name="Oval 40"/>
            <p:cNvSpPr>
              <a:spLocks noChangeArrowheads="1"/>
            </p:cNvSpPr>
            <p:nvPr/>
          </p:nvSpPr>
          <p:spPr bwMode="auto">
            <a:xfrm>
              <a:off x="7458075" y="314325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77" name="Freeform 41"/>
            <p:cNvSpPr>
              <a:spLocks/>
            </p:cNvSpPr>
            <p:nvPr/>
          </p:nvSpPr>
          <p:spPr bwMode="auto">
            <a:xfrm>
              <a:off x="6238875" y="3194050"/>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8" name="Freeform 42"/>
            <p:cNvSpPr>
              <a:spLocks/>
            </p:cNvSpPr>
            <p:nvPr/>
          </p:nvSpPr>
          <p:spPr bwMode="auto">
            <a:xfrm flipV="1">
              <a:off x="6315075" y="3663950"/>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9" name="Text Box 44"/>
            <p:cNvSpPr txBox="1">
              <a:spLocks noChangeArrowheads="1"/>
            </p:cNvSpPr>
            <p:nvPr/>
          </p:nvSpPr>
          <p:spPr bwMode="auto">
            <a:xfrm>
              <a:off x="5792788" y="3338513"/>
              <a:ext cx="4460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off</a:t>
              </a:r>
            </a:p>
          </p:txBody>
        </p:sp>
        <p:sp>
          <p:nvSpPr>
            <p:cNvPr id="80" name="Text Box 45"/>
            <p:cNvSpPr txBox="1">
              <a:spLocks noChangeArrowheads="1"/>
            </p:cNvSpPr>
            <p:nvPr/>
          </p:nvSpPr>
          <p:spPr bwMode="auto">
            <a:xfrm>
              <a:off x="7551738" y="3265488"/>
              <a:ext cx="4159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on</a:t>
              </a:r>
            </a:p>
          </p:txBody>
        </p:sp>
        <p:sp>
          <p:nvSpPr>
            <p:cNvPr id="81" name="Text Box 47"/>
            <p:cNvSpPr txBox="1">
              <a:spLocks noChangeArrowheads="1"/>
            </p:cNvSpPr>
            <p:nvPr/>
          </p:nvSpPr>
          <p:spPr bwMode="auto">
            <a:xfrm>
              <a:off x="6796088" y="285432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sp>
          <p:nvSpPr>
            <p:cNvPr id="82" name="Text Box 48"/>
            <p:cNvSpPr txBox="1">
              <a:spLocks noChangeArrowheads="1"/>
            </p:cNvSpPr>
            <p:nvPr/>
          </p:nvSpPr>
          <p:spPr bwMode="auto">
            <a:xfrm>
              <a:off x="6805613" y="350202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sp>
          <p:nvSpPr>
            <p:cNvPr id="83" name="Freeform 49"/>
            <p:cNvSpPr>
              <a:spLocks/>
            </p:cNvSpPr>
            <p:nvPr/>
          </p:nvSpPr>
          <p:spPr bwMode="auto">
            <a:xfrm>
              <a:off x="6267450" y="1420813"/>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84" name="Freeform 50"/>
            <p:cNvSpPr>
              <a:spLocks/>
            </p:cNvSpPr>
            <p:nvPr/>
          </p:nvSpPr>
          <p:spPr bwMode="auto">
            <a:xfrm rot="16323972" flipV="1">
              <a:off x="5637213" y="2513013"/>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85" name="Text Box 53"/>
            <p:cNvSpPr txBox="1">
              <a:spLocks noChangeArrowheads="1"/>
            </p:cNvSpPr>
            <p:nvPr/>
          </p:nvSpPr>
          <p:spPr bwMode="auto">
            <a:xfrm>
              <a:off x="5475288" y="242252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2</a:t>
              </a:r>
            </a:p>
          </p:txBody>
        </p:sp>
        <p:sp>
          <p:nvSpPr>
            <p:cNvPr id="86" name="Text Box 54"/>
            <p:cNvSpPr txBox="1">
              <a:spLocks noChangeArrowheads="1"/>
            </p:cNvSpPr>
            <p:nvPr/>
          </p:nvSpPr>
          <p:spPr bwMode="auto">
            <a:xfrm>
              <a:off x="6367463" y="242887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dirty="0">
                  <a:latin typeface="Garamond" panose="02020404030301010803" pitchFamily="18" charset="0"/>
                  <a:cs typeface="新細明體"/>
                </a:rPr>
                <a:t>2</a:t>
              </a:r>
            </a:p>
          </p:txBody>
        </p:sp>
        <p:sp>
          <p:nvSpPr>
            <p:cNvPr id="87" name="Freeform 55"/>
            <p:cNvSpPr>
              <a:spLocks/>
            </p:cNvSpPr>
            <p:nvPr/>
          </p:nvSpPr>
          <p:spPr bwMode="auto">
            <a:xfrm rot="16521349">
              <a:off x="6967538" y="2492375"/>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88" name="Freeform 56"/>
            <p:cNvSpPr>
              <a:spLocks/>
            </p:cNvSpPr>
            <p:nvPr/>
          </p:nvSpPr>
          <p:spPr bwMode="auto">
            <a:xfrm rot="16323972" flipV="1">
              <a:off x="7437438" y="2411413"/>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89" name="Text Box 57"/>
            <p:cNvSpPr txBox="1">
              <a:spLocks noChangeArrowheads="1"/>
            </p:cNvSpPr>
            <p:nvPr/>
          </p:nvSpPr>
          <p:spPr bwMode="auto">
            <a:xfrm>
              <a:off x="7275513" y="232092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2</a:t>
              </a:r>
            </a:p>
          </p:txBody>
        </p:sp>
        <p:sp>
          <p:nvSpPr>
            <p:cNvPr id="90" name="Text Box 58"/>
            <p:cNvSpPr txBox="1">
              <a:spLocks noChangeArrowheads="1"/>
            </p:cNvSpPr>
            <p:nvPr/>
          </p:nvSpPr>
          <p:spPr bwMode="auto">
            <a:xfrm>
              <a:off x="8167688" y="2327275"/>
              <a:ext cx="2921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2</a:t>
              </a:r>
            </a:p>
          </p:txBody>
        </p:sp>
      </p:grpSp>
    </p:spTree>
    <p:extLst>
      <p:ext uri="{BB962C8B-B14F-4D97-AF65-F5344CB8AC3E}">
        <p14:creationId xmlns:p14="http://schemas.microsoft.com/office/powerpoint/2010/main" xmlns="" val="2651334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buFont typeface="Arial" pitchFamily="34" charset="0"/>
                <a:buChar char="•"/>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Selection Statement</a:t>
            </a:r>
            <a:endParaRPr lang="en-IN" sz="2000" b="1" dirty="0">
              <a:solidFill>
                <a:schemeClr val="bg1"/>
              </a:solidFill>
            </a:endParaRPr>
          </a:p>
        </p:txBody>
      </p:sp>
      <p:sp>
        <p:nvSpPr>
          <p:cNvPr id="8" name="Content Placeholder 2"/>
          <p:cNvSpPr>
            <a:spLocks noGrp="1"/>
          </p:cNvSpPr>
          <p:nvPr>
            <p:ph idx="1"/>
          </p:nvPr>
        </p:nvSpPr>
        <p:spPr>
          <a:xfrm>
            <a:off x="-1" y="495946"/>
            <a:ext cx="12007122" cy="6362054"/>
          </a:xfrm>
        </p:spPr>
        <p:txBody>
          <a:bodyPr numCol="3">
            <a:noAutofit/>
          </a:bodyPr>
          <a:lstStyle/>
          <a:p>
            <a:pPr marL="0" indent="0">
              <a:spcBef>
                <a:spcPts val="0"/>
              </a:spcBef>
              <a:buNone/>
            </a:pPr>
            <a:endParaRPr lang="en-US" sz="1800" b="1" dirty="0" smtClean="0">
              <a:latin typeface="Calibri" panose="020F0502020204030204" pitchFamily="34" charset="0"/>
              <a:cs typeface="Calibri" panose="020F0502020204030204" pitchFamily="34" charset="0"/>
            </a:endParaRPr>
          </a:p>
          <a:p>
            <a:pPr marL="0" indent="0">
              <a:spcBef>
                <a:spcPts val="0"/>
              </a:spcBef>
              <a:buNone/>
            </a:pPr>
            <a:r>
              <a:rPr lang="en-US" sz="1800" b="1" dirty="0" smtClean="0">
                <a:latin typeface="Calibri" panose="020F0502020204030204" pitchFamily="34" charset="0"/>
                <a:cs typeface="Calibri" panose="020F0502020204030204" pitchFamily="34" charset="0"/>
              </a:rPr>
              <a:t>If else</a:t>
            </a:r>
          </a:p>
          <a:p>
            <a:pPr marL="0" indent="0">
              <a:spcBef>
                <a:spcPts val="0"/>
              </a:spcBef>
              <a:buNone/>
            </a:pPr>
            <a:r>
              <a:rPr lang="en-US" sz="1800" b="1" dirty="0" smtClean="0">
                <a:latin typeface="Calibri" panose="020F0502020204030204" pitchFamily="34" charset="0"/>
                <a:cs typeface="Calibri" panose="020F0502020204030204" pitchFamily="34" charset="0"/>
              </a:rPr>
              <a:t>Syntax:</a:t>
            </a:r>
          </a:p>
          <a:p>
            <a:pPr marL="0" indent="0">
              <a:spcBef>
                <a:spcPts val="0"/>
              </a:spcBef>
              <a:buNone/>
            </a:pPr>
            <a:r>
              <a:rPr lang="en-US" sz="1800" dirty="0" smtClean="0">
                <a:latin typeface="Calibri" panose="020F0502020204030204" pitchFamily="34" charset="0"/>
                <a:cs typeface="Calibri" panose="020F0502020204030204" pitchFamily="34" charset="0"/>
              </a:rPr>
              <a:t>	if </a:t>
            </a:r>
            <a:r>
              <a:rPr lang="en-US" sz="1800" dirty="0">
                <a:latin typeface="Calibri" panose="020F0502020204030204" pitchFamily="34" charset="0"/>
                <a:cs typeface="Calibri" panose="020F0502020204030204" pitchFamily="34" charset="0"/>
              </a:rPr>
              <a:t>test expression:</a:t>
            </a:r>
          </a:p>
          <a:p>
            <a:pPr marL="0" indent="0">
              <a:spcBef>
                <a:spcPts val="0"/>
              </a:spcBef>
              <a:buNone/>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	          statement(s)</a:t>
            </a:r>
          </a:p>
          <a:p>
            <a:pPr marL="0" indent="0">
              <a:spcBef>
                <a:spcPts val="0"/>
              </a:spcBef>
              <a:buNone/>
            </a:pPr>
            <a:endParaRPr lang="en-US" sz="1800" b="1" dirty="0" smtClean="0">
              <a:latin typeface="Calibri" panose="020F0502020204030204" pitchFamily="34" charset="0"/>
              <a:cs typeface="Calibri" panose="020F0502020204030204" pitchFamily="34" charset="0"/>
            </a:endParaRPr>
          </a:p>
          <a:p>
            <a:pPr marL="0" indent="0">
              <a:spcBef>
                <a:spcPts val="0"/>
              </a:spcBef>
              <a:buNone/>
            </a:pPr>
            <a:r>
              <a:rPr lang="en-US" sz="1800" b="1" dirty="0" smtClean="0">
                <a:latin typeface="Calibri" panose="020F0502020204030204" pitchFamily="34" charset="0"/>
                <a:cs typeface="Calibri" panose="020F0502020204030204" pitchFamily="34" charset="0"/>
              </a:rPr>
              <a:t>If else </a:t>
            </a:r>
          </a:p>
          <a:p>
            <a:pPr marL="0" indent="0">
              <a:spcBef>
                <a:spcPts val="0"/>
              </a:spcBef>
              <a:buNone/>
            </a:pPr>
            <a:r>
              <a:rPr lang="en-US" sz="1800" b="1" dirty="0" smtClean="0">
                <a:latin typeface="Calibri" panose="020F0502020204030204" pitchFamily="34" charset="0"/>
                <a:cs typeface="Calibri" panose="020F0502020204030204" pitchFamily="34" charset="0"/>
              </a:rPr>
              <a:t>Syntax:</a:t>
            </a:r>
          </a:p>
          <a:p>
            <a:pPr marL="0" indent="0">
              <a:spcBef>
                <a:spcPts val="0"/>
              </a:spcBef>
              <a:buNone/>
            </a:pPr>
            <a:r>
              <a:rPr lang="en-US" sz="1800" dirty="0" smtClean="0">
                <a:latin typeface="Calibri" panose="020F0502020204030204" pitchFamily="34" charset="0"/>
                <a:cs typeface="Calibri" panose="020F0502020204030204" pitchFamily="34" charset="0"/>
              </a:rPr>
              <a:t>	if </a:t>
            </a:r>
            <a:r>
              <a:rPr lang="en-US" sz="1800" dirty="0">
                <a:latin typeface="Calibri" panose="020F0502020204030204" pitchFamily="34" charset="0"/>
                <a:cs typeface="Calibri" panose="020F0502020204030204" pitchFamily="34" charset="0"/>
              </a:rPr>
              <a:t>test expression:</a:t>
            </a:r>
          </a:p>
          <a:p>
            <a:pPr marL="0" indent="0">
              <a:spcBef>
                <a:spcPts val="0"/>
              </a:spcBef>
              <a:buNone/>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	        Body </a:t>
            </a:r>
            <a:r>
              <a:rPr lang="en-US" sz="1800" dirty="0">
                <a:latin typeface="Calibri" panose="020F0502020204030204" pitchFamily="34" charset="0"/>
                <a:cs typeface="Calibri" panose="020F0502020204030204" pitchFamily="34" charset="0"/>
              </a:rPr>
              <a:t>of if</a:t>
            </a:r>
          </a:p>
          <a:p>
            <a:pPr marL="0" indent="0">
              <a:spcBef>
                <a:spcPts val="0"/>
              </a:spcBef>
              <a:buNone/>
            </a:pPr>
            <a:r>
              <a:rPr lang="en-US" sz="1800" dirty="0" smtClean="0">
                <a:latin typeface="Calibri" panose="020F0502020204030204" pitchFamily="34" charset="0"/>
                <a:cs typeface="Calibri" panose="020F0502020204030204" pitchFamily="34" charset="0"/>
              </a:rPr>
              <a:t>	else</a:t>
            </a:r>
            <a:r>
              <a:rPr lang="en-US" sz="1800" dirty="0">
                <a:latin typeface="Calibri" panose="020F0502020204030204" pitchFamily="34" charset="0"/>
                <a:cs typeface="Calibri" panose="020F0502020204030204" pitchFamily="34" charset="0"/>
              </a:rPr>
              <a:t>:</a:t>
            </a:r>
          </a:p>
          <a:p>
            <a:pPr marL="0" indent="0">
              <a:spcBef>
                <a:spcPts val="0"/>
              </a:spcBef>
              <a:buNone/>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	        Body </a:t>
            </a:r>
            <a:r>
              <a:rPr lang="en-US" sz="1800" dirty="0">
                <a:latin typeface="Calibri" panose="020F0502020204030204" pitchFamily="34" charset="0"/>
                <a:cs typeface="Calibri" panose="020F0502020204030204" pitchFamily="34" charset="0"/>
              </a:rPr>
              <a:t>of </a:t>
            </a:r>
            <a:r>
              <a:rPr lang="en-US" sz="1800" dirty="0" smtClean="0">
                <a:latin typeface="Calibri" panose="020F0502020204030204" pitchFamily="34" charset="0"/>
                <a:cs typeface="Calibri" panose="020F0502020204030204" pitchFamily="34" charset="0"/>
              </a:rPr>
              <a:t>else</a:t>
            </a:r>
          </a:p>
          <a:p>
            <a:pPr marL="0" indent="0">
              <a:spcBef>
                <a:spcPts val="0"/>
              </a:spcBef>
              <a:buNone/>
            </a:pPr>
            <a:endParaRPr lang="en-US" sz="1800" b="1" dirty="0" smtClean="0">
              <a:latin typeface="Calibri" panose="020F0502020204030204" pitchFamily="34" charset="0"/>
              <a:cs typeface="Calibri" panose="020F0502020204030204" pitchFamily="34" charset="0"/>
            </a:endParaRPr>
          </a:p>
          <a:p>
            <a:pPr marL="0" indent="0">
              <a:spcBef>
                <a:spcPts val="0"/>
              </a:spcBef>
              <a:buNone/>
            </a:pPr>
            <a:r>
              <a:rPr lang="en-US" sz="1800" b="1" dirty="0" smtClean="0">
                <a:latin typeface="Calibri" panose="020F0502020204030204" pitchFamily="34" charset="0"/>
                <a:cs typeface="Calibri" panose="020F0502020204030204" pitchFamily="34" charset="0"/>
              </a:rPr>
              <a:t>If </a:t>
            </a:r>
            <a:r>
              <a:rPr lang="en-US" sz="1800" b="1" dirty="0" err="1" smtClean="0">
                <a:latin typeface="Calibri" panose="020F0502020204030204" pitchFamily="34" charset="0"/>
                <a:cs typeface="Calibri" panose="020F0502020204030204" pitchFamily="34" charset="0"/>
              </a:rPr>
              <a:t>elif</a:t>
            </a:r>
            <a:r>
              <a:rPr lang="en-US" sz="1800" b="1" dirty="0" smtClean="0">
                <a:latin typeface="Calibri" panose="020F0502020204030204" pitchFamily="34" charset="0"/>
                <a:cs typeface="Calibri" panose="020F0502020204030204" pitchFamily="34" charset="0"/>
              </a:rPr>
              <a:t> else</a:t>
            </a:r>
          </a:p>
          <a:p>
            <a:pPr marL="0" indent="0">
              <a:spcBef>
                <a:spcPts val="0"/>
              </a:spcBef>
              <a:buNone/>
            </a:pPr>
            <a:r>
              <a:rPr lang="en-US" sz="1800" b="1" dirty="0" smtClean="0">
                <a:latin typeface="Calibri" panose="020F0502020204030204" pitchFamily="34" charset="0"/>
                <a:cs typeface="Calibri" panose="020F0502020204030204" pitchFamily="34" charset="0"/>
              </a:rPr>
              <a:t>Syntax:</a:t>
            </a:r>
          </a:p>
          <a:p>
            <a:pPr marL="0" indent="0">
              <a:spcBef>
                <a:spcPts val="0"/>
              </a:spcBef>
              <a:buNone/>
            </a:pPr>
            <a:r>
              <a:rPr lang="en-US" sz="1800" dirty="0" smtClean="0">
                <a:latin typeface="Calibri" panose="020F0502020204030204" pitchFamily="34" charset="0"/>
                <a:cs typeface="Calibri" panose="020F0502020204030204" pitchFamily="34" charset="0"/>
              </a:rPr>
              <a:t>	if </a:t>
            </a:r>
            <a:r>
              <a:rPr lang="en-US" sz="1800" dirty="0">
                <a:latin typeface="Calibri" panose="020F0502020204030204" pitchFamily="34" charset="0"/>
                <a:cs typeface="Calibri" panose="020F0502020204030204" pitchFamily="34" charset="0"/>
              </a:rPr>
              <a:t>test expression:</a:t>
            </a:r>
          </a:p>
          <a:p>
            <a:pPr marL="0" indent="0">
              <a:spcBef>
                <a:spcPts val="0"/>
              </a:spcBef>
              <a:buNone/>
            </a:pP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Body of if</a:t>
            </a:r>
          </a:p>
          <a:p>
            <a:pPr marL="0" indent="0">
              <a:spcBef>
                <a:spcPts val="0"/>
              </a:spcBef>
              <a:buNone/>
            </a:pP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elif</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test expression:</a:t>
            </a:r>
          </a:p>
          <a:p>
            <a:pPr marL="0" indent="0">
              <a:spcBef>
                <a:spcPts val="0"/>
              </a:spcBef>
              <a:buNone/>
            </a:pP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Body of </a:t>
            </a:r>
            <a:r>
              <a:rPr lang="en-US" sz="1800" dirty="0" err="1">
                <a:latin typeface="Calibri" panose="020F0502020204030204" pitchFamily="34" charset="0"/>
                <a:cs typeface="Calibri" panose="020F0502020204030204" pitchFamily="34" charset="0"/>
              </a:rPr>
              <a:t>elif</a:t>
            </a:r>
            <a:endParaRPr lang="en-US" sz="1800" dirty="0">
              <a:latin typeface="Calibri" panose="020F0502020204030204" pitchFamily="34" charset="0"/>
              <a:cs typeface="Calibri" panose="020F0502020204030204" pitchFamily="34" charset="0"/>
            </a:endParaRPr>
          </a:p>
          <a:p>
            <a:pPr marL="0" indent="0">
              <a:spcBef>
                <a:spcPts val="0"/>
              </a:spcBef>
              <a:buNone/>
            </a:pPr>
            <a:r>
              <a:rPr lang="en-US" sz="1800" dirty="0" smtClean="0">
                <a:latin typeface="Calibri" panose="020F0502020204030204" pitchFamily="34" charset="0"/>
                <a:cs typeface="Calibri" panose="020F0502020204030204" pitchFamily="34" charset="0"/>
              </a:rPr>
              <a:t>	else</a:t>
            </a:r>
            <a:r>
              <a:rPr lang="en-US" sz="1800" dirty="0">
                <a:latin typeface="Calibri" panose="020F0502020204030204" pitchFamily="34" charset="0"/>
                <a:cs typeface="Calibri" panose="020F0502020204030204" pitchFamily="34" charset="0"/>
              </a:rPr>
              <a:t>: </a:t>
            </a:r>
          </a:p>
          <a:p>
            <a:pPr marL="0" indent="0">
              <a:spcBef>
                <a:spcPts val="0"/>
              </a:spcBef>
              <a:buNone/>
            </a:pP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Body of </a:t>
            </a:r>
            <a:r>
              <a:rPr lang="en-US" sz="1800" dirty="0" smtClean="0">
                <a:latin typeface="Calibri" panose="020F0502020204030204" pitchFamily="34" charset="0"/>
                <a:cs typeface="Calibri" panose="020F0502020204030204" pitchFamily="34" charset="0"/>
              </a:rPr>
              <a:t>else</a:t>
            </a:r>
          </a:p>
          <a:p>
            <a:pPr marL="0" indent="0">
              <a:spcBef>
                <a:spcPts val="0"/>
              </a:spcBef>
              <a:buNone/>
            </a:pPr>
            <a:endParaRPr lang="en-US" sz="1800" dirty="0" smtClean="0">
              <a:latin typeface="Calibri" panose="020F0502020204030204" pitchFamily="34" charset="0"/>
              <a:cs typeface="Calibri" panose="020F0502020204030204" pitchFamily="34" charset="0"/>
            </a:endParaRPr>
          </a:p>
          <a:p>
            <a:pPr marL="0" indent="0">
              <a:spcBef>
                <a:spcPts val="0"/>
              </a:spcBef>
              <a:buNone/>
            </a:pPr>
            <a:endParaRPr lang="en-US" sz="1800" dirty="0" smtClean="0">
              <a:latin typeface="Calibri" panose="020F0502020204030204" pitchFamily="34" charset="0"/>
              <a:cs typeface="Calibri" panose="020F0502020204030204" pitchFamily="34" charset="0"/>
            </a:endParaRPr>
          </a:p>
          <a:p>
            <a:pPr marL="0" indent="0">
              <a:spcBef>
                <a:spcPts val="0"/>
              </a:spcBef>
              <a:buNone/>
            </a:pPr>
            <a:endParaRPr lang="en-US" sz="1800" dirty="0" smtClean="0">
              <a:latin typeface="Calibri" panose="020F0502020204030204" pitchFamily="34" charset="0"/>
              <a:cs typeface="Calibri" panose="020F0502020204030204" pitchFamily="34" charset="0"/>
            </a:endParaRPr>
          </a:p>
          <a:p>
            <a:pPr marL="0" indent="0">
              <a:spcBef>
                <a:spcPts val="0"/>
              </a:spcBef>
              <a:buNone/>
            </a:pPr>
            <a:endParaRPr lang="en-US" sz="1800" dirty="0" smtClean="0">
              <a:latin typeface="Calibri" panose="020F0502020204030204" pitchFamily="34" charset="0"/>
              <a:cs typeface="Calibri" panose="020F0502020204030204" pitchFamily="34" charset="0"/>
            </a:endParaRPr>
          </a:p>
          <a:p>
            <a:pPr marL="0" indent="0">
              <a:spcBef>
                <a:spcPts val="0"/>
              </a:spcBef>
              <a:buNone/>
            </a:pPr>
            <a:endParaRPr lang="en-US" sz="1800" dirty="0" smtClean="0">
              <a:latin typeface="Calibri" panose="020F0502020204030204" pitchFamily="34" charset="0"/>
              <a:cs typeface="Calibri" panose="020F0502020204030204" pitchFamily="34" charset="0"/>
            </a:endParaRPr>
          </a:p>
          <a:p>
            <a:pPr marL="0" indent="0">
              <a:buFontTx/>
              <a:buNone/>
            </a:pPr>
            <a:r>
              <a:rPr lang="en-US" sz="1800" b="1" kern="0" dirty="0" smtClean="0">
                <a:latin typeface="Calibri" panose="020F0502020204030204" pitchFamily="34" charset="0"/>
                <a:cs typeface="Calibri" panose="020F0502020204030204" pitchFamily="34" charset="0"/>
              </a:rPr>
              <a:t>Example:</a:t>
            </a:r>
          </a:p>
          <a:p>
            <a:pPr marL="0" indent="0">
              <a:buFontTx/>
              <a:buNone/>
            </a:pPr>
            <a:r>
              <a:rPr lang="en-US" sz="1800" kern="0" dirty="0" smtClean="0">
                <a:latin typeface="Calibri" panose="020F0502020204030204" pitchFamily="34" charset="0"/>
                <a:cs typeface="Calibri" panose="020F0502020204030204" pitchFamily="34" charset="0"/>
              </a:rPr>
              <a:t>num = float(input("Enter a number: "))</a:t>
            </a:r>
          </a:p>
          <a:p>
            <a:pPr marL="0" indent="0">
              <a:buFontTx/>
              <a:buNone/>
            </a:pPr>
            <a:r>
              <a:rPr lang="en-US" sz="1800" kern="0" dirty="0" smtClean="0">
                <a:latin typeface="Calibri" panose="020F0502020204030204" pitchFamily="34" charset="0"/>
                <a:cs typeface="Calibri" panose="020F0502020204030204" pitchFamily="34" charset="0"/>
              </a:rPr>
              <a:t>if num &gt; 0:</a:t>
            </a:r>
          </a:p>
          <a:p>
            <a:pPr marL="0" indent="0">
              <a:buFontTx/>
              <a:buNone/>
            </a:pPr>
            <a:r>
              <a:rPr lang="en-US" sz="1800" kern="0" dirty="0" smtClean="0">
                <a:latin typeface="Calibri" panose="020F0502020204030204" pitchFamily="34" charset="0"/>
                <a:cs typeface="Calibri" panose="020F0502020204030204" pitchFamily="34" charset="0"/>
              </a:rPr>
              <a:t>    print("Positive number")</a:t>
            </a:r>
          </a:p>
          <a:p>
            <a:pPr marL="0" indent="0">
              <a:buFontTx/>
              <a:buNone/>
            </a:pPr>
            <a:r>
              <a:rPr lang="en-US" sz="1800" kern="0" dirty="0" smtClean="0">
                <a:latin typeface="Calibri" panose="020F0502020204030204" pitchFamily="34" charset="0"/>
                <a:cs typeface="Calibri" panose="020F0502020204030204" pitchFamily="34" charset="0"/>
              </a:rPr>
              <a:t>print("This is always printed")</a:t>
            </a:r>
          </a:p>
          <a:p>
            <a:pPr marL="0" indent="0">
              <a:buFontTx/>
              <a:buNone/>
            </a:pPr>
            <a:endParaRPr lang="en-US" sz="1800" b="1" kern="0" dirty="0" smtClean="0">
              <a:latin typeface="Calibri" panose="020F0502020204030204" pitchFamily="34" charset="0"/>
              <a:cs typeface="Calibri" panose="020F0502020204030204" pitchFamily="34" charset="0"/>
            </a:endParaRPr>
          </a:p>
          <a:p>
            <a:pPr marL="0" indent="0">
              <a:buFontTx/>
              <a:buNone/>
            </a:pPr>
            <a:r>
              <a:rPr lang="en-US" sz="1800" b="1" kern="0" dirty="0" smtClean="0">
                <a:latin typeface="Calibri" panose="020F0502020204030204" pitchFamily="34" charset="0"/>
                <a:cs typeface="Calibri" panose="020F0502020204030204" pitchFamily="34" charset="0"/>
              </a:rPr>
              <a:t>Example:</a:t>
            </a:r>
          </a:p>
          <a:p>
            <a:pPr marL="0" indent="0">
              <a:buFontTx/>
              <a:buNone/>
            </a:pPr>
            <a:r>
              <a:rPr lang="en-US" sz="1800" kern="0" dirty="0" smtClean="0">
                <a:latin typeface="Calibri" panose="020F0502020204030204" pitchFamily="34" charset="0"/>
                <a:cs typeface="Calibri" panose="020F0502020204030204" pitchFamily="34" charset="0"/>
              </a:rPr>
              <a:t>num = float(input("Enter a number: ")) </a:t>
            </a:r>
          </a:p>
          <a:p>
            <a:pPr marL="0" indent="0">
              <a:buFontTx/>
              <a:buNone/>
            </a:pPr>
            <a:r>
              <a:rPr lang="en-US" sz="1800" kern="0" dirty="0" smtClean="0">
                <a:latin typeface="Calibri" panose="020F0502020204030204" pitchFamily="34" charset="0"/>
                <a:cs typeface="Calibri" panose="020F0502020204030204" pitchFamily="34" charset="0"/>
              </a:rPr>
              <a:t>if num &gt;= 0: </a:t>
            </a:r>
          </a:p>
          <a:p>
            <a:pPr marL="0" indent="0">
              <a:buFontTx/>
              <a:buNone/>
            </a:pPr>
            <a:r>
              <a:rPr lang="en-US" sz="1800" kern="0" dirty="0" smtClean="0">
                <a:latin typeface="Calibri" panose="020F0502020204030204" pitchFamily="34" charset="0"/>
                <a:cs typeface="Calibri" panose="020F0502020204030204" pitchFamily="34" charset="0"/>
              </a:rPr>
              <a:t>	print("Positive or Zero") </a:t>
            </a:r>
          </a:p>
          <a:p>
            <a:pPr marL="0" indent="0">
              <a:buFontTx/>
              <a:buNone/>
            </a:pPr>
            <a:r>
              <a:rPr lang="en-US" sz="1800" kern="0" dirty="0" smtClean="0">
                <a:latin typeface="Calibri" panose="020F0502020204030204" pitchFamily="34" charset="0"/>
                <a:cs typeface="Calibri" panose="020F0502020204030204" pitchFamily="34" charset="0"/>
              </a:rPr>
              <a:t>else: </a:t>
            </a:r>
          </a:p>
          <a:p>
            <a:pPr marL="0" indent="0">
              <a:buFontTx/>
              <a:buNone/>
            </a:pPr>
            <a:r>
              <a:rPr lang="en-US" sz="1800" kern="0" dirty="0" smtClean="0">
                <a:latin typeface="Calibri" panose="020F0502020204030204" pitchFamily="34" charset="0"/>
                <a:cs typeface="Calibri" panose="020F0502020204030204" pitchFamily="34" charset="0"/>
              </a:rPr>
              <a:t>	print("Negative number") </a:t>
            </a: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buFontTx/>
              <a:buNone/>
            </a:pPr>
            <a:r>
              <a:rPr lang="en-US" sz="1800" b="1" kern="0" dirty="0" smtClean="0">
                <a:latin typeface="Calibri" panose="020F0502020204030204" pitchFamily="34" charset="0"/>
                <a:cs typeface="Calibri" panose="020F0502020204030204" pitchFamily="34" charset="0"/>
              </a:rPr>
              <a:t>Example:</a:t>
            </a:r>
          </a:p>
          <a:p>
            <a:pPr marL="0" indent="0">
              <a:buFontTx/>
              <a:buNone/>
            </a:pPr>
            <a:r>
              <a:rPr lang="en-US" sz="1800" kern="0" dirty="0" smtClean="0">
                <a:latin typeface="Calibri" panose="020F0502020204030204" pitchFamily="34" charset="0"/>
                <a:cs typeface="Calibri" panose="020F0502020204030204" pitchFamily="34" charset="0"/>
              </a:rPr>
              <a:t>num = float(input("Enter a number: "))</a:t>
            </a:r>
          </a:p>
          <a:p>
            <a:pPr marL="0" indent="0">
              <a:buFontTx/>
              <a:buNone/>
            </a:pPr>
            <a:r>
              <a:rPr lang="en-US" sz="1800" kern="0" dirty="0" smtClean="0">
                <a:latin typeface="Calibri" panose="020F0502020204030204" pitchFamily="34" charset="0"/>
                <a:cs typeface="Calibri" panose="020F0502020204030204" pitchFamily="34" charset="0"/>
              </a:rPr>
              <a:t>if num &gt; 0:</a:t>
            </a:r>
          </a:p>
          <a:p>
            <a:pPr marL="0" indent="0">
              <a:buFontTx/>
              <a:buNone/>
            </a:pPr>
            <a:r>
              <a:rPr lang="en-US" sz="1800" kern="0" dirty="0" smtClean="0">
                <a:latin typeface="Calibri" panose="020F0502020204030204" pitchFamily="34" charset="0"/>
                <a:cs typeface="Calibri" panose="020F0502020204030204" pitchFamily="34" charset="0"/>
              </a:rPr>
              <a:t>    print("Positive number")</a:t>
            </a:r>
          </a:p>
          <a:p>
            <a:pPr marL="0" indent="0">
              <a:buFontTx/>
              <a:buNone/>
            </a:pPr>
            <a:r>
              <a:rPr lang="en-US" sz="1800" kern="0" dirty="0" err="1" smtClean="0">
                <a:latin typeface="Calibri" panose="020F0502020204030204" pitchFamily="34" charset="0"/>
                <a:cs typeface="Calibri" panose="020F0502020204030204" pitchFamily="34" charset="0"/>
              </a:rPr>
              <a:t>elif</a:t>
            </a:r>
            <a:r>
              <a:rPr lang="en-US" sz="1800" kern="0" dirty="0" smtClean="0">
                <a:latin typeface="Calibri" panose="020F0502020204030204" pitchFamily="34" charset="0"/>
                <a:cs typeface="Calibri" panose="020F0502020204030204" pitchFamily="34" charset="0"/>
              </a:rPr>
              <a:t> num == 0:</a:t>
            </a:r>
          </a:p>
          <a:p>
            <a:pPr marL="0" indent="0">
              <a:buFontTx/>
              <a:buNone/>
            </a:pPr>
            <a:r>
              <a:rPr lang="en-US" sz="1800" kern="0" dirty="0" smtClean="0">
                <a:latin typeface="Calibri" panose="020F0502020204030204" pitchFamily="34" charset="0"/>
                <a:cs typeface="Calibri" panose="020F0502020204030204" pitchFamily="34" charset="0"/>
              </a:rPr>
              <a:t>    print("Zero")</a:t>
            </a:r>
          </a:p>
          <a:p>
            <a:pPr marL="0" indent="0">
              <a:buFontTx/>
              <a:buNone/>
            </a:pPr>
            <a:r>
              <a:rPr lang="en-US" sz="1800" kern="0" dirty="0" smtClean="0">
                <a:latin typeface="Calibri" panose="020F0502020204030204" pitchFamily="34" charset="0"/>
                <a:cs typeface="Calibri" panose="020F0502020204030204" pitchFamily="34" charset="0"/>
              </a:rPr>
              <a:t>else:</a:t>
            </a:r>
          </a:p>
          <a:p>
            <a:pPr marL="0" indent="0">
              <a:buFontTx/>
              <a:buNone/>
            </a:pPr>
            <a:r>
              <a:rPr lang="en-US" sz="1800" kern="0" dirty="0" smtClean="0">
                <a:latin typeface="Calibri" panose="020F0502020204030204" pitchFamily="34" charset="0"/>
                <a:cs typeface="Calibri" panose="020F0502020204030204" pitchFamily="34" charset="0"/>
              </a:rPr>
              <a:t>    print("Negative number")</a:t>
            </a:r>
          </a:p>
          <a:p>
            <a:pPr marL="0" indent="0">
              <a:buFontTx/>
              <a:buNone/>
            </a:pPr>
            <a:endParaRPr lang="en-US" sz="1800" kern="0" dirty="0" smtClean="0">
              <a:latin typeface="Calibri" panose="020F0502020204030204" pitchFamily="34" charset="0"/>
              <a:cs typeface="Calibri" panose="020F0502020204030204" pitchFamily="34" charset="0"/>
            </a:endParaRPr>
          </a:p>
          <a:p>
            <a:pPr marL="0" indent="0">
              <a:spcBef>
                <a:spcPts val="0"/>
              </a:spcBef>
              <a:buNone/>
            </a:pPr>
            <a:endParaRPr lang="en-US" sz="1800" dirty="0">
              <a:latin typeface="Calibri" panose="020F0502020204030204" pitchFamily="34" charset="0"/>
              <a:cs typeface="Calibri" panose="020F0502020204030204" pitchFamily="34" charset="0"/>
            </a:endParaRPr>
          </a:p>
          <a:p>
            <a:pPr marL="0" indent="0">
              <a:spcBef>
                <a:spcPts val="0"/>
              </a:spcBef>
              <a:buNone/>
            </a:pPr>
            <a:endParaRPr lang="en-US"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37696955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Types of Automata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265"/>
            </a:xfrm>
            <a:prstGeom prst="rect">
              <a:avLst/>
            </a:prstGeom>
          </p:spPr>
          <p:txBody>
            <a:bodyPr vert="horz" wrap="square" lIns="0" tIns="0" rIns="0" bIns="0" numCol="1" rtlCol="0">
              <a:spAutoFit/>
            </a:bodyPr>
            <a:lstStyle/>
            <a:p>
              <a:pPr marL="6373813" lvl="8" algn="just" fontAlgn="base">
                <a:lnSpc>
                  <a:spcPct val="150000"/>
                </a:lnSpc>
              </a:pPr>
              <a:endParaRPr lang="en-IN" sz="1750" dirty="0"/>
            </a:p>
          </p:txBody>
        </p:sp>
      </p:grpSp>
      <p:graphicFrame>
        <p:nvGraphicFramePr>
          <p:cNvPr id="21" name="Group 56"/>
          <p:cNvGraphicFramePr>
            <a:graphicFrameLocks/>
          </p:cNvGraphicFramePr>
          <p:nvPr>
            <p:extLst/>
          </p:nvPr>
        </p:nvGraphicFramePr>
        <p:xfrm>
          <a:off x="1699654" y="1210422"/>
          <a:ext cx="7982230" cy="3818778"/>
        </p:xfrm>
        <a:graphic>
          <a:graphicData uri="http://schemas.openxmlformats.org/drawingml/2006/table">
            <a:tbl>
              <a:tblPr/>
              <a:tblGrid>
                <a:gridCol w="2167808"/>
                <a:gridCol w="5814422"/>
              </a:tblGrid>
              <a:tr h="925642">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finite automata</a:t>
                      </a:r>
                    </a:p>
                  </a:txBody>
                  <a:tcPr marT="45717" marB="45717"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Devices with a finite amount of memory.</a:t>
                      </a:r>
                      <a:br>
                        <a:rPr kumimoji="0" lang="en-US" sz="2400" b="0" i="0" u="none" strike="noStrike" cap="none" normalizeH="0" baseline="0" dirty="0" smtClean="0">
                          <a:ln>
                            <a:noFill/>
                          </a:ln>
                          <a:solidFill>
                            <a:schemeClr val="tx1"/>
                          </a:solidFill>
                          <a:effectLst/>
                          <a:latin typeface="+mn-lt"/>
                          <a:cs typeface="Times New Roman" panose="02020603050405020304" pitchFamily="18" charset="0"/>
                        </a:rPr>
                      </a:b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Used to model “small” computers.</a:t>
                      </a:r>
                    </a:p>
                  </a:txBody>
                  <a:tcPr marT="45717" marB="45717"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1678226">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push-down automata</a:t>
                      </a:r>
                    </a:p>
                  </a:txBody>
                  <a:tcPr marT="45717" marB="45717"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smtClean="0">
                          <a:ln>
                            <a:noFill/>
                          </a:ln>
                          <a:solidFill>
                            <a:schemeClr val="tx1"/>
                          </a:solidFill>
                          <a:effectLst/>
                          <a:latin typeface="+mn-lt"/>
                          <a:cs typeface="Times New Roman" panose="02020603050405020304" pitchFamily="18" charset="0"/>
                        </a:rPr>
                        <a:t>Devices with infinite memory that can be accessed in a restricted way.</a:t>
                      </a:r>
                    </a:p>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smtClean="0">
                          <a:ln>
                            <a:noFill/>
                          </a:ln>
                          <a:solidFill>
                            <a:schemeClr val="tx1"/>
                          </a:solidFill>
                          <a:effectLst/>
                          <a:latin typeface="+mn-lt"/>
                          <a:cs typeface="Times New Roman" panose="02020603050405020304" pitchFamily="18" charset="0"/>
                        </a:rPr>
                        <a:t>Used to model parsers, etc.</a:t>
                      </a:r>
                    </a:p>
                  </a:txBody>
                  <a:tcPr marT="45717" marB="45717"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1214910">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smtClean="0">
                          <a:ln>
                            <a:noFill/>
                          </a:ln>
                          <a:solidFill>
                            <a:schemeClr val="tx1"/>
                          </a:solidFill>
                          <a:effectLst/>
                          <a:latin typeface="+mn-lt"/>
                          <a:cs typeface="Times New Roman" panose="02020603050405020304" pitchFamily="18" charset="0"/>
                        </a:rPr>
                        <a:t>Turing Machines</a:t>
                      </a:r>
                    </a:p>
                  </a:txBody>
                  <a:tcPr marT="45717" marB="45717"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spcBef>
                          <a:spcPct val="40000"/>
                        </a:spcBef>
                        <a:defRPr sz="2400">
                          <a:solidFill>
                            <a:schemeClr val="tx1"/>
                          </a:solidFill>
                          <a:latin typeface="Gill Sans MT" panose="020B0502020104020203" pitchFamily="34" charset="0"/>
                        </a:defRPr>
                      </a:lvl1pPr>
                      <a:lvl2pPr>
                        <a:spcBef>
                          <a:spcPct val="20000"/>
                        </a:spcBef>
                        <a:defRPr sz="2000">
                          <a:solidFill>
                            <a:schemeClr val="tx1"/>
                          </a:solidFill>
                          <a:latin typeface="Gill Sans MT" panose="020B0502020104020203" pitchFamily="34" charset="0"/>
                        </a:defRPr>
                      </a:lvl2pPr>
                      <a:lvl3pPr>
                        <a:spcBef>
                          <a:spcPct val="20000"/>
                        </a:spcBef>
                        <a:defRPr sz="2000">
                          <a:solidFill>
                            <a:schemeClr val="tx1"/>
                          </a:solidFill>
                          <a:latin typeface="Gill Sans MT" panose="020B0502020104020203" pitchFamily="34" charset="0"/>
                        </a:defRPr>
                      </a:lvl3pPr>
                      <a:lvl4pPr>
                        <a:spcBef>
                          <a:spcPct val="20000"/>
                        </a:spcBef>
                        <a:defRPr>
                          <a:solidFill>
                            <a:schemeClr val="tx1"/>
                          </a:solidFill>
                          <a:latin typeface="Gill Sans MT" panose="020B0502020104020203" pitchFamily="34" charset="0"/>
                        </a:defRPr>
                      </a:lvl4pPr>
                      <a:lvl5pPr>
                        <a:spcBef>
                          <a:spcPct val="20000"/>
                        </a:spcBef>
                        <a:defRPr>
                          <a:solidFill>
                            <a:schemeClr val="tx1"/>
                          </a:solidFill>
                          <a:latin typeface="Gill Sans MT" panose="020B0502020104020203" pitchFamily="34" charset="0"/>
                        </a:defRPr>
                      </a:lvl5pPr>
                      <a:lvl6pPr eaLnBrk="0" fontAlgn="base" hangingPunct="0">
                        <a:spcBef>
                          <a:spcPct val="20000"/>
                        </a:spcBef>
                        <a:spcAft>
                          <a:spcPct val="0"/>
                        </a:spcAft>
                        <a:defRPr>
                          <a:solidFill>
                            <a:schemeClr val="tx1"/>
                          </a:solidFill>
                          <a:latin typeface="Gill Sans MT" panose="020B0502020104020203" pitchFamily="34" charset="0"/>
                        </a:defRPr>
                      </a:lvl6pPr>
                      <a:lvl7pPr eaLnBrk="0" fontAlgn="base" hangingPunct="0">
                        <a:spcBef>
                          <a:spcPct val="20000"/>
                        </a:spcBef>
                        <a:spcAft>
                          <a:spcPct val="0"/>
                        </a:spcAft>
                        <a:defRPr>
                          <a:solidFill>
                            <a:schemeClr val="tx1"/>
                          </a:solidFill>
                          <a:latin typeface="Gill Sans MT" panose="020B0502020104020203" pitchFamily="34" charset="0"/>
                        </a:defRPr>
                      </a:lvl7pPr>
                      <a:lvl8pPr eaLnBrk="0" fontAlgn="base" hangingPunct="0">
                        <a:spcBef>
                          <a:spcPct val="20000"/>
                        </a:spcBef>
                        <a:spcAft>
                          <a:spcPct val="0"/>
                        </a:spcAft>
                        <a:defRPr>
                          <a:solidFill>
                            <a:schemeClr val="tx1"/>
                          </a:solidFill>
                          <a:latin typeface="Gill Sans MT" panose="020B0502020104020203" pitchFamily="34" charset="0"/>
                        </a:defRPr>
                      </a:lvl8pPr>
                      <a:lvl9pPr eaLnBrk="0" fontAlgn="base" hangingPunct="0">
                        <a:spcBef>
                          <a:spcPct val="20000"/>
                        </a:spcBef>
                        <a:spcAft>
                          <a:spcPct val="0"/>
                        </a:spcAft>
                        <a:defRPr>
                          <a:solidFill>
                            <a:schemeClr val="tx1"/>
                          </a:solidFill>
                          <a:latin typeface="Gill Sans MT" panose="020B0502020104020203" pitchFamily="34" charset="0"/>
                        </a:defRPr>
                      </a:lvl9pPr>
                    </a:lstStyle>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Devices with infinite memory.</a:t>
                      </a:r>
                    </a:p>
                    <a:p>
                      <a:pPr marL="0" marR="0" lvl="0" indent="0" algn="l" defTabSz="914400" rtl="0" eaLnBrk="0" fontAlgn="base" latinLnBrk="0" hangingPunct="0">
                        <a:lnSpc>
                          <a:spcPct val="100000"/>
                        </a:lnSpc>
                        <a:spcBef>
                          <a:spcPct val="4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Times New Roman" panose="02020603050405020304" pitchFamily="18" charset="0"/>
                        </a:rPr>
                        <a:t>Used to model any computer.</a:t>
                      </a:r>
                    </a:p>
                  </a:txBody>
                  <a:tcPr marT="45717" marB="45717"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p:spTree>
    <p:extLst>
      <p:ext uri="{BB962C8B-B14F-4D97-AF65-F5344CB8AC3E}">
        <p14:creationId xmlns:p14="http://schemas.microsoft.com/office/powerpoint/2010/main" xmlns="" val="1667972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Alphabets and strings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14559"/>
            </a:xfrm>
            <a:prstGeom prst="rect">
              <a:avLst/>
            </a:prstGeom>
          </p:spPr>
          <p:txBody>
            <a:bodyPr vert="horz" wrap="square" lIns="0" tIns="0" rIns="0" bIns="0" numCol="1" rtlCol="0">
              <a:spAutoFit/>
            </a:bodyPr>
            <a:lstStyle/>
            <a:p>
              <a:pPr algn="just" fontAlgn="base">
                <a:lnSpc>
                  <a:spcPct val="150000"/>
                </a:lnSpc>
              </a:pPr>
              <a:r>
                <a:rPr lang="en-IN" sz="1750" dirty="0"/>
                <a:t>A common way to talk about words, number, pairs of words, etc. is by representing them as strings</a:t>
              </a:r>
            </a:p>
            <a:p>
              <a:pPr algn="just" fontAlgn="base">
                <a:lnSpc>
                  <a:spcPct val="150000"/>
                </a:lnSpc>
              </a:pPr>
              <a:r>
                <a:rPr lang="en-IN" sz="1750" dirty="0"/>
                <a:t>To define strings, we start with an alphabet</a:t>
              </a:r>
            </a:p>
            <a:p>
              <a:pPr algn="just" fontAlgn="base">
                <a:lnSpc>
                  <a:spcPct val="150000"/>
                </a:lnSpc>
              </a:pPr>
              <a:endParaRPr lang="en-IN" sz="1750" dirty="0"/>
            </a:p>
            <a:p>
              <a:pPr algn="just" fontAlgn="base">
                <a:lnSpc>
                  <a:spcPct val="150000"/>
                </a:lnSpc>
              </a:pPr>
              <a:endParaRPr lang="en-IN" sz="1750" dirty="0"/>
            </a:p>
            <a:p>
              <a:pPr algn="just" fontAlgn="base">
                <a:lnSpc>
                  <a:spcPct val="150000"/>
                </a:lnSpc>
              </a:pPr>
              <a:endParaRPr lang="en-IN" sz="1750" b="1" dirty="0" smtClean="0"/>
            </a:p>
            <a:p>
              <a:pPr algn="just" fontAlgn="base">
                <a:lnSpc>
                  <a:spcPct val="150000"/>
                </a:lnSpc>
              </a:pPr>
              <a:endParaRPr lang="en-IN" sz="1750" b="1" dirty="0"/>
            </a:p>
            <a:p>
              <a:pPr algn="just" fontAlgn="base">
                <a:lnSpc>
                  <a:spcPct val="150000"/>
                </a:lnSpc>
              </a:pPr>
              <a:r>
                <a:rPr lang="en-IN" sz="1750" b="1" dirty="0" smtClean="0"/>
                <a:t>Examples:</a:t>
              </a:r>
            </a:p>
            <a:p>
              <a:pPr algn="just" fontAlgn="base">
                <a:lnSpc>
                  <a:spcPct val="150000"/>
                </a:lnSpc>
              </a:pPr>
              <a:endParaRPr lang="en-IN" sz="1750" b="1" dirty="0" smtClean="0"/>
            </a:p>
            <a:p>
              <a:pPr algn="just" fontAlgn="base">
                <a:lnSpc>
                  <a:spcPct val="150000"/>
                </a:lnSpc>
              </a:pPr>
              <a:endParaRPr lang="en-IN" sz="1750" b="1" dirty="0"/>
            </a:p>
          </p:txBody>
        </p:sp>
      </p:grpSp>
      <p:sp>
        <p:nvSpPr>
          <p:cNvPr id="8" name="Text Box 4"/>
          <p:cNvSpPr txBox="1">
            <a:spLocks noChangeArrowheads="1"/>
          </p:cNvSpPr>
          <p:nvPr/>
        </p:nvSpPr>
        <p:spPr bwMode="auto">
          <a:xfrm>
            <a:off x="2494027" y="1887856"/>
            <a:ext cx="4807726" cy="5232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2400" dirty="0">
                <a:latin typeface="Gill Sans MT" panose="020B0502020104020203" pitchFamily="34" charset="0"/>
              </a:rPr>
              <a:t>An </a:t>
            </a:r>
            <a:r>
              <a:rPr lang="en-US" sz="2400" dirty="0">
                <a:solidFill>
                  <a:schemeClr val="accent2"/>
                </a:solidFill>
                <a:latin typeface="Gill Sans MT" panose="020B0502020104020203" pitchFamily="34" charset="0"/>
              </a:rPr>
              <a:t>alphabet</a:t>
            </a:r>
            <a:r>
              <a:rPr lang="en-US" sz="2400" dirty="0">
                <a:latin typeface="Gill Sans MT" panose="020B0502020104020203" pitchFamily="34" charset="0"/>
              </a:rPr>
              <a:t> is a finite set of symbols</a:t>
            </a:r>
            <a:r>
              <a:rPr lang="en-US" sz="2800" dirty="0">
                <a:latin typeface="Gill Sans MT" panose="020B0502020104020203" pitchFamily="34" charset="0"/>
              </a:rPr>
              <a:t>.</a:t>
            </a:r>
          </a:p>
        </p:txBody>
      </p:sp>
      <p:sp>
        <p:nvSpPr>
          <p:cNvPr id="11" name="Text Box 5"/>
          <p:cNvSpPr txBox="1">
            <a:spLocks noChangeArrowheads="1"/>
          </p:cNvSpPr>
          <p:nvPr/>
        </p:nvSpPr>
        <p:spPr bwMode="auto">
          <a:xfrm>
            <a:off x="1094282" y="3670491"/>
            <a:ext cx="8689637" cy="1791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pPr>
            <a:r>
              <a:rPr lang="en-US" sz="2400" dirty="0">
                <a:latin typeface="Symbol" panose="05050102010706020507" pitchFamily="18" charset="2"/>
              </a:rPr>
              <a:t>S</a:t>
            </a:r>
            <a:r>
              <a:rPr lang="en-US" sz="2400" baseline="-25000" dirty="0">
                <a:latin typeface="Garamond" panose="02020404030301010803" pitchFamily="18" charset="0"/>
              </a:rPr>
              <a:t>1</a:t>
            </a:r>
            <a:r>
              <a:rPr lang="en-US" sz="2400" dirty="0">
                <a:latin typeface="Garamond" panose="02020404030301010803" pitchFamily="18" charset="0"/>
              </a:rPr>
              <a:t> = {a, b, c, d, …, z}</a:t>
            </a:r>
            <a:r>
              <a:rPr lang="en-US" sz="2400" dirty="0">
                <a:latin typeface="Gill Sans MT" panose="020B0502020104020203" pitchFamily="34" charset="0"/>
              </a:rPr>
              <a:t>: </a:t>
            </a:r>
            <a:r>
              <a:rPr lang="en-US" sz="2400" dirty="0">
                <a:latin typeface="+mn-lt"/>
              </a:rPr>
              <a:t>the set of letters in English</a:t>
            </a:r>
          </a:p>
          <a:p>
            <a:pPr>
              <a:spcBef>
                <a:spcPct val="20000"/>
              </a:spcBef>
            </a:pPr>
            <a:r>
              <a:rPr lang="en-US" sz="2400" dirty="0">
                <a:latin typeface="Symbol" panose="05050102010706020507" pitchFamily="18" charset="2"/>
              </a:rPr>
              <a:t>S</a:t>
            </a:r>
            <a:r>
              <a:rPr lang="en-US" sz="2400" baseline="-25000" dirty="0">
                <a:latin typeface="Garamond" panose="02020404030301010803" pitchFamily="18" charset="0"/>
              </a:rPr>
              <a:t>2</a:t>
            </a:r>
            <a:r>
              <a:rPr lang="en-US" sz="2400" dirty="0">
                <a:latin typeface="Garamond" panose="02020404030301010803" pitchFamily="18" charset="0"/>
              </a:rPr>
              <a:t> = {0, 1, …, 9}</a:t>
            </a:r>
            <a:r>
              <a:rPr lang="en-US" sz="2400" dirty="0">
                <a:latin typeface="Gill Sans MT" panose="020B0502020104020203" pitchFamily="34" charset="0"/>
              </a:rPr>
              <a:t>: </a:t>
            </a:r>
            <a:r>
              <a:rPr lang="en-US" sz="2400" dirty="0">
                <a:latin typeface="+mn-lt"/>
              </a:rPr>
              <a:t>the set of (base 10) digits</a:t>
            </a:r>
          </a:p>
          <a:p>
            <a:pPr>
              <a:spcBef>
                <a:spcPct val="20000"/>
              </a:spcBef>
            </a:pPr>
            <a:r>
              <a:rPr lang="en-US" sz="2400" dirty="0">
                <a:latin typeface="Symbol" panose="05050102010706020507" pitchFamily="18" charset="2"/>
              </a:rPr>
              <a:t>S</a:t>
            </a:r>
            <a:r>
              <a:rPr lang="en-US" sz="2400" baseline="-25000" dirty="0">
                <a:latin typeface="Garamond" panose="02020404030301010803" pitchFamily="18" charset="0"/>
              </a:rPr>
              <a:t>3</a:t>
            </a:r>
            <a:r>
              <a:rPr lang="en-US" sz="2400" dirty="0">
                <a:latin typeface="Gill Sans MT" panose="020B0502020104020203" pitchFamily="34" charset="0"/>
              </a:rPr>
              <a:t> </a:t>
            </a:r>
            <a:r>
              <a:rPr lang="en-US" sz="2400" dirty="0">
                <a:latin typeface="Garamond" panose="02020404030301010803" pitchFamily="18" charset="0"/>
              </a:rPr>
              <a:t>= {a, b, …, z, #}</a:t>
            </a:r>
            <a:r>
              <a:rPr lang="en-US" sz="2400" dirty="0">
                <a:latin typeface="Gill Sans MT" panose="020B0502020104020203" pitchFamily="34" charset="0"/>
              </a:rPr>
              <a:t>: </a:t>
            </a:r>
            <a:r>
              <a:rPr lang="en-US" sz="2400" dirty="0">
                <a:latin typeface="+mn-lt"/>
              </a:rPr>
              <a:t>the set of letters plus the </a:t>
            </a:r>
            <a:r>
              <a:rPr lang="en-US" sz="2400" dirty="0" smtClean="0">
                <a:latin typeface="+mn-lt"/>
              </a:rPr>
              <a:t>special </a:t>
            </a:r>
            <a:r>
              <a:rPr lang="en-US" sz="2400" dirty="0">
                <a:latin typeface="+mn-lt"/>
              </a:rPr>
              <a:t>symbol #</a:t>
            </a:r>
          </a:p>
          <a:p>
            <a:pPr>
              <a:spcBef>
                <a:spcPct val="20000"/>
              </a:spcBef>
            </a:pPr>
            <a:r>
              <a:rPr lang="en-US" sz="2400" dirty="0">
                <a:latin typeface="Symbol" panose="05050102010706020507" pitchFamily="18" charset="2"/>
              </a:rPr>
              <a:t>S</a:t>
            </a:r>
            <a:r>
              <a:rPr lang="en-US" sz="2400" baseline="-25000" dirty="0">
                <a:latin typeface="Garamond" panose="02020404030301010803" pitchFamily="18" charset="0"/>
              </a:rPr>
              <a:t>4</a:t>
            </a:r>
            <a:r>
              <a:rPr lang="en-US" sz="2400" dirty="0">
                <a:latin typeface="Garamond" panose="02020404030301010803" pitchFamily="18" charset="0"/>
              </a:rPr>
              <a:t> = {</a:t>
            </a:r>
            <a:r>
              <a:rPr lang="en-US" sz="2400" dirty="0">
                <a:latin typeface="Courier New" panose="02070309020205020404" pitchFamily="49" charset="0"/>
              </a:rPr>
              <a:t>(</a:t>
            </a:r>
            <a:r>
              <a:rPr lang="en-US" sz="2400" dirty="0">
                <a:latin typeface="Garamond" panose="02020404030301010803" pitchFamily="18" charset="0"/>
              </a:rPr>
              <a:t>, </a:t>
            </a:r>
            <a:r>
              <a:rPr lang="en-US" sz="2400" dirty="0">
                <a:latin typeface="Courier New" panose="02070309020205020404" pitchFamily="49" charset="0"/>
              </a:rPr>
              <a:t>)</a:t>
            </a:r>
            <a:r>
              <a:rPr lang="en-US" sz="2400" dirty="0">
                <a:latin typeface="Garamond" panose="02020404030301010803" pitchFamily="18" charset="0"/>
              </a:rPr>
              <a:t>}</a:t>
            </a:r>
            <a:r>
              <a:rPr lang="en-US" sz="2400" dirty="0">
                <a:latin typeface="Gill Sans MT" panose="020B0502020104020203" pitchFamily="34" charset="0"/>
              </a:rPr>
              <a:t>: </a:t>
            </a:r>
            <a:r>
              <a:rPr lang="en-US" sz="2400" dirty="0">
                <a:latin typeface="+mn-lt"/>
              </a:rPr>
              <a:t>the set of open and closed brackets </a:t>
            </a:r>
          </a:p>
        </p:txBody>
      </p:sp>
    </p:spTree>
    <p:extLst>
      <p:ext uri="{BB962C8B-B14F-4D97-AF65-F5344CB8AC3E}">
        <p14:creationId xmlns:p14="http://schemas.microsoft.com/office/powerpoint/2010/main" xmlns="" val="35689961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Strings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457386"/>
            </a:xfrm>
            <a:prstGeom prst="rect">
              <a:avLst/>
            </a:prstGeom>
          </p:spPr>
          <p:txBody>
            <a:bodyPr vert="horz" wrap="square" lIns="0" tIns="0" rIns="0" bIns="0" numCol="1" rtlCol="0">
              <a:spAutoFit/>
            </a:bodyPr>
            <a:lstStyle/>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r>
                <a:rPr lang="en-IN" sz="1750" dirty="0" smtClean="0"/>
                <a:t>The </a:t>
              </a:r>
              <a:r>
                <a:rPr lang="en-IN" sz="1750" dirty="0"/>
                <a:t>empty string will be denoted by e</a:t>
              </a:r>
            </a:p>
            <a:p>
              <a:pPr algn="just" fontAlgn="base">
                <a:lnSpc>
                  <a:spcPct val="150000"/>
                </a:lnSpc>
              </a:pPr>
              <a:endParaRPr lang="en-IN" sz="1750" b="1" dirty="0"/>
            </a:p>
            <a:p>
              <a:pPr algn="just" fontAlgn="base">
                <a:lnSpc>
                  <a:spcPct val="150000"/>
                </a:lnSpc>
              </a:pPr>
              <a:r>
                <a:rPr lang="en-IN" sz="1750" b="1" dirty="0" smtClean="0"/>
                <a:t>Examples:</a:t>
              </a:r>
            </a:p>
            <a:p>
              <a:pPr algn="just" fontAlgn="base">
                <a:lnSpc>
                  <a:spcPct val="150000"/>
                </a:lnSpc>
              </a:pPr>
              <a:endParaRPr lang="en-IN" sz="1750" b="1" dirty="0" smtClean="0">
                <a:latin typeface="Gill Sans MT" panose="020B0502020104020203" pitchFamily="34" charset="0"/>
              </a:endParaRPr>
            </a:p>
            <a:p>
              <a:pPr algn="just" fontAlgn="base">
                <a:lnSpc>
                  <a:spcPct val="150000"/>
                </a:lnSpc>
              </a:pPr>
              <a:endParaRPr lang="en-IN" sz="1750" b="1" dirty="0"/>
            </a:p>
          </p:txBody>
        </p:sp>
      </p:grpSp>
      <p:sp>
        <p:nvSpPr>
          <p:cNvPr id="10" name="Text Box 4"/>
          <p:cNvSpPr txBox="1">
            <a:spLocks noChangeArrowheads="1"/>
          </p:cNvSpPr>
          <p:nvPr/>
        </p:nvSpPr>
        <p:spPr bwMode="auto">
          <a:xfrm>
            <a:off x="1354578" y="951694"/>
            <a:ext cx="9395606" cy="5232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800" dirty="0">
                <a:latin typeface="Gill Sans MT" panose="020B0502020104020203" pitchFamily="34" charset="0"/>
              </a:rPr>
              <a:t>A </a:t>
            </a:r>
            <a:r>
              <a:rPr lang="en-US" sz="2800" dirty="0">
                <a:solidFill>
                  <a:schemeClr val="accent2"/>
                </a:solidFill>
                <a:latin typeface="Gill Sans MT" panose="020B0502020104020203" pitchFamily="34" charset="0"/>
              </a:rPr>
              <a:t>string</a:t>
            </a:r>
            <a:r>
              <a:rPr lang="en-US" sz="2800" dirty="0">
                <a:latin typeface="Gill Sans MT" panose="020B0502020104020203" pitchFamily="34" charset="0"/>
              </a:rPr>
              <a:t> over alphabet </a:t>
            </a:r>
            <a:r>
              <a:rPr lang="en-US" sz="2800" dirty="0">
                <a:latin typeface="Symbol" panose="05050102010706020507" pitchFamily="18" charset="2"/>
              </a:rPr>
              <a:t>S</a:t>
            </a:r>
            <a:r>
              <a:rPr lang="en-US" sz="2800" dirty="0">
                <a:latin typeface="Gill Sans MT" panose="020B0502020104020203" pitchFamily="34" charset="0"/>
              </a:rPr>
              <a:t> is a finite </a:t>
            </a:r>
            <a:r>
              <a:rPr lang="en-US" sz="2800" dirty="0" smtClean="0">
                <a:latin typeface="Gill Sans MT" panose="020B0502020104020203" pitchFamily="34" charset="0"/>
              </a:rPr>
              <a:t>sequence of </a:t>
            </a:r>
            <a:r>
              <a:rPr lang="en-US" sz="2800" dirty="0">
                <a:latin typeface="Gill Sans MT" panose="020B0502020104020203" pitchFamily="34" charset="0"/>
              </a:rPr>
              <a:t>symbols in </a:t>
            </a:r>
            <a:r>
              <a:rPr lang="en-US" sz="2800" dirty="0">
                <a:latin typeface="Symbol" panose="05050102010706020507" pitchFamily="18" charset="2"/>
              </a:rPr>
              <a:t>S</a:t>
            </a:r>
            <a:r>
              <a:rPr lang="en-US" sz="2800" dirty="0">
                <a:latin typeface="Gill Sans MT" panose="020B0502020104020203" pitchFamily="34" charset="0"/>
              </a:rPr>
              <a:t>.</a:t>
            </a:r>
          </a:p>
        </p:txBody>
      </p:sp>
      <p:sp>
        <p:nvSpPr>
          <p:cNvPr id="11" name="Text Box 5"/>
          <p:cNvSpPr txBox="1">
            <a:spLocks noChangeArrowheads="1"/>
          </p:cNvSpPr>
          <p:nvPr/>
        </p:nvSpPr>
        <p:spPr bwMode="auto">
          <a:xfrm>
            <a:off x="1354578" y="3170068"/>
            <a:ext cx="5507038" cy="1771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pPr>
            <a:r>
              <a:rPr lang="en-US" sz="2400" dirty="0" err="1">
                <a:latin typeface="Garamond" panose="02020404030301010803" pitchFamily="18" charset="0"/>
              </a:rPr>
              <a:t>abfbz</a:t>
            </a:r>
            <a:r>
              <a:rPr lang="en-US" sz="2400" dirty="0">
                <a:latin typeface="Garamond" panose="02020404030301010803" pitchFamily="18" charset="0"/>
              </a:rPr>
              <a:t> </a:t>
            </a:r>
            <a:r>
              <a:rPr lang="en-US" sz="2400" dirty="0">
                <a:latin typeface="Gill Sans MT" panose="020B0502020104020203" pitchFamily="34" charset="0"/>
              </a:rPr>
              <a:t>is a string over </a:t>
            </a:r>
            <a:r>
              <a:rPr lang="en-US" sz="2400" dirty="0">
                <a:latin typeface="Symbol" panose="05050102010706020507" pitchFamily="18" charset="2"/>
              </a:rPr>
              <a:t>S</a:t>
            </a:r>
            <a:r>
              <a:rPr lang="en-US" sz="2400" baseline="-25000" dirty="0">
                <a:latin typeface="Garamond" panose="02020404030301010803" pitchFamily="18" charset="0"/>
              </a:rPr>
              <a:t>1</a:t>
            </a:r>
            <a:r>
              <a:rPr lang="en-US" sz="2400" dirty="0">
                <a:latin typeface="Garamond" panose="02020404030301010803" pitchFamily="18" charset="0"/>
              </a:rPr>
              <a:t> = {a, b, c, d, …, z}</a:t>
            </a:r>
            <a:endParaRPr lang="en-US" sz="2400" dirty="0">
              <a:latin typeface="Gill Sans MT" panose="020B0502020104020203" pitchFamily="34" charset="0"/>
            </a:endParaRPr>
          </a:p>
          <a:p>
            <a:pPr>
              <a:spcBef>
                <a:spcPct val="20000"/>
              </a:spcBef>
            </a:pPr>
            <a:r>
              <a:rPr lang="en-US" sz="2400" dirty="0">
                <a:latin typeface="Garamond" panose="02020404030301010803" pitchFamily="18" charset="0"/>
              </a:rPr>
              <a:t>9021 </a:t>
            </a:r>
            <a:r>
              <a:rPr lang="en-US" sz="2400" dirty="0">
                <a:latin typeface="Gill Sans MT" panose="020B0502020104020203" pitchFamily="34" charset="0"/>
              </a:rPr>
              <a:t>is a string over </a:t>
            </a:r>
            <a:r>
              <a:rPr lang="en-US" sz="2400" dirty="0">
                <a:latin typeface="Symbol" panose="05050102010706020507" pitchFamily="18" charset="2"/>
              </a:rPr>
              <a:t>S</a:t>
            </a:r>
            <a:r>
              <a:rPr lang="en-US" sz="2400" baseline="-25000" dirty="0">
                <a:latin typeface="Garamond" panose="02020404030301010803" pitchFamily="18" charset="0"/>
              </a:rPr>
              <a:t>2</a:t>
            </a:r>
            <a:r>
              <a:rPr lang="en-US" sz="2400" dirty="0">
                <a:latin typeface="Garamond" panose="02020404030301010803" pitchFamily="18" charset="0"/>
              </a:rPr>
              <a:t> = {0, 1, …, 9}</a:t>
            </a:r>
            <a:endParaRPr lang="en-US" sz="2400" dirty="0">
              <a:latin typeface="Gill Sans MT" panose="020B0502020104020203" pitchFamily="34" charset="0"/>
            </a:endParaRPr>
          </a:p>
          <a:p>
            <a:pPr>
              <a:spcBef>
                <a:spcPct val="20000"/>
              </a:spcBef>
            </a:pPr>
            <a:r>
              <a:rPr lang="en-US" sz="2400" dirty="0" err="1">
                <a:latin typeface="Garamond" panose="02020404030301010803" pitchFamily="18" charset="0"/>
              </a:rPr>
              <a:t>ab#bc</a:t>
            </a:r>
            <a:r>
              <a:rPr lang="en-US" sz="2400" dirty="0">
                <a:latin typeface="Garamond" panose="02020404030301010803" pitchFamily="18" charset="0"/>
              </a:rPr>
              <a:t> </a:t>
            </a:r>
            <a:r>
              <a:rPr lang="en-US" sz="2400" dirty="0">
                <a:latin typeface="Gill Sans MT" panose="020B0502020104020203" pitchFamily="34" charset="0"/>
              </a:rPr>
              <a:t>is a string over </a:t>
            </a:r>
            <a:r>
              <a:rPr lang="en-US" sz="2400" dirty="0">
                <a:latin typeface="Symbol" panose="05050102010706020507" pitchFamily="18" charset="2"/>
              </a:rPr>
              <a:t>S</a:t>
            </a:r>
            <a:r>
              <a:rPr lang="en-US" sz="2400" baseline="-25000" dirty="0">
                <a:latin typeface="Garamond" panose="02020404030301010803" pitchFamily="18" charset="0"/>
              </a:rPr>
              <a:t>3</a:t>
            </a:r>
            <a:r>
              <a:rPr lang="en-US" sz="2400" dirty="0">
                <a:latin typeface="Gill Sans MT" panose="020B0502020104020203" pitchFamily="34" charset="0"/>
              </a:rPr>
              <a:t> </a:t>
            </a:r>
            <a:r>
              <a:rPr lang="en-US" sz="2400" dirty="0">
                <a:latin typeface="Garamond" panose="02020404030301010803" pitchFamily="18" charset="0"/>
              </a:rPr>
              <a:t>= {a, b, …, z, #}</a:t>
            </a:r>
          </a:p>
          <a:p>
            <a:pPr>
              <a:spcBef>
                <a:spcPct val="20000"/>
              </a:spcBef>
            </a:pPr>
            <a:r>
              <a:rPr lang="en-US" sz="2400" dirty="0">
                <a:latin typeface="Garamond" panose="02020404030301010803" pitchFamily="18" charset="0"/>
              </a:rPr>
              <a:t>))()(() </a:t>
            </a:r>
            <a:r>
              <a:rPr lang="en-US" sz="2400" dirty="0">
                <a:latin typeface="Gill Sans MT" panose="020B0502020104020203" pitchFamily="34" charset="0"/>
              </a:rPr>
              <a:t>is a string over </a:t>
            </a:r>
            <a:r>
              <a:rPr lang="en-US" sz="2400" dirty="0">
                <a:latin typeface="Symbol" panose="05050102010706020507" pitchFamily="18" charset="2"/>
              </a:rPr>
              <a:t>S</a:t>
            </a:r>
            <a:r>
              <a:rPr lang="en-US" sz="2400" baseline="-25000" dirty="0">
                <a:latin typeface="Garamond" panose="02020404030301010803" pitchFamily="18" charset="0"/>
              </a:rPr>
              <a:t>4</a:t>
            </a:r>
            <a:r>
              <a:rPr lang="en-US" sz="2400" dirty="0">
                <a:latin typeface="Garamond" panose="02020404030301010803" pitchFamily="18" charset="0"/>
              </a:rPr>
              <a:t> = {</a:t>
            </a:r>
            <a:r>
              <a:rPr lang="en-US" sz="2400" dirty="0">
                <a:latin typeface="Courier New" panose="02070309020205020404" pitchFamily="49" charset="0"/>
              </a:rPr>
              <a:t>(</a:t>
            </a:r>
            <a:r>
              <a:rPr lang="en-US" sz="2400" dirty="0">
                <a:latin typeface="Garamond" panose="02020404030301010803" pitchFamily="18" charset="0"/>
              </a:rPr>
              <a:t>, </a:t>
            </a:r>
            <a:r>
              <a:rPr lang="en-US" sz="2400" dirty="0">
                <a:latin typeface="Courier New" panose="02070309020205020404" pitchFamily="49" charset="0"/>
              </a:rPr>
              <a:t>)</a:t>
            </a:r>
            <a:r>
              <a:rPr lang="en-US" sz="2400" dirty="0">
                <a:latin typeface="Garamond" panose="02020404030301010803" pitchFamily="18" charset="0"/>
              </a:rPr>
              <a:t>}</a:t>
            </a:r>
            <a:endParaRPr lang="en-US" sz="2400" dirty="0">
              <a:latin typeface="Gill Sans MT" panose="020B0502020104020203" pitchFamily="34" charset="0"/>
            </a:endParaRPr>
          </a:p>
        </p:txBody>
      </p:sp>
    </p:spTree>
    <p:extLst>
      <p:ext uri="{BB962C8B-B14F-4D97-AF65-F5344CB8AC3E}">
        <p14:creationId xmlns:p14="http://schemas.microsoft.com/office/powerpoint/2010/main" xmlns="" val="143412209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Languages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236860"/>
            </a:xfrm>
            <a:prstGeom prst="rect">
              <a:avLst/>
            </a:prstGeom>
          </p:spPr>
          <p:txBody>
            <a:bodyPr vert="horz" wrap="square" lIns="0" tIns="0" rIns="0" bIns="0" numCol="1" rtlCol="0">
              <a:spAutoFit/>
            </a:bodyPr>
            <a:lstStyle/>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r>
                <a:rPr lang="en-IN" sz="2000" dirty="0" smtClean="0"/>
                <a:t>Languages </a:t>
              </a:r>
              <a:r>
                <a:rPr lang="en-IN" sz="2000" dirty="0"/>
                <a:t>can be used to describe problems with “yes/no” answers, for example:</a:t>
              </a:r>
            </a:p>
          </p:txBody>
        </p:sp>
      </p:grpSp>
      <p:sp>
        <p:nvSpPr>
          <p:cNvPr id="12" name="Text Box 4"/>
          <p:cNvSpPr txBox="1">
            <a:spLocks noChangeArrowheads="1"/>
          </p:cNvSpPr>
          <p:nvPr/>
        </p:nvSpPr>
        <p:spPr bwMode="auto">
          <a:xfrm>
            <a:off x="1661645" y="822391"/>
            <a:ext cx="5957785" cy="5232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mn-lt"/>
              </a:rPr>
              <a:t>A </a:t>
            </a:r>
            <a:r>
              <a:rPr lang="en-US" sz="2400" dirty="0">
                <a:solidFill>
                  <a:schemeClr val="accent2"/>
                </a:solidFill>
                <a:latin typeface="+mn-lt"/>
              </a:rPr>
              <a:t>language </a:t>
            </a:r>
            <a:r>
              <a:rPr lang="en-US" sz="2400" dirty="0">
                <a:latin typeface="+mn-lt"/>
              </a:rPr>
              <a:t>is a set of strings over an alphabet</a:t>
            </a:r>
            <a:r>
              <a:rPr lang="en-US" sz="2800" dirty="0">
                <a:latin typeface="Gill Sans MT" panose="020B0502020104020203" pitchFamily="34" charset="0"/>
              </a:rPr>
              <a:t>.</a:t>
            </a:r>
          </a:p>
        </p:txBody>
      </p:sp>
      <p:sp>
        <p:nvSpPr>
          <p:cNvPr id="13" name="Text Box 5"/>
          <p:cNvSpPr txBox="1">
            <a:spLocks noChangeArrowheads="1"/>
          </p:cNvSpPr>
          <p:nvPr/>
        </p:nvSpPr>
        <p:spPr bwMode="auto">
          <a:xfrm>
            <a:off x="496523" y="2890632"/>
            <a:ext cx="11198954" cy="1791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pPr>
            <a:r>
              <a:rPr lang="en-US" sz="2400" i="1" dirty="0">
                <a:latin typeface="Garamond" panose="02020404030301010803" pitchFamily="18" charset="0"/>
              </a:rPr>
              <a:t>L</a:t>
            </a:r>
            <a:r>
              <a:rPr lang="en-US" sz="2400" baseline="-25000" dirty="0">
                <a:latin typeface="Garamond" panose="02020404030301010803" pitchFamily="18" charset="0"/>
              </a:rPr>
              <a:t>1</a:t>
            </a:r>
            <a:r>
              <a:rPr lang="en-US" sz="2400" dirty="0">
                <a:latin typeface="Garamond" panose="02020404030301010803" pitchFamily="18" charset="0"/>
              </a:rPr>
              <a:t> = 	</a:t>
            </a:r>
            <a:r>
              <a:rPr lang="en-US" sz="2400" dirty="0">
                <a:latin typeface="Gill Sans MT" panose="020B0502020104020203" pitchFamily="34" charset="0"/>
              </a:rPr>
              <a:t>The set of all strings over </a:t>
            </a:r>
            <a:r>
              <a:rPr lang="en-US" sz="2400" dirty="0">
                <a:latin typeface="Symbol" panose="05050102010706020507" pitchFamily="18" charset="2"/>
              </a:rPr>
              <a:t>S</a:t>
            </a:r>
            <a:r>
              <a:rPr lang="en-US" sz="2400" baseline="-25000" dirty="0">
                <a:latin typeface="Garamond" panose="02020404030301010803" pitchFamily="18" charset="0"/>
              </a:rPr>
              <a:t>1</a:t>
            </a:r>
            <a:r>
              <a:rPr lang="en-US" sz="2400" dirty="0">
                <a:latin typeface="Gill Sans MT" panose="020B0502020104020203" pitchFamily="34" charset="0"/>
              </a:rPr>
              <a:t> that </a:t>
            </a:r>
            <a:r>
              <a:rPr lang="en-US" sz="2400" dirty="0" smtClean="0">
                <a:latin typeface="Gill Sans MT" panose="020B0502020104020203" pitchFamily="34" charset="0"/>
              </a:rPr>
              <a:t>contain the </a:t>
            </a:r>
            <a:r>
              <a:rPr lang="en-US" sz="2400" dirty="0">
                <a:latin typeface="Gill Sans MT" panose="020B0502020104020203" pitchFamily="34" charset="0"/>
              </a:rPr>
              <a:t>substring </a:t>
            </a:r>
            <a:r>
              <a:rPr lang="en-US" sz="2400" dirty="0">
                <a:latin typeface="Garamond" panose="02020404030301010803" pitchFamily="18" charset="0"/>
              </a:rPr>
              <a:t>“SRM”</a:t>
            </a:r>
          </a:p>
          <a:p>
            <a:pPr>
              <a:spcBef>
                <a:spcPct val="20000"/>
              </a:spcBef>
            </a:pPr>
            <a:r>
              <a:rPr lang="en-US" sz="2400" i="1" dirty="0">
                <a:latin typeface="Garamond" panose="02020404030301010803" pitchFamily="18" charset="0"/>
              </a:rPr>
              <a:t>L</a:t>
            </a:r>
            <a:r>
              <a:rPr lang="en-US" sz="2400" baseline="-25000" dirty="0">
                <a:latin typeface="Garamond" panose="02020404030301010803" pitchFamily="18" charset="0"/>
              </a:rPr>
              <a:t>2</a:t>
            </a:r>
            <a:r>
              <a:rPr lang="en-US" sz="2400" dirty="0">
                <a:latin typeface="Garamond" panose="02020404030301010803" pitchFamily="18" charset="0"/>
              </a:rPr>
              <a:t> = 	</a:t>
            </a:r>
            <a:r>
              <a:rPr lang="en-US" sz="2400" dirty="0">
                <a:latin typeface="Gill Sans MT" panose="020B0502020104020203" pitchFamily="34" charset="0"/>
              </a:rPr>
              <a:t>The set of all strings over </a:t>
            </a:r>
            <a:r>
              <a:rPr lang="en-US" sz="2400" dirty="0">
                <a:latin typeface="Symbol" panose="05050102010706020507" pitchFamily="18" charset="2"/>
              </a:rPr>
              <a:t>S</a:t>
            </a:r>
            <a:r>
              <a:rPr lang="en-US" sz="2400" baseline="-25000" dirty="0">
                <a:latin typeface="Garamond" panose="02020404030301010803" pitchFamily="18" charset="0"/>
              </a:rPr>
              <a:t>2</a:t>
            </a:r>
            <a:r>
              <a:rPr lang="en-US" sz="2400" dirty="0">
                <a:latin typeface="Gill Sans MT" panose="020B0502020104020203" pitchFamily="34" charset="0"/>
              </a:rPr>
              <a:t> that are divisible by </a:t>
            </a:r>
            <a:r>
              <a:rPr lang="en-US" sz="2400" dirty="0" smtClean="0">
                <a:latin typeface="Gill Sans MT" panose="020B0502020104020203" pitchFamily="34" charset="0"/>
              </a:rPr>
              <a:t>7 </a:t>
            </a:r>
            <a:r>
              <a:rPr lang="en-US" sz="2400" dirty="0" smtClean="0">
                <a:latin typeface="Garamond" panose="02020404030301010803" pitchFamily="18" charset="0"/>
              </a:rPr>
              <a:t>= {7</a:t>
            </a:r>
            <a:r>
              <a:rPr lang="en-US" sz="2400" dirty="0">
                <a:latin typeface="Garamond" panose="02020404030301010803" pitchFamily="18" charset="0"/>
              </a:rPr>
              <a:t>, 14, 21, …}</a:t>
            </a:r>
          </a:p>
          <a:p>
            <a:pPr>
              <a:spcBef>
                <a:spcPct val="20000"/>
              </a:spcBef>
            </a:pPr>
            <a:r>
              <a:rPr lang="en-US" sz="2400" i="1" dirty="0">
                <a:latin typeface="Garamond" panose="02020404030301010803" pitchFamily="18" charset="0"/>
              </a:rPr>
              <a:t>L</a:t>
            </a:r>
            <a:r>
              <a:rPr lang="en-US" sz="2400" baseline="-25000" dirty="0">
                <a:latin typeface="Garamond" panose="02020404030301010803" pitchFamily="18" charset="0"/>
              </a:rPr>
              <a:t>3</a:t>
            </a:r>
            <a:r>
              <a:rPr lang="en-US" sz="2400" dirty="0">
                <a:latin typeface="Garamond" panose="02020404030301010803" pitchFamily="18" charset="0"/>
              </a:rPr>
              <a:t> = 	</a:t>
            </a:r>
            <a:r>
              <a:rPr lang="en-US" sz="2400" dirty="0">
                <a:latin typeface="Gill Sans MT" panose="020B0502020104020203" pitchFamily="34" charset="0"/>
              </a:rPr>
              <a:t>The set of all strings of the form </a:t>
            </a:r>
            <a:r>
              <a:rPr lang="en-US" sz="2400" dirty="0" err="1">
                <a:latin typeface="Garamond" panose="02020404030301010803" pitchFamily="18" charset="0"/>
              </a:rPr>
              <a:t>s#s</a:t>
            </a:r>
            <a:r>
              <a:rPr lang="en-US" sz="2400" dirty="0">
                <a:latin typeface="Gill Sans MT" panose="020B0502020104020203" pitchFamily="34" charset="0"/>
              </a:rPr>
              <a:t> where s is </a:t>
            </a:r>
            <a:r>
              <a:rPr lang="en-US" sz="2400" dirty="0" smtClean="0">
                <a:latin typeface="Gill Sans MT" panose="020B0502020104020203" pitchFamily="34" charset="0"/>
              </a:rPr>
              <a:t>any string </a:t>
            </a:r>
            <a:r>
              <a:rPr lang="en-US" sz="2400" dirty="0">
                <a:latin typeface="Gill Sans MT" panose="020B0502020104020203" pitchFamily="34" charset="0"/>
              </a:rPr>
              <a:t>over </a:t>
            </a:r>
            <a:r>
              <a:rPr lang="en-US" sz="2400" dirty="0">
                <a:latin typeface="Garamond" panose="02020404030301010803" pitchFamily="18" charset="0"/>
              </a:rPr>
              <a:t>{a, b, …, z}</a:t>
            </a:r>
          </a:p>
          <a:p>
            <a:pPr>
              <a:spcBef>
                <a:spcPct val="20000"/>
              </a:spcBef>
            </a:pPr>
            <a:r>
              <a:rPr lang="en-US" sz="2400" i="1" dirty="0">
                <a:latin typeface="Garamond" panose="02020404030301010803" pitchFamily="18" charset="0"/>
              </a:rPr>
              <a:t>L</a:t>
            </a:r>
            <a:r>
              <a:rPr lang="en-US" sz="2400" baseline="-25000" dirty="0">
                <a:latin typeface="Garamond" panose="02020404030301010803" pitchFamily="18" charset="0"/>
              </a:rPr>
              <a:t>4</a:t>
            </a:r>
            <a:r>
              <a:rPr lang="en-US" sz="2400" dirty="0">
                <a:latin typeface="Garamond" panose="02020404030301010803" pitchFamily="18" charset="0"/>
              </a:rPr>
              <a:t> = 	</a:t>
            </a:r>
            <a:r>
              <a:rPr lang="en-US" sz="2400" dirty="0">
                <a:latin typeface="Gill Sans MT" panose="020B0502020104020203" pitchFamily="34" charset="0"/>
              </a:rPr>
              <a:t>The set of all strings over </a:t>
            </a:r>
            <a:r>
              <a:rPr lang="en-US" sz="2400" dirty="0">
                <a:latin typeface="Symbol" panose="05050102010706020507" pitchFamily="18" charset="2"/>
              </a:rPr>
              <a:t>S</a:t>
            </a:r>
            <a:r>
              <a:rPr lang="en-US" sz="2400" baseline="-25000" dirty="0">
                <a:latin typeface="Garamond" panose="02020404030301010803" pitchFamily="18" charset="0"/>
              </a:rPr>
              <a:t>4 </a:t>
            </a:r>
            <a:r>
              <a:rPr lang="en-US" sz="2400" dirty="0">
                <a:latin typeface="Gill Sans MT" panose="020B0502020104020203" pitchFamily="34" charset="0"/>
              </a:rPr>
              <a:t>where every </a:t>
            </a:r>
            <a:r>
              <a:rPr lang="en-US" sz="2400" dirty="0">
                <a:latin typeface="Courier New" panose="02070309020205020404" pitchFamily="49" charset="0"/>
              </a:rPr>
              <a:t>(</a:t>
            </a:r>
            <a:r>
              <a:rPr lang="en-US" sz="2400" dirty="0">
                <a:latin typeface="Gill Sans MT" panose="020B0502020104020203" pitchFamily="34" charset="0"/>
              </a:rPr>
              <a:t> can </a:t>
            </a:r>
            <a:r>
              <a:rPr lang="en-US" sz="2400" dirty="0" smtClean="0">
                <a:latin typeface="Gill Sans MT" panose="020B0502020104020203" pitchFamily="34" charset="0"/>
              </a:rPr>
              <a:t>be matched </a:t>
            </a:r>
            <a:r>
              <a:rPr lang="en-US" sz="2400" dirty="0">
                <a:latin typeface="Gill Sans MT" panose="020B0502020104020203" pitchFamily="34" charset="0"/>
              </a:rPr>
              <a:t>with a subsequent </a:t>
            </a:r>
            <a:r>
              <a:rPr lang="en-US" sz="2400" dirty="0">
                <a:latin typeface="Courier New" panose="02070309020205020404" pitchFamily="49" charset="0"/>
              </a:rPr>
              <a:t>)</a:t>
            </a:r>
          </a:p>
        </p:txBody>
      </p:sp>
    </p:spTree>
    <p:extLst>
      <p:ext uri="{BB962C8B-B14F-4D97-AF65-F5344CB8AC3E}">
        <p14:creationId xmlns:p14="http://schemas.microsoft.com/office/powerpoint/2010/main" xmlns="" val="2825531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Finite Automata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718749"/>
            </a:xfrm>
            <a:prstGeom prst="rect">
              <a:avLst/>
            </a:prstGeom>
          </p:spPr>
          <p:txBody>
            <a:bodyPr vert="horz" wrap="square" lIns="0" tIns="0" rIns="0" bIns="0" numCol="1" rtlCol="0">
              <a:spAutoFit/>
            </a:bodyPr>
            <a:lstStyle/>
            <a:p>
              <a:pPr algn="just" fontAlgn="base">
                <a:lnSpc>
                  <a:spcPct val="150000"/>
                </a:lnSpc>
              </a:pPr>
              <a:endParaRPr lang="en-IN" sz="1750" dirty="0" smtClean="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r>
                <a:rPr lang="en-IN" sz="2000" dirty="0"/>
                <a:t>There are states off and on, the automaton starts in off and tries to reach the “good state” on</a:t>
              </a:r>
            </a:p>
            <a:p>
              <a:pPr algn="just" fontAlgn="base">
                <a:lnSpc>
                  <a:spcPct val="150000"/>
                </a:lnSpc>
              </a:pPr>
              <a:r>
                <a:rPr lang="en-IN" sz="2000" dirty="0"/>
                <a:t>What sequences of </a:t>
              </a:r>
              <a:r>
                <a:rPr lang="en-IN" sz="2000" dirty="0" err="1"/>
                <a:t>fs</a:t>
              </a:r>
              <a:r>
                <a:rPr lang="en-IN" sz="2000" dirty="0"/>
                <a:t> lead to the good state?</a:t>
              </a:r>
            </a:p>
            <a:p>
              <a:pPr algn="just" fontAlgn="base">
                <a:lnSpc>
                  <a:spcPct val="150000"/>
                </a:lnSpc>
              </a:pPr>
              <a:r>
                <a:rPr lang="en-IN" sz="2000" dirty="0"/>
                <a:t>Answer: {f, </a:t>
              </a:r>
              <a:r>
                <a:rPr lang="en-IN" sz="2000" dirty="0" err="1"/>
                <a:t>fff</a:t>
              </a:r>
              <a:r>
                <a:rPr lang="en-IN" sz="2000" dirty="0"/>
                <a:t>, </a:t>
              </a:r>
              <a:r>
                <a:rPr lang="en-IN" sz="2000" dirty="0" err="1"/>
                <a:t>fffff</a:t>
              </a:r>
              <a:r>
                <a:rPr lang="en-IN" sz="2000" dirty="0"/>
                <a:t>, …} = {f n: n is odd}</a:t>
              </a:r>
            </a:p>
            <a:p>
              <a:pPr algn="just" fontAlgn="base">
                <a:lnSpc>
                  <a:spcPct val="150000"/>
                </a:lnSpc>
              </a:pPr>
              <a:r>
                <a:rPr lang="en-IN" sz="2000" dirty="0"/>
                <a:t>This is an example of a deterministic finite automaton over alphabet {f}</a:t>
              </a:r>
            </a:p>
          </p:txBody>
        </p:sp>
      </p:grpSp>
      <p:grpSp>
        <p:nvGrpSpPr>
          <p:cNvPr id="10" name="Group 9"/>
          <p:cNvGrpSpPr/>
          <p:nvPr/>
        </p:nvGrpSpPr>
        <p:grpSpPr>
          <a:xfrm>
            <a:off x="3563729" y="1071659"/>
            <a:ext cx="3331747" cy="1669971"/>
            <a:chOff x="2484438" y="1477963"/>
            <a:chExt cx="2743200" cy="1379537"/>
          </a:xfrm>
        </p:grpSpPr>
        <p:sp>
          <p:nvSpPr>
            <p:cNvPr id="11" name="Oval 4"/>
            <p:cNvSpPr>
              <a:spLocks noChangeArrowheads="1"/>
            </p:cNvSpPr>
            <p:nvPr/>
          </p:nvSpPr>
          <p:spPr bwMode="auto">
            <a:xfrm>
              <a:off x="2865438" y="1870075"/>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4" name="Oval 5"/>
            <p:cNvSpPr>
              <a:spLocks noChangeArrowheads="1"/>
            </p:cNvSpPr>
            <p:nvPr/>
          </p:nvSpPr>
          <p:spPr bwMode="auto">
            <a:xfrm>
              <a:off x="4618038" y="1793875"/>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5" name="Freeform 6"/>
            <p:cNvSpPr>
              <a:spLocks/>
            </p:cNvSpPr>
            <p:nvPr/>
          </p:nvSpPr>
          <p:spPr bwMode="auto">
            <a:xfrm>
              <a:off x="3398838" y="1844675"/>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6" name="Freeform 7"/>
            <p:cNvSpPr>
              <a:spLocks/>
            </p:cNvSpPr>
            <p:nvPr/>
          </p:nvSpPr>
          <p:spPr bwMode="auto">
            <a:xfrm flipV="1">
              <a:off x="3475038" y="2314575"/>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7" name="Line 8"/>
            <p:cNvSpPr>
              <a:spLocks noChangeShapeType="1"/>
            </p:cNvSpPr>
            <p:nvPr/>
          </p:nvSpPr>
          <p:spPr bwMode="auto">
            <a:xfrm>
              <a:off x="2484438" y="2174875"/>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8" name="Text Box 9"/>
            <p:cNvSpPr txBox="1">
              <a:spLocks noChangeArrowheads="1"/>
            </p:cNvSpPr>
            <p:nvPr/>
          </p:nvSpPr>
          <p:spPr bwMode="auto">
            <a:xfrm>
              <a:off x="2952750" y="1989138"/>
              <a:ext cx="370610" cy="305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b="1" dirty="0">
                  <a:latin typeface="Garamond" panose="02020404030301010803" pitchFamily="18" charset="0"/>
                  <a:cs typeface="新細明體"/>
                </a:rPr>
                <a:t>off</a:t>
              </a:r>
            </a:p>
          </p:txBody>
        </p:sp>
        <p:sp>
          <p:nvSpPr>
            <p:cNvPr id="19" name="Text Box 10"/>
            <p:cNvSpPr txBox="1">
              <a:spLocks noChangeArrowheads="1"/>
            </p:cNvSpPr>
            <p:nvPr/>
          </p:nvSpPr>
          <p:spPr bwMode="auto">
            <a:xfrm>
              <a:off x="4711700" y="1916113"/>
              <a:ext cx="404134" cy="305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dirty="0" smtClean="0">
                  <a:latin typeface="Garamond" panose="02020404030301010803" pitchFamily="18" charset="0"/>
                  <a:cs typeface="新細明體"/>
                </a:rPr>
                <a:t> </a:t>
              </a:r>
              <a:r>
                <a:rPr lang="en-US" altLang="zh-TW" b="1" dirty="0" smtClean="0">
                  <a:latin typeface="Garamond" panose="02020404030301010803" pitchFamily="18" charset="0"/>
                  <a:cs typeface="新細明體"/>
                </a:rPr>
                <a:t>on</a:t>
              </a:r>
              <a:endParaRPr lang="en-US" altLang="zh-TW" b="1" dirty="0">
                <a:latin typeface="Garamond" panose="02020404030301010803" pitchFamily="18" charset="0"/>
                <a:cs typeface="新細明體"/>
              </a:endParaRPr>
            </a:p>
          </p:txBody>
        </p:sp>
        <p:sp>
          <p:nvSpPr>
            <p:cNvPr id="20" name="Text Box 12"/>
            <p:cNvSpPr txBox="1">
              <a:spLocks noChangeArrowheads="1"/>
            </p:cNvSpPr>
            <p:nvPr/>
          </p:nvSpPr>
          <p:spPr bwMode="auto">
            <a:xfrm>
              <a:off x="3956050" y="1477963"/>
              <a:ext cx="234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sp>
          <p:nvSpPr>
            <p:cNvPr id="21" name="Text Box 13"/>
            <p:cNvSpPr txBox="1">
              <a:spLocks noChangeArrowheads="1"/>
            </p:cNvSpPr>
            <p:nvPr/>
          </p:nvSpPr>
          <p:spPr bwMode="auto">
            <a:xfrm>
              <a:off x="3940175" y="2490788"/>
              <a:ext cx="234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sp>
          <p:nvSpPr>
            <p:cNvPr id="22" name="Oval 14"/>
            <p:cNvSpPr>
              <a:spLocks noChangeArrowheads="1"/>
            </p:cNvSpPr>
            <p:nvPr/>
          </p:nvSpPr>
          <p:spPr bwMode="auto">
            <a:xfrm>
              <a:off x="4675188" y="1844675"/>
              <a:ext cx="504825" cy="504825"/>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grpSp>
    </p:spTree>
    <p:extLst>
      <p:ext uri="{BB962C8B-B14F-4D97-AF65-F5344CB8AC3E}">
        <p14:creationId xmlns:p14="http://schemas.microsoft.com/office/powerpoint/2010/main" xmlns="" val="22858843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Deterministic finite automata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23" name="Rectangle 4"/>
          <p:cNvSpPr>
            <a:spLocks noGrp="1" noChangeArrowheads="1"/>
          </p:cNvSpPr>
          <p:nvPr>
            <p:ph idx="1"/>
          </p:nvPr>
        </p:nvSpPr>
        <p:spPr>
          <a:xfrm>
            <a:off x="500921" y="1045962"/>
            <a:ext cx="11190157" cy="3871210"/>
          </a:xfrm>
        </p:spPr>
        <p:txBody>
          <a:bodyPr>
            <a:normAutofit lnSpcReduction="10000"/>
          </a:bodyPr>
          <a:lstStyle/>
          <a:p>
            <a:pPr>
              <a:lnSpc>
                <a:spcPct val="150000"/>
              </a:lnSpc>
            </a:pPr>
            <a:r>
              <a:rPr lang="en-US" sz="2400" dirty="0" smtClean="0"/>
              <a:t>A </a:t>
            </a:r>
            <a:r>
              <a:rPr lang="en-US" sz="2400" dirty="0" smtClean="0">
                <a:solidFill>
                  <a:schemeClr val="accent2"/>
                </a:solidFill>
              </a:rPr>
              <a:t>deterministic finite automaton</a:t>
            </a:r>
            <a:r>
              <a:rPr lang="en-US" sz="2400" dirty="0" smtClean="0"/>
              <a:t> (DFA) is a 5-tuple </a:t>
            </a:r>
            <a:r>
              <a:rPr lang="en-US" sz="2400" dirty="0" smtClean="0">
                <a:latin typeface="Garamond" panose="02020404030301010803" pitchFamily="18" charset="0"/>
              </a:rPr>
              <a:t>(</a:t>
            </a:r>
            <a:r>
              <a:rPr lang="en-US" sz="2400" i="1" dirty="0" smtClean="0">
                <a:latin typeface="Garamond" panose="02020404030301010803" pitchFamily="18" charset="0"/>
              </a:rPr>
              <a:t>Q</a:t>
            </a:r>
            <a:r>
              <a:rPr lang="en-US" sz="2400" dirty="0" smtClean="0">
                <a:latin typeface="Garamond" panose="02020404030301010803" pitchFamily="18" charset="0"/>
              </a:rPr>
              <a:t>, </a:t>
            </a:r>
            <a:r>
              <a:rPr lang="en-US" sz="2400" dirty="0" smtClean="0">
                <a:latin typeface="Symbol" panose="05050102010706020507" pitchFamily="18" charset="2"/>
              </a:rPr>
              <a:t>S</a:t>
            </a:r>
            <a:r>
              <a:rPr lang="en-US" sz="2400" dirty="0" smtClean="0">
                <a:latin typeface="Garamond" panose="02020404030301010803" pitchFamily="18" charset="0"/>
              </a:rPr>
              <a:t>, </a:t>
            </a:r>
            <a:r>
              <a:rPr lang="en-US" sz="2400" dirty="0" smtClean="0">
                <a:latin typeface="Symbol" panose="05050102010706020507" pitchFamily="18" charset="2"/>
              </a:rPr>
              <a:t>d</a:t>
            </a:r>
            <a:r>
              <a:rPr lang="en-US" sz="2400" dirty="0" smtClean="0">
                <a:latin typeface="Garamond" panose="02020404030301010803" pitchFamily="18" charset="0"/>
              </a:rPr>
              <a:t>, q</a:t>
            </a:r>
            <a:r>
              <a:rPr lang="en-US" sz="2400" baseline="-25000" dirty="0" smtClean="0">
                <a:latin typeface="Garamond" panose="02020404030301010803" pitchFamily="18" charset="0"/>
              </a:rPr>
              <a:t>0</a:t>
            </a:r>
            <a:r>
              <a:rPr lang="en-US" sz="2400" dirty="0" smtClean="0">
                <a:latin typeface="Garamond" panose="02020404030301010803" pitchFamily="18" charset="0"/>
              </a:rPr>
              <a:t>, </a:t>
            </a:r>
            <a:r>
              <a:rPr lang="en-US" sz="2400" i="1" dirty="0" smtClean="0">
                <a:latin typeface="Garamond" panose="02020404030301010803" pitchFamily="18" charset="0"/>
              </a:rPr>
              <a:t>F</a:t>
            </a:r>
            <a:r>
              <a:rPr lang="en-US" sz="2400" dirty="0" smtClean="0">
                <a:latin typeface="Garamond" panose="02020404030301010803" pitchFamily="18" charset="0"/>
              </a:rPr>
              <a:t>)</a:t>
            </a:r>
            <a:r>
              <a:rPr lang="en-US" sz="2400" dirty="0" smtClean="0"/>
              <a:t> where</a:t>
            </a:r>
          </a:p>
          <a:p>
            <a:pPr lvl="1">
              <a:lnSpc>
                <a:spcPct val="150000"/>
              </a:lnSpc>
            </a:pPr>
            <a:r>
              <a:rPr lang="en-US" sz="2000" i="1" dirty="0" smtClean="0">
                <a:latin typeface="Garamond" panose="02020404030301010803" pitchFamily="18" charset="0"/>
              </a:rPr>
              <a:t> Q</a:t>
            </a:r>
            <a:r>
              <a:rPr lang="en-US" sz="2000" dirty="0" smtClean="0"/>
              <a:t> is a finite set of </a:t>
            </a:r>
            <a:r>
              <a:rPr lang="en-US" sz="2000" dirty="0" smtClean="0">
                <a:solidFill>
                  <a:schemeClr val="accent2"/>
                </a:solidFill>
              </a:rPr>
              <a:t>states</a:t>
            </a:r>
          </a:p>
          <a:p>
            <a:pPr lvl="1">
              <a:lnSpc>
                <a:spcPct val="150000"/>
              </a:lnSpc>
            </a:pPr>
            <a:r>
              <a:rPr lang="en-US" sz="2000" dirty="0" smtClean="0">
                <a:latin typeface="Garamond" panose="02020404030301010803" pitchFamily="18" charset="0"/>
              </a:rPr>
              <a:t> </a:t>
            </a:r>
            <a:r>
              <a:rPr lang="en-US" sz="2000" dirty="0" smtClean="0">
                <a:latin typeface="Symbol" panose="05050102010706020507" pitchFamily="18" charset="2"/>
              </a:rPr>
              <a:t>S</a:t>
            </a:r>
            <a:r>
              <a:rPr lang="en-US" sz="2000" dirty="0" smtClean="0"/>
              <a:t> is an </a:t>
            </a:r>
            <a:r>
              <a:rPr lang="en-US" sz="2000" dirty="0" smtClean="0">
                <a:solidFill>
                  <a:schemeClr val="accent2"/>
                </a:solidFill>
              </a:rPr>
              <a:t>alphabet</a:t>
            </a:r>
          </a:p>
          <a:p>
            <a:pPr lvl="1">
              <a:lnSpc>
                <a:spcPct val="150000"/>
              </a:lnSpc>
            </a:pPr>
            <a:r>
              <a:rPr lang="en-US" sz="2000" dirty="0" smtClean="0">
                <a:latin typeface="Garamond" panose="02020404030301010803" pitchFamily="18" charset="0"/>
              </a:rPr>
              <a:t> </a:t>
            </a:r>
            <a:r>
              <a:rPr lang="en-US" sz="2000" dirty="0" smtClean="0">
                <a:latin typeface="Symbol" panose="05050102010706020507" pitchFamily="18" charset="2"/>
              </a:rPr>
              <a:t>d</a:t>
            </a:r>
            <a:r>
              <a:rPr lang="en-US" sz="2000" dirty="0" smtClean="0">
                <a:latin typeface="Garamond" panose="02020404030301010803" pitchFamily="18" charset="0"/>
              </a:rPr>
              <a:t>: </a:t>
            </a:r>
            <a:r>
              <a:rPr lang="en-US" sz="2000" i="1" dirty="0" smtClean="0">
                <a:latin typeface="Garamond" panose="02020404030301010803" pitchFamily="18" charset="0"/>
              </a:rPr>
              <a:t>Q</a:t>
            </a:r>
            <a:r>
              <a:rPr lang="en-US" sz="2000" dirty="0" smtClean="0">
                <a:latin typeface="Garamond" panose="02020404030301010803" pitchFamily="18" charset="0"/>
              </a:rPr>
              <a:t> </a:t>
            </a:r>
            <a:r>
              <a:rPr lang="en-US" sz="2000" dirty="0" smtClean="0"/>
              <a:t>×</a:t>
            </a:r>
            <a:r>
              <a:rPr lang="en-US" sz="2000" dirty="0" smtClean="0">
                <a:latin typeface="Garamond" panose="02020404030301010803" pitchFamily="18" charset="0"/>
              </a:rPr>
              <a:t> </a:t>
            </a:r>
            <a:r>
              <a:rPr lang="en-US" sz="2000" dirty="0" smtClean="0">
                <a:latin typeface="Symbol" panose="05050102010706020507" pitchFamily="18" charset="2"/>
              </a:rPr>
              <a:t>S</a:t>
            </a:r>
            <a:r>
              <a:rPr lang="en-US" sz="2000" dirty="0" smtClean="0">
                <a:latin typeface="Garamond" panose="02020404030301010803" pitchFamily="18" charset="0"/>
              </a:rPr>
              <a:t> → </a:t>
            </a:r>
            <a:r>
              <a:rPr lang="en-US" sz="2000" i="1" dirty="0" smtClean="0">
                <a:latin typeface="Garamond" panose="02020404030301010803" pitchFamily="18" charset="0"/>
              </a:rPr>
              <a:t>Q</a:t>
            </a:r>
            <a:r>
              <a:rPr lang="en-US" sz="2000" dirty="0" smtClean="0"/>
              <a:t> is a </a:t>
            </a:r>
            <a:r>
              <a:rPr lang="en-US" sz="2000" dirty="0" smtClean="0">
                <a:solidFill>
                  <a:schemeClr val="accent2"/>
                </a:solidFill>
              </a:rPr>
              <a:t>transition function</a:t>
            </a:r>
          </a:p>
          <a:p>
            <a:pPr lvl="1">
              <a:lnSpc>
                <a:spcPct val="150000"/>
              </a:lnSpc>
            </a:pPr>
            <a:r>
              <a:rPr lang="en-US" sz="2000" i="1" dirty="0" smtClean="0">
                <a:latin typeface="Garamond" panose="02020404030301010803" pitchFamily="18" charset="0"/>
              </a:rPr>
              <a:t> </a:t>
            </a:r>
            <a:r>
              <a:rPr lang="en-US" sz="2000" dirty="0" smtClean="0">
                <a:latin typeface="Garamond" panose="02020404030301010803" pitchFamily="18" charset="0"/>
              </a:rPr>
              <a:t>q</a:t>
            </a:r>
            <a:r>
              <a:rPr lang="en-US" sz="2000" baseline="-25000" dirty="0" smtClean="0">
                <a:latin typeface="Garamond" panose="02020404030301010803" pitchFamily="18" charset="0"/>
              </a:rPr>
              <a:t>0</a:t>
            </a:r>
            <a:r>
              <a:rPr lang="en-US" sz="2000" dirty="0" smtClean="0"/>
              <a:t> </a:t>
            </a:r>
            <a:r>
              <a:rPr lang="en-US" sz="2000" dirty="0" smtClean="0">
                <a:latin typeface="Symbol" panose="05050102010706020507" pitchFamily="18" charset="2"/>
              </a:rPr>
              <a:t>Î</a:t>
            </a:r>
            <a:r>
              <a:rPr lang="en-US" sz="2000" dirty="0" smtClean="0">
                <a:latin typeface="MS Shell Dlg" panose="020B0604020202020204" pitchFamily="34" charset="0"/>
              </a:rPr>
              <a:t> </a:t>
            </a:r>
            <a:r>
              <a:rPr lang="en-US" sz="2000" i="1" dirty="0" smtClean="0">
                <a:latin typeface="Garamond" panose="02020404030301010803" pitchFamily="18" charset="0"/>
              </a:rPr>
              <a:t>Q</a:t>
            </a:r>
            <a:r>
              <a:rPr lang="en-US" sz="2000" dirty="0" smtClean="0"/>
              <a:t> is the </a:t>
            </a:r>
            <a:r>
              <a:rPr lang="en-US" sz="2000" dirty="0" smtClean="0">
                <a:solidFill>
                  <a:schemeClr val="accent2"/>
                </a:solidFill>
              </a:rPr>
              <a:t>initial state</a:t>
            </a:r>
          </a:p>
          <a:p>
            <a:pPr lvl="1">
              <a:lnSpc>
                <a:spcPct val="150000"/>
              </a:lnSpc>
            </a:pPr>
            <a:r>
              <a:rPr lang="en-US" sz="2000" dirty="0" smtClean="0"/>
              <a:t> </a:t>
            </a:r>
            <a:r>
              <a:rPr lang="en-US" sz="2000" i="1" dirty="0" smtClean="0">
                <a:latin typeface="Garamond" panose="02020404030301010803" pitchFamily="18" charset="0"/>
              </a:rPr>
              <a:t>F </a:t>
            </a:r>
            <a:r>
              <a:rPr lang="en-US" sz="2000" dirty="0" smtClean="0">
                <a:latin typeface="Symbol" panose="05050102010706020507" pitchFamily="18" charset="2"/>
              </a:rPr>
              <a:t>Í</a:t>
            </a:r>
            <a:r>
              <a:rPr lang="en-US" sz="2000" dirty="0" smtClean="0"/>
              <a:t> </a:t>
            </a:r>
            <a:r>
              <a:rPr lang="en-US" sz="2000" i="1" dirty="0" smtClean="0">
                <a:latin typeface="Garamond" panose="02020404030301010803" pitchFamily="18" charset="0"/>
              </a:rPr>
              <a:t>Q </a:t>
            </a:r>
            <a:r>
              <a:rPr lang="en-US" sz="2000" dirty="0" smtClean="0"/>
              <a:t>is a set of </a:t>
            </a:r>
            <a:r>
              <a:rPr lang="en-US" sz="2000" dirty="0" smtClean="0">
                <a:solidFill>
                  <a:schemeClr val="accent2"/>
                </a:solidFill>
              </a:rPr>
              <a:t>accepting states</a:t>
            </a:r>
            <a:r>
              <a:rPr lang="en-US" sz="2000" dirty="0" smtClean="0"/>
              <a:t> (or </a:t>
            </a:r>
            <a:r>
              <a:rPr lang="en-US" sz="2000" dirty="0" smtClean="0">
                <a:solidFill>
                  <a:schemeClr val="accent2"/>
                </a:solidFill>
              </a:rPr>
              <a:t>final states</a:t>
            </a:r>
            <a:r>
              <a:rPr lang="en-US" sz="2000" dirty="0" smtClean="0"/>
              <a:t>).</a:t>
            </a:r>
          </a:p>
          <a:p>
            <a:pPr>
              <a:lnSpc>
                <a:spcPct val="150000"/>
              </a:lnSpc>
            </a:pPr>
            <a:r>
              <a:rPr lang="en-US" sz="2400" dirty="0" smtClean="0"/>
              <a:t>In diagrams, the accepting states will be denoted by double loops</a:t>
            </a:r>
          </a:p>
        </p:txBody>
      </p:sp>
    </p:spTree>
    <p:extLst>
      <p:ext uri="{BB962C8B-B14F-4D97-AF65-F5344CB8AC3E}">
        <p14:creationId xmlns:p14="http://schemas.microsoft.com/office/powerpoint/2010/main" xmlns="" val="72871755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Example</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grpSp>
        <p:nvGrpSpPr>
          <p:cNvPr id="10" name="Group 9"/>
          <p:cNvGrpSpPr/>
          <p:nvPr/>
        </p:nvGrpSpPr>
        <p:grpSpPr>
          <a:xfrm>
            <a:off x="1597103" y="1217105"/>
            <a:ext cx="5283382" cy="1302463"/>
            <a:chOff x="2001838" y="1506538"/>
            <a:chExt cx="4875212" cy="1058862"/>
          </a:xfrm>
        </p:grpSpPr>
        <p:sp>
          <p:nvSpPr>
            <p:cNvPr id="11" name="Oval 4"/>
            <p:cNvSpPr>
              <a:spLocks noChangeArrowheads="1"/>
            </p:cNvSpPr>
            <p:nvPr/>
          </p:nvSpPr>
          <p:spPr bwMode="auto">
            <a:xfrm>
              <a:off x="2311400" y="2032000"/>
              <a:ext cx="533400" cy="533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2" name="Oval 5"/>
            <p:cNvSpPr>
              <a:spLocks noChangeArrowheads="1"/>
            </p:cNvSpPr>
            <p:nvPr/>
          </p:nvSpPr>
          <p:spPr bwMode="auto">
            <a:xfrm>
              <a:off x="2387600" y="21082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3" name="Oval 6"/>
            <p:cNvSpPr>
              <a:spLocks noChangeArrowheads="1"/>
            </p:cNvSpPr>
            <p:nvPr/>
          </p:nvSpPr>
          <p:spPr bwMode="auto">
            <a:xfrm>
              <a:off x="4140200" y="2032000"/>
              <a:ext cx="533400" cy="533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4" name="Line 7"/>
            <p:cNvSpPr>
              <a:spLocks noChangeShapeType="1"/>
            </p:cNvSpPr>
            <p:nvPr/>
          </p:nvSpPr>
          <p:spPr bwMode="auto">
            <a:xfrm>
              <a:off x="2001838" y="2336800"/>
              <a:ext cx="3095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5" name="Rectangle 9"/>
            <p:cNvSpPr>
              <a:spLocks noChangeArrowheads="1"/>
            </p:cNvSpPr>
            <p:nvPr/>
          </p:nvSpPr>
          <p:spPr bwMode="auto">
            <a:xfrm>
              <a:off x="2387600" y="2066925"/>
              <a:ext cx="3683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sym typeface="Symbol" panose="05050102010706020507" pitchFamily="18" charset="2"/>
                </a:rPr>
                <a:t>q</a:t>
              </a:r>
              <a:r>
                <a:rPr lang="en-US" altLang="zh-TW" baseline="-25000">
                  <a:latin typeface="Garamond" panose="02020404030301010803" pitchFamily="18" charset="0"/>
                  <a:cs typeface="新細明體"/>
                  <a:sym typeface="Symbol" panose="05050102010706020507" pitchFamily="18" charset="2"/>
                </a:rPr>
                <a:t>0</a:t>
              </a:r>
            </a:p>
          </p:txBody>
        </p:sp>
        <p:sp>
          <p:nvSpPr>
            <p:cNvPr id="16" name="Rectangle 10"/>
            <p:cNvSpPr>
              <a:spLocks noChangeArrowheads="1"/>
            </p:cNvSpPr>
            <p:nvPr/>
          </p:nvSpPr>
          <p:spPr bwMode="auto">
            <a:xfrm>
              <a:off x="4216400" y="2066925"/>
              <a:ext cx="3683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sym typeface="Symbol" panose="05050102010706020507" pitchFamily="18" charset="2"/>
                </a:rPr>
                <a:t>q</a:t>
              </a:r>
              <a:r>
                <a:rPr lang="en-US" altLang="zh-TW" baseline="-25000">
                  <a:latin typeface="Garamond" panose="02020404030301010803" pitchFamily="18" charset="0"/>
                  <a:cs typeface="新細明體"/>
                  <a:sym typeface="Symbol" panose="05050102010706020507" pitchFamily="18" charset="2"/>
                </a:rPr>
                <a:t>1</a:t>
              </a:r>
            </a:p>
          </p:txBody>
        </p:sp>
        <p:sp>
          <p:nvSpPr>
            <p:cNvPr id="17" name="Rectangle 11"/>
            <p:cNvSpPr>
              <a:spLocks noChangeArrowheads="1"/>
            </p:cNvSpPr>
            <p:nvPr/>
          </p:nvSpPr>
          <p:spPr bwMode="auto">
            <a:xfrm>
              <a:off x="6121400" y="2066925"/>
              <a:ext cx="3683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sym typeface="Symbol" panose="05050102010706020507" pitchFamily="18" charset="2"/>
                </a:rPr>
                <a:t>q</a:t>
              </a:r>
              <a:r>
                <a:rPr lang="en-US" altLang="zh-TW" baseline="-25000">
                  <a:latin typeface="Garamond" panose="02020404030301010803" pitchFamily="18" charset="0"/>
                  <a:cs typeface="新細明體"/>
                  <a:sym typeface="Symbol" panose="05050102010706020507" pitchFamily="18" charset="2"/>
                </a:rPr>
                <a:t>2</a:t>
              </a:r>
            </a:p>
          </p:txBody>
        </p:sp>
        <p:sp>
          <p:nvSpPr>
            <p:cNvPr id="18" name="Oval 12"/>
            <p:cNvSpPr>
              <a:spLocks noChangeArrowheads="1"/>
            </p:cNvSpPr>
            <p:nvPr/>
          </p:nvSpPr>
          <p:spPr bwMode="auto">
            <a:xfrm>
              <a:off x="6045200" y="2032000"/>
              <a:ext cx="533400" cy="533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9" name="Oval 13"/>
            <p:cNvSpPr>
              <a:spLocks noChangeArrowheads="1"/>
            </p:cNvSpPr>
            <p:nvPr/>
          </p:nvSpPr>
          <p:spPr bwMode="auto">
            <a:xfrm>
              <a:off x="4216400" y="21082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20" name="Line 14"/>
            <p:cNvSpPr>
              <a:spLocks noChangeShapeType="1"/>
            </p:cNvSpPr>
            <p:nvPr/>
          </p:nvSpPr>
          <p:spPr bwMode="auto">
            <a:xfrm>
              <a:off x="2844800" y="23368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1" name="Line 15"/>
            <p:cNvSpPr>
              <a:spLocks noChangeShapeType="1"/>
            </p:cNvSpPr>
            <p:nvPr/>
          </p:nvSpPr>
          <p:spPr bwMode="auto">
            <a:xfrm>
              <a:off x="4716463" y="2336800"/>
              <a:ext cx="13287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2" name="Text Box 16"/>
            <p:cNvSpPr txBox="1">
              <a:spLocks noChangeArrowheads="1"/>
            </p:cNvSpPr>
            <p:nvPr/>
          </p:nvSpPr>
          <p:spPr bwMode="auto">
            <a:xfrm>
              <a:off x="3225800" y="2039938"/>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sp>
          <p:nvSpPr>
            <p:cNvPr id="24" name="Text Box 17"/>
            <p:cNvSpPr txBox="1">
              <a:spLocks noChangeArrowheads="1"/>
            </p:cNvSpPr>
            <p:nvPr/>
          </p:nvSpPr>
          <p:spPr bwMode="auto">
            <a:xfrm>
              <a:off x="5207000" y="2039938"/>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0</a:t>
              </a:r>
            </a:p>
          </p:txBody>
        </p:sp>
        <p:sp>
          <p:nvSpPr>
            <p:cNvPr id="25" name="Freeform 18"/>
            <p:cNvSpPr>
              <a:spLocks/>
            </p:cNvSpPr>
            <p:nvPr/>
          </p:nvSpPr>
          <p:spPr bwMode="auto">
            <a:xfrm>
              <a:off x="2235200" y="1562100"/>
              <a:ext cx="508000" cy="469900"/>
            </a:xfrm>
            <a:custGeom>
              <a:avLst/>
              <a:gdLst>
                <a:gd name="T0" fmla="*/ 177800 w 320"/>
                <a:gd name="T1" fmla="*/ 469900 h 296"/>
                <a:gd name="T2" fmla="*/ 25400 w 320"/>
                <a:gd name="T3" fmla="*/ 317500 h 296"/>
                <a:gd name="T4" fmla="*/ 25400 w 320"/>
                <a:gd name="T5" fmla="*/ 88900 h 296"/>
                <a:gd name="T6" fmla="*/ 177800 w 320"/>
                <a:gd name="T7" fmla="*/ 12700 h 296"/>
                <a:gd name="T8" fmla="*/ 330200 w 320"/>
                <a:gd name="T9" fmla="*/ 12700 h 296"/>
                <a:gd name="T10" fmla="*/ 482600 w 320"/>
                <a:gd name="T11" fmla="*/ 88900 h 296"/>
                <a:gd name="T12" fmla="*/ 482600 w 320"/>
                <a:gd name="T13" fmla="*/ 317500 h 296"/>
                <a:gd name="T14" fmla="*/ 406400 w 320"/>
                <a:gd name="T15" fmla="*/ 469900 h 2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6" name="Freeform 19"/>
            <p:cNvSpPr>
              <a:spLocks/>
            </p:cNvSpPr>
            <p:nvPr/>
          </p:nvSpPr>
          <p:spPr bwMode="auto">
            <a:xfrm>
              <a:off x="4089400" y="1574800"/>
              <a:ext cx="508000" cy="469900"/>
            </a:xfrm>
            <a:custGeom>
              <a:avLst/>
              <a:gdLst>
                <a:gd name="T0" fmla="*/ 177800 w 320"/>
                <a:gd name="T1" fmla="*/ 469900 h 296"/>
                <a:gd name="T2" fmla="*/ 25400 w 320"/>
                <a:gd name="T3" fmla="*/ 317500 h 296"/>
                <a:gd name="T4" fmla="*/ 25400 w 320"/>
                <a:gd name="T5" fmla="*/ 88900 h 296"/>
                <a:gd name="T6" fmla="*/ 177800 w 320"/>
                <a:gd name="T7" fmla="*/ 12700 h 296"/>
                <a:gd name="T8" fmla="*/ 330200 w 320"/>
                <a:gd name="T9" fmla="*/ 12700 h 296"/>
                <a:gd name="T10" fmla="*/ 482600 w 320"/>
                <a:gd name="T11" fmla="*/ 88900 h 296"/>
                <a:gd name="T12" fmla="*/ 482600 w 320"/>
                <a:gd name="T13" fmla="*/ 317500 h 296"/>
                <a:gd name="T14" fmla="*/ 406400 w 320"/>
                <a:gd name="T15" fmla="*/ 469900 h 2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8" name="Freeform 20"/>
            <p:cNvSpPr>
              <a:spLocks/>
            </p:cNvSpPr>
            <p:nvPr/>
          </p:nvSpPr>
          <p:spPr bwMode="auto">
            <a:xfrm>
              <a:off x="5994400" y="1574800"/>
              <a:ext cx="508000" cy="469900"/>
            </a:xfrm>
            <a:custGeom>
              <a:avLst/>
              <a:gdLst>
                <a:gd name="T0" fmla="*/ 177800 w 320"/>
                <a:gd name="T1" fmla="*/ 469900 h 296"/>
                <a:gd name="T2" fmla="*/ 25400 w 320"/>
                <a:gd name="T3" fmla="*/ 317500 h 296"/>
                <a:gd name="T4" fmla="*/ 25400 w 320"/>
                <a:gd name="T5" fmla="*/ 88900 h 296"/>
                <a:gd name="T6" fmla="*/ 177800 w 320"/>
                <a:gd name="T7" fmla="*/ 12700 h 296"/>
                <a:gd name="T8" fmla="*/ 330200 w 320"/>
                <a:gd name="T9" fmla="*/ 12700 h 296"/>
                <a:gd name="T10" fmla="*/ 482600 w 320"/>
                <a:gd name="T11" fmla="*/ 88900 h 296"/>
                <a:gd name="T12" fmla="*/ 482600 w 320"/>
                <a:gd name="T13" fmla="*/ 317500 h 296"/>
                <a:gd name="T14" fmla="*/ 406400 w 320"/>
                <a:gd name="T15" fmla="*/ 469900 h 2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31" name="Text Box 21"/>
            <p:cNvSpPr txBox="1">
              <a:spLocks noChangeArrowheads="1"/>
            </p:cNvSpPr>
            <p:nvPr/>
          </p:nvSpPr>
          <p:spPr bwMode="auto">
            <a:xfrm>
              <a:off x="2660650" y="1506538"/>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0</a:t>
              </a:r>
            </a:p>
          </p:txBody>
        </p:sp>
        <p:sp>
          <p:nvSpPr>
            <p:cNvPr id="32" name="Text Box 22"/>
            <p:cNvSpPr txBox="1">
              <a:spLocks noChangeArrowheads="1"/>
            </p:cNvSpPr>
            <p:nvPr/>
          </p:nvSpPr>
          <p:spPr bwMode="auto">
            <a:xfrm>
              <a:off x="6426200" y="1506538"/>
              <a:ext cx="450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0,1</a:t>
              </a:r>
            </a:p>
          </p:txBody>
        </p:sp>
        <p:sp>
          <p:nvSpPr>
            <p:cNvPr id="33" name="Text Box 23"/>
            <p:cNvSpPr txBox="1">
              <a:spLocks noChangeArrowheads="1"/>
            </p:cNvSpPr>
            <p:nvPr/>
          </p:nvSpPr>
          <p:spPr bwMode="auto">
            <a:xfrm>
              <a:off x="4521200" y="1506538"/>
              <a:ext cx="2921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1</a:t>
              </a:r>
            </a:p>
          </p:txBody>
        </p:sp>
      </p:grpSp>
      <p:sp>
        <p:nvSpPr>
          <p:cNvPr id="34" name="Text Box 24"/>
          <p:cNvSpPr txBox="1">
            <a:spLocks noChangeArrowheads="1"/>
          </p:cNvSpPr>
          <p:nvPr/>
        </p:nvSpPr>
        <p:spPr bwMode="auto">
          <a:xfrm>
            <a:off x="900113" y="3244850"/>
            <a:ext cx="4487056"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Gill Sans MT" panose="020B0502020104020203" pitchFamily="34" charset="0"/>
              </a:rPr>
              <a:t>alphabet </a:t>
            </a:r>
            <a:r>
              <a:rPr lang="en-US" sz="2400" dirty="0">
                <a:latin typeface="Symbol" panose="05050102010706020507" pitchFamily="18" charset="2"/>
              </a:rPr>
              <a:t>S</a:t>
            </a:r>
            <a:r>
              <a:rPr lang="en-US" sz="2400" dirty="0"/>
              <a:t> </a:t>
            </a:r>
            <a:r>
              <a:rPr lang="en-US" sz="2400" dirty="0">
                <a:latin typeface="Garamond" panose="02020404030301010803" pitchFamily="18" charset="0"/>
              </a:rPr>
              <a:t>= {0, 1}</a:t>
            </a:r>
          </a:p>
          <a:p>
            <a:r>
              <a:rPr lang="en-US" sz="2400" dirty="0">
                <a:latin typeface="Gill Sans MT" panose="020B0502020104020203" pitchFamily="34" charset="0"/>
              </a:rPr>
              <a:t>start state</a:t>
            </a:r>
            <a:r>
              <a:rPr lang="en-US" sz="2400" dirty="0"/>
              <a:t> </a:t>
            </a:r>
            <a:r>
              <a:rPr lang="en-US" sz="2400" i="1" dirty="0">
                <a:latin typeface="Garamond" panose="02020404030301010803" pitchFamily="18" charset="0"/>
              </a:rPr>
              <a:t>Q</a:t>
            </a:r>
            <a:r>
              <a:rPr lang="en-US" sz="2400" dirty="0">
                <a:latin typeface="Garamond" panose="02020404030301010803" pitchFamily="18" charset="0"/>
              </a:rPr>
              <a:t> = {q</a:t>
            </a:r>
            <a:r>
              <a:rPr lang="en-US" sz="2400" baseline="-25000" dirty="0">
                <a:latin typeface="Garamond" panose="02020404030301010803" pitchFamily="18" charset="0"/>
              </a:rPr>
              <a:t>0</a:t>
            </a:r>
            <a:r>
              <a:rPr lang="en-US" sz="2400" dirty="0">
                <a:latin typeface="Garamond" panose="02020404030301010803" pitchFamily="18" charset="0"/>
              </a:rPr>
              <a:t>, q</a:t>
            </a:r>
            <a:r>
              <a:rPr lang="en-US" sz="2400" baseline="-25000" dirty="0">
                <a:latin typeface="Garamond" panose="02020404030301010803" pitchFamily="18" charset="0"/>
              </a:rPr>
              <a:t>1</a:t>
            </a:r>
            <a:r>
              <a:rPr lang="en-US" sz="2400" dirty="0">
                <a:latin typeface="Garamond" panose="02020404030301010803" pitchFamily="18" charset="0"/>
              </a:rPr>
              <a:t>, q</a:t>
            </a:r>
            <a:r>
              <a:rPr lang="en-US" sz="2400" baseline="-25000" dirty="0">
                <a:latin typeface="Garamond" panose="02020404030301010803" pitchFamily="18" charset="0"/>
              </a:rPr>
              <a:t>2</a:t>
            </a:r>
            <a:r>
              <a:rPr lang="en-US" sz="2400" dirty="0">
                <a:latin typeface="Garamond" panose="02020404030301010803" pitchFamily="18" charset="0"/>
              </a:rPr>
              <a:t>}</a:t>
            </a:r>
          </a:p>
          <a:p>
            <a:r>
              <a:rPr lang="en-US" sz="2400" dirty="0">
                <a:latin typeface="Gill Sans MT" panose="020B0502020104020203" pitchFamily="34" charset="0"/>
              </a:rPr>
              <a:t>initial state</a:t>
            </a:r>
            <a:r>
              <a:rPr lang="en-US" sz="2400" dirty="0"/>
              <a:t> </a:t>
            </a:r>
            <a:r>
              <a:rPr lang="en-US" sz="2400" dirty="0">
                <a:latin typeface="Garamond" panose="02020404030301010803" pitchFamily="18" charset="0"/>
              </a:rPr>
              <a:t>q</a:t>
            </a:r>
            <a:r>
              <a:rPr lang="en-US" sz="2400" baseline="-25000" dirty="0">
                <a:latin typeface="Garamond" panose="02020404030301010803" pitchFamily="18" charset="0"/>
              </a:rPr>
              <a:t>0</a:t>
            </a:r>
            <a:endParaRPr lang="en-US" sz="2400" dirty="0">
              <a:latin typeface="Garamond" panose="02020404030301010803" pitchFamily="18" charset="0"/>
            </a:endParaRPr>
          </a:p>
          <a:p>
            <a:r>
              <a:rPr lang="en-US" sz="2400" dirty="0">
                <a:latin typeface="Gill Sans MT" panose="020B0502020104020203" pitchFamily="34" charset="0"/>
              </a:rPr>
              <a:t>accepting states</a:t>
            </a:r>
            <a:r>
              <a:rPr lang="en-US" sz="2400" dirty="0"/>
              <a:t> </a:t>
            </a:r>
            <a:r>
              <a:rPr lang="en-US" sz="2400" i="1" dirty="0">
                <a:latin typeface="Garamond" panose="02020404030301010803" pitchFamily="18" charset="0"/>
              </a:rPr>
              <a:t>F</a:t>
            </a:r>
            <a:r>
              <a:rPr lang="en-US" sz="2400" dirty="0">
                <a:latin typeface="Garamond" panose="02020404030301010803" pitchFamily="18" charset="0"/>
              </a:rPr>
              <a:t> = {q</a:t>
            </a:r>
            <a:r>
              <a:rPr lang="en-US" sz="2400" baseline="-25000" dirty="0">
                <a:latin typeface="Garamond" panose="02020404030301010803" pitchFamily="18" charset="0"/>
              </a:rPr>
              <a:t>0</a:t>
            </a:r>
            <a:r>
              <a:rPr lang="en-US" sz="2400" dirty="0">
                <a:latin typeface="Garamond" panose="02020404030301010803" pitchFamily="18" charset="0"/>
              </a:rPr>
              <a:t>, q</a:t>
            </a:r>
            <a:r>
              <a:rPr lang="en-US" sz="2400" baseline="-25000" dirty="0">
                <a:latin typeface="Garamond" panose="02020404030301010803" pitchFamily="18" charset="0"/>
              </a:rPr>
              <a:t>1</a:t>
            </a:r>
            <a:r>
              <a:rPr lang="en-US" sz="2400" dirty="0">
                <a:latin typeface="Garamond" panose="02020404030301010803" pitchFamily="18" charset="0"/>
              </a:rPr>
              <a:t>}</a:t>
            </a:r>
          </a:p>
        </p:txBody>
      </p:sp>
      <p:sp>
        <p:nvSpPr>
          <p:cNvPr id="35" name="Rectangle 53"/>
          <p:cNvSpPr>
            <a:spLocks noChangeArrowheads="1"/>
          </p:cNvSpPr>
          <p:nvPr/>
        </p:nvSpPr>
        <p:spPr bwMode="auto">
          <a:xfrm>
            <a:off x="7719261" y="2190150"/>
            <a:ext cx="2917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Gill Sans MT" panose="020B0502020104020203" pitchFamily="34" charset="0"/>
              </a:rPr>
              <a:t>transition function </a:t>
            </a:r>
            <a:r>
              <a:rPr lang="en-US" sz="2400" dirty="0">
                <a:latin typeface="Symbol" panose="05050102010706020507" pitchFamily="18" charset="2"/>
              </a:rPr>
              <a:t>d:</a:t>
            </a:r>
            <a:r>
              <a:rPr lang="en-US" sz="2400" dirty="0"/>
              <a:t> </a:t>
            </a:r>
          </a:p>
        </p:txBody>
      </p:sp>
      <p:grpSp>
        <p:nvGrpSpPr>
          <p:cNvPr id="36" name="Group 35"/>
          <p:cNvGrpSpPr/>
          <p:nvPr/>
        </p:nvGrpSpPr>
        <p:grpSpPr>
          <a:xfrm>
            <a:off x="7916348" y="2729074"/>
            <a:ext cx="2232025" cy="1926430"/>
            <a:chOff x="5759450" y="3992151"/>
            <a:chExt cx="2232025" cy="1926430"/>
          </a:xfrm>
        </p:grpSpPr>
        <p:grpSp>
          <p:nvGrpSpPr>
            <p:cNvPr id="37" name="Group 36"/>
            <p:cNvGrpSpPr/>
            <p:nvPr/>
          </p:nvGrpSpPr>
          <p:grpSpPr>
            <a:xfrm>
              <a:off x="5759450" y="4327906"/>
              <a:ext cx="2232025" cy="1590675"/>
              <a:chOff x="5724525" y="4016375"/>
              <a:chExt cx="2232025" cy="1590675"/>
            </a:xfrm>
          </p:grpSpPr>
          <p:sp>
            <p:nvSpPr>
              <p:cNvPr id="39" name="Line 26"/>
              <p:cNvSpPr>
                <a:spLocks noChangeShapeType="1"/>
              </p:cNvSpPr>
              <p:nvPr/>
            </p:nvSpPr>
            <p:spPr bwMode="auto">
              <a:xfrm>
                <a:off x="6083300" y="4438650"/>
                <a:ext cx="1873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40" name="Text Box 27"/>
              <p:cNvSpPr txBox="1">
                <a:spLocks noChangeArrowheads="1"/>
              </p:cNvSpPr>
              <p:nvPr/>
            </p:nvSpPr>
            <p:spPr bwMode="auto">
              <a:xfrm rot="16200000">
                <a:off x="5519738" y="4806950"/>
                <a:ext cx="7762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ill Sans MT" panose="020B0502020104020203" pitchFamily="34" charset="0"/>
                    <a:cs typeface="新細明體"/>
                  </a:rPr>
                  <a:t>states</a:t>
                </a:r>
              </a:p>
            </p:txBody>
          </p:sp>
          <p:sp>
            <p:nvSpPr>
              <p:cNvPr id="41" name="Text Box 29"/>
              <p:cNvSpPr txBox="1">
                <a:spLocks noChangeArrowheads="1"/>
              </p:cNvSpPr>
              <p:nvPr/>
            </p:nvSpPr>
            <p:spPr bwMode="auto">
              <a:xfrm>
                <a:off x="6819900" y="4016375"/>
                <a:ext cx="327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rPr>
                  <a:t>0</a:t>
                </a:r>
              </a:p>
            </p:txBody>
          </p:sp>
          <p:sp>
            <p:nvSpPr>
              <p:cNvPr id="42" name="Text Box 30"/>
              <p:cNvSpPr txBox="1">
                <a:spLocks noChangeArrowheads="1"/>
              </p:cNvSpPr>
              <p:nvPr/>
            </p:nvSpPr>
            <p:spPr bwMode="auto">
              <a:xfrm>
                <a:off x="7451725" y="4025900"/>
                <a:ext cx="327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rPr>
                  <a:t>1</a:t>
                </a:r>
              </a:p>
            </p:txBody>
          </p:sp>
          <p:sp>
            <p:nvSpPr>
              <p:cNvPr id="43" name="Rectangle 31"/>
              <p:cNvSpPr>
                <a:spLocks noChangeArrowheads="1"/>
              </p:cNvSpPr>
              <p:nvPr/>
            </p:nvSpPr>
            <p:spPr bwMode="auto">
              <a:xfrm>
                <a:off x="6159500" y="4325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0</a:t>
                </a:r>
              </a:p>
            </p:txBody>
          </p:sp>
          <p:sp>
            <p:nvSpPr>
              <p:cNvPr id="44" name="Text Box 32"/>
              <p:cNvSpPr txBox="1">
                <a:spLocks noChangeArrowheads="1"/>
              </p:cNvSpPr>
              <p:nvPr/>
            </p:nvSpPr>
            <p:spPr bwMode="auto">
              <a:xfrm>
                <a:off x="6159500" y="4706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1</a:t>
                </a:r>
              </a:p>
            </p:txBody>
          </p:sp>
          <p:sp>
            <p:nvSpPr>
              <p:cNvPr id="45" name="Text Box 33"/>
              <p:cNvSpPr txBox="1">
                <a:spLocks noChangeArrowheads="1"/>
              </p:cNvSpPr>
              <p:nvPr/>
            </p:nvSpPr>
            <p:spPr bwMode="auto">
              <a:xfrm>
                <a:off x="6159500" y="5087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2</a:t>
                </a:r>
              </a:p>
            </p:txBody>
          </p:sp>
          <p:sp>
            <p:nvSpPr>
              <p:cNvPr id="46" name="Rectangle 36"/>
              <p:cNvSpPr>
                <a:spLocks noChangeArrowheads="1"/>
              </p:cNvSpPr>
              <p:nvPr/>
            </p:nvSpPr>
            <p:spPr bwMode="auto">
              <a:xfrm>
                <a:off x="6804025" y="4325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dirty="0">
                    <a:latin typeface="Garamond" panose="02020404030301010803" pitchFamily="18" charset="0"/>
                    <a:cs typeface="新細明體"/>
                    <a:sym typeface="Symbol" panose="05050102010706020507" pitchFamily="18" charset="2"/>
                  </a:rPr>
                  <a:t>q</a:t>
                </a:r>
                <a:r>
                  <a:rPr lang="en-US" altLang="zh-TW" sz="2400" baseline="-25000" dirty="0">
                    <a:latin typeface="Garamond" panose="02020404030301010803" pitchFamily="18" charset="0"/>
                    <a:cs typeface="新細明體"/>
                    <a:sym typeface="Symbol" panose="05050102010706020507" pitchFamily="18" charset="2"/>
                  </a:rPr>
                  <a:t>0</a:t>
                </a:r>
              </a:p>
            </p:txBody>
          </p:sp>
          <p:sp>
            <p:nvSpPr>
              <p:cNvPr id="47" name="Rectangle 37"/>
              <p:cNvSpPr>
                <a:spLocks noChangeArrowheads="1"/>
              </p:cNvSpPr>
              <p:nvPr/>
            </p:nvSpPr>
            <p:spPr bwMode="auto">
              <a:xfrm>
                <a:off x="7421563" y="4335463"/>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dirty="0">
                    <a:latin typeface="Garamond" panose="02020404030301010803" pitchFamily="18" charset="0"/>
                    <a:cs typeface="新細明體"/>
                    <a:sym typeface="Symbol" panose="05050102010706020507" pitchFamily="18" charset="2"/>
                  </a:rPr>
                  <a:t>q</a:t>
                </a:r>
                <a:r>
                  <a:rPr lang="en-US" altLang="zh-TW" sz="2400" baseline="-25000" dirty="0">
                    <a:latin typeface="Garamond" panose="02020404030301010803" pitchFamily="18" charset="0"/>
                    <a:cs typeface="新細明體"/>
                    <a:sym typeface="Symbol" panose="05050102010706020507" pitchFamily="18" charset="2"/>
                  </a:rPr>
                  <a:t>1</a:t>
                </a:r>
              </a:p>
            </p:txBody>
          </p:sp>
          <p:sp>
            <p:nvSpPr>
              <p:cNvPr id="48" name="Rectangle 38"/>
              <p:cNvSpPr>
                <a:spLocks noChangeArrowheads="1"/>
              </p:cNvSpPr>
              <p:nvPr/>
            </p:nvSpPr>
            <p:spPr bwMode="auto">
              <a:xfrm>
                <a:off x="6804025" y="4706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2</a:t>
                </a:r>
              </a:p>
            </p:txBody>
          </p:sp>
          <p:sp>
            <p:nvSpPr>
              <p:cNvPr id="49" name="Rectangle 39"/>
              <p:cNvSpPr>
                <a:spLocks noChangeArrowheads="1"/>
              </p:cNvSpPr>
              <p:nvPr/>
            </p:nvSpPr>
            <p:spPr bwMode="auto">
              <a:xfrm>
                <a:off x="7421563" y="5097463"/>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2</a:t>
                </a:r>
              </a:p>
            </p:txBody>
          </p:sp>
          <p:sp>
            <p:nvSpPr>
              <p:cNvPr id="50" name="Rectangle 40"/>
              <p:cNvSpPr>
                <a:spLocks noChangeArrowheads="1"/>
              </p:cNvSpPr>
              <p:nvPr/>
            </p:nvSpPr>
            <p:spPr bwMode="auto">
              <a:xfrm>
                <a:off x="6804025" y="5087938"/>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2</a:t>
                </a:r>
              </a:p>
            </p:txBody>
          </p:sp>
          <p:sp>
            <p:nvSpPr>
              <p:cNvPr id="51" name="Rectangle 41"/>
              <p:cNvSpPr>
                <a:spLocks noChangeArrowheads="1"/>
              </p:cNvSpPr>
              <p:nvPr/>
            </p:nvSpPr>
            <p:spPr bwMode="auto">
              <a:xfrm>
                <a:off x="7421563" y="4716463"/>
                <a:ext cx="42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sz="2400">
                    <a:latin typeface="Garamond" panose="02020404030301010803" pitchFamily="18" charset="0"/>
                    <a:cs typeface="新細明體"/>
                    <a:sym typeface="Symbol" panose="05050102010706020507" pitchFamily="18" charset="2"/>
                  </a:rPr>
                  <a:t>q</a:t>
                </a:r>
                <a:r>
                  <a:rPr lang="en-US" altLang="zh-TW" sz="2400" baseline="-25000">
                    <a:latin typeface="Garamond" panose="02020404030301010803" pitchFamily="18" charset="0"/>
                    <a:cs typeface="新細明體"/>
                    <a:sym typeface="Symbol" panose="05050102010706020507" pitchFamily="18" charset="2"/>
                  </a:rPr>
                  <a:t>1</a:t>
                </a:r>
              </a:p>
            </p:txBody>
          </p:sp>
          <p:sp>
            <p:nvSpPr>
              <p:cNvPr id="52" name="Line 44"/>
              <p:cNvSpPr>
                <a:spLocks noChangeShapeType="1"/>
              </p:cNvSpPr>
              <p:nvPr/>
            </p:nvSpPr>
            <p:spPr bwMode="auto">
              <a:xfrm>
                <a:off x="6659563" y="4078288"/>
                <a:ext cx="12969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3" name="Line 47"/>
              <p:cNvSpPr>
                <a:spLocks noChangeShapeType="1"/>
              </p:cNvSpPr>
              <p:nvPr/>
            </p:nvSpPr>
            <p:spPr bwMode="auto">
              <a:xfrm>
                <a:off x="6083300" y="5602288"/>
                <a:ext cx="1873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4" name="Line 48"/>
              <p:cNvSpPr>
                <a:spLocks noChangeShapeType="1"/>
              </p:cNvSpPr>
              <p:nvPr/>
            </p:nvSpPr>
            <p:spPr bwMode="auto">
              <a:xfrm>
                <a:off x="6659563" y="4078288"/>
                <a:ext cx="0" cy="1528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5" name="Line 49"/>
              <p:cNvSpPr>
                <a:spLocks noChangeShapeType="1"/>
              </p:cNvSpPr>
              <p:nvPr/>
            </p:nvSpPr>
            <p:spPr bwMode="auto">
              <a:xfrm>
                <a:off x="7956550" y="4078288"/>
                <a:ext cx="0" cy="1528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6" name="Line 51"/>
              <p:cNvSpPr>
                <a:spLocks noChangeShapeType="1"/>
              </p:cNvSpPr>
              <p:nvPr/>
            </p:nvSpPr>
            <p:spPr bwMode="auto">
              <a:xfrm>
                <a:off x="6083300" y="4438650"/>
                <a:ext cx="0" cy="1168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38" name="Text Box 28"/>
            <p:cNvSpPr txBox="1">
              <a:spLocks noChangeArrowheads="1"/>
            </p:cNvSpPr>
            <p:nvPr/>
          </p:nvSpPr>
          <p:spPr bwMode="auto">
            <a:xfrm>
              <a:off x="6854825" y="3992151"/>
              <a:ext cx="782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dirty="0">
                  <a:latin typeface="Gill Sans MT" panose="020B0502020104020203" pitchFamily="34" charset="0"/>
                  <a:cs typeface="新細明體"/>
                </a:rPr>
                <a:t>inputs</a:t>
              </a:r>
            </a:p>
          </p:txBody>
        </p:sp>
      </p:grpSp>
    </p:spTree>
    <p:extLst>
      <p:ext uri="{BB962C8B-B14F-4D97-AF65-F5344CB8AC3E}">
        <p14:creationId xmlns:p14="http://schemas.microsoft.com/office/powerpoint/2010/main" xmlns="" val="3870773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Language of a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302201"/>
            </a:xfrm>
            <a:prstGeom prst="rect">
              <a:avLst/>
            </a:prstGeom>
          </p:spPr>
          <p:txBody>
            <a:bodyPr vert="horz" wrap="square" lIns="0" tIns="0" rIns="0" bIns="0" numCol="1" rtlCol="0">
              <a:spAutoFit/>
            </a:bodyPr>
            <a:lstStyle/>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2000" dirty="0" smtClean="0"/>
            </a:p>
            <a:p>
              <a:pPr algn="just" fontAlgn="base">
                <a:lnSpc>
                  <a:spcPct val="150000"/>
                </a:lnSpc>
              </a:pPr>
              <a:endParaRPr lang="en-IN" sz="2000" dirty="0"/>
            </a:p>
          </p:txBody>
        </p:sp>
      </p:grpSp>
      <p:sp>
        <p:nvSpPr>
          <p:cNvPr id="10" name="Text Box 4"/>
          <p:cNvSpPr txBox="1">
            <a:spLocks noChangeArrowheads="1"/>
          </p:cNvSpPr>
          <p:nvPr/>
        </p:nvSpPr>
        <p:spPr bwMode="auto">
          <a:xfrm>
            <a:off x="665345" y="1040180"/>
            <a:ext cx="11030132" cy="1200329"/>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sz="2400" dirty="0">
                <a:latin typeface="Gill Sans MT" panose="020B0502020104020203" pitchFamily="34" charset="0"/>
              </a:rPr>
              <a:t>The </a:t>
            </a:r>
            <a:r>
              <a:rPr lang="en-US" sz="2400" dirty="0">
                <a:solidFill>
                  <a:schemeClr val="accent2"/>
                </a:solidFill>
                <a:latin typeface="Gill Sans MT" panose="020B0502020104020203" pitchFamily="34" charset="0"/>
              </a:rPr>
              <a:t>language of a DFA </a:t>
            </a:r>
            <a:r>
              <a:rPr lang="en-US" sz="2400" dirty="0">
                <a:latin typeface="Garamond" panose="02020404030301010803" pitchFamily="18" charset="0"/>
              </a:rPr>
              <a:t>(</a:t>
            </a:r>
            <a:r>
              <a:rPr lang="en-US" sz="2400" i="1" dirty="0">
                <a:latin typeface="Garamond" panose="02020404030301010803" pitchFamily="18" charset="0"/>
              </a:rPr>
              <a:t>Q</a:t>
            </a:r>
            <a:r>
              <a:rPr lang="en-US" sz="2400" dirty="0">
                <a:latin typeface="Garamond" panose="02020404030301010803" pitchFamily="18" charset="0"/>
              </a:rPr>
              <a:t>, </a:t>
            </a:r>
            <a:r>
              <a:rPr lang="en-US" sz="2400" dirty="0">
                <a:latin typeface="Symbol" panose="05050102010706020507" pitchFamily="18" charset="2"/>
              </a:rPr>
              <a:t>S</a:t>
            </a:r>
            <a:r>
              <a:rPr lang="en-US" sz="2400" dirty="0">
                <a:latin typeface="Garamond" panose="02020404030301010803" pitchFamily="18" charset="0"/>
              </a:rPr>
              <a:t>, </a:t>
            </a:r>
            <a:r>
              <a:rPr lang="en-US" sz="2400" dirty="0">
                <a:latin typeface="Symbol" panose="05050102010706020507" pitchFamily="18" charset="2"/>
              </a:rPr>
              <a:t>d</a:t>
            </a:r>
            <a:r>
              <a:rPr lang="en-US" sz="2400" dirty="0">
                <a:latin typeface="Garamond" panose="02020404030301010803" pitchFamily="18" charset="0"/>
              </a:rPr>
              <a:t>, </a:t>
            </a:r>
            <a:r>
              <a:rPr lang="en-US" sz="2400" i="1" dirty="0">
                <a:latin typeface="Garamond" panose="02020404030301010803" pitchFamily="18" charset="0"/>
              </a:rPr>
              <a:t>q</a:t>
            </a:r>
            <a:r>
              <a:rPr lang="en-US" sz="2400" baseline="-25000" dirty="0">
                <a:latin typeface="Garamond" panose="02020404030301010803" pitchFamily="18" charset="0"/>
              </a:rPr>
              <a:t>0</a:t>
            </a:r>
            <a:r>
              <a:rPr lang="en-US" sz="2400" dirty="0">
                <a:latin typeface="Garamond" panose="02020404030301010803" pitchFamily="18" charset="0"/>
              </a:rPr>
              <a:t>, </a:t>
            </a:r>
            <a:r>
              <a:rPr lang="en-US" sz="2400" i="1" dirty="0">
                <a:latin typeface="Garamond" panose="02020404030301010803" pitchFamily="18" charset="0"/>
              </a:rPr>
              <a:t>F</a:t>
            </a:r>
            <a:r>
              <a:rPr lang="en-US" sz="2400" dirty="0">
                <a:latin typeface="Garamond" panose="02020404030301010803" pitchFamily="18" charset="0"/>
              </a:rPr>
              <a:t>)</a:t>
            </a:r>
            <a:r>
              <a:rPr lang="en-US" sz="2400" dirty="0">
                <a:latin typeface="Gill Sans MT" panose="020B0502020104020203" pitchFamily="34" charset="0"/>
              </a:rPr>
              <a:t> is the set of </a:t>
            </a:r>
            <a:r>
              <a:rPr lang="en-US" sz="2400" dirty="0" smtClean="0">
                <a:latin typeface="Gill Sans MT" panose="020B0502020104020203" pitchFamily="34" charset="0"/>
              </a:rPr>
              <a:t> all </a:t>
            </a:r>
            <a:r>
              <a:rPr lang="en-US" sz="2400" dirty="0">
                <a:latin typeface="Gill Sans MT" panose="020B0502020104020203" pitchFamily="34" charset="0"/>
              </a:rPr>
              <a:t>strings over </a:t>
            </a:r>
            <a:r>
              <a:rPr lang="en-US" sz="2400" dirty="0">
                <a:latin typeface="Symbol" panose="05050102010706020507" pitchFamily="18" charset="2"/>
              </a:rPr>
              <a:t>S</a:t>
            </a:r>
            <a:r>
              <a:rPr lang="en-US" sz="2400" dirty="0">
                <a:latin typeface="Gill Sans MT" panose="020B0502020104020203" pitchFamily="34" charset="0"/>
              </a:rPr>
              <a:t> that, starting from </a:t>
            </a:r>
            <a:r>
              <a:rPr lang="en-US" sz="2400" i="1" dirty="0">
                <a:latin typeface="Garamond" panose="02020404030301010803" pitchFamily="18" charset="0"/>
              </a:rPr>
              <a:t>q</a:t>
            </a:r>
            <a:r>
              <a:rPr lang="en-US" sz="2400" baseline="-25000" dirty="0">
                <a:latin typeface="Garamond" panose="02020404030301010803" pitchFamily="18" charset="0"/>
              </a:rPr>
              <a:t>0</a:t>
            </a:r>
            <a:r>
              <a:rPr lang="en-US" sz="2400" dirty="0">
                <a:latin typeface="Gill Sans MT" panose="020B0502020104020203" pitchFamily="34" charset="0"/>
              </a:rPr>
              <a:t> and </a:t>
            </a:r>
            <a:r>
              <a:rPr lang="en-US" sz="2400" dirty="0" smtClean="0">
                <a:latin typeface="Gill Sans MT" panose="020B0502020104020203" pitchFamily="34" charset="0"/>
              </a:rPr>
              <a:t> following </a:t>
            </a:r>
            <a:r>
              <a:rPr lang="en-US" sz="2400" dirty="0">
                <a:latin typeface="Gill Sans MT" panose="020B0502020104020203" pitchFamily="34" charset="0"/>
              </a:rPr>
              <a:t>the transitions as the string is read </a:t>
            </a:r>
            <a:r>
              <a:rPr lang="en-US" sz="2400" dirty="0" smtClean="0">
                <a:latin typeface="Gill Sans MT" panose="020B0502020104020203" pitchFamily="34" charset="0"/>
              </a:rPr>
              <a:t>left to </a:t>
            </a:r>
            <a:r>
              <a:rPr lang="en-US" sz="2400" dirty="0">
                <a:latin typeface="Gill Sans MT" panose="020B0502020104020203" pitchFamily="34" charset="0"/>
              </a:rPr>
              <a:t>right, will reach some accepting state.</a:t>
            </a:r>
          </a:p>
        </p:txBody>
      </p:sp>
      <p:sp>
        <p:nvSpPr>
          <p:cNvPr id="11" name="Rectangle 5"/>
          <p:cNvSpPr>
            <a:spLocks noGrp="1" noChangeArrowheads="1"/>
          </p:cNvSpPr>
          <p:nvPr>
            <p:ph idx="1"/>
          </p:nvPr>
        </p:nvSpPr>
        <p:spPr>
          <a:xfrm>
            <a:off x="2437872" y="5287013"/>
            <a:ext cx="6470208" cy="585470"/>
          </a:xfrm>
        </p:spPr>
        <p:txBody>
          <a:bodyPr>
            <a:normAutofit/>
          </a:bodyPr>
          <a:lstStyle/>
          <a:p>
            <a:pPr marL="0">
              <a:lnSpc>
                <a:spcPct val="100000"/>
              </a:lnSpc>
              <a:spcBef>
                <a:spcPts val="0"/>
              </a:spcBef>
            </a:pPr>
            <a:r>
              <a:rPr lang="en-US" sz="2400" dirty="0" smtClean="0"/>
              <a:t>Language of </a:t>
            </a:r>
            <a:r>
              <a:rPr lang="en-US" sz="2400" i="1" dirty="0" smtClean="0">
                <a:latin typeface="Garamond" panose="02020404030301010803" pitchFamily="18" charset="0"/>
              </a:rPr>
              <a:t>M</a:t>
            </a:r>
            <a:r>
              <a:rPr lang="en-US" sz="2400" dirty="0" smtClean="0"/>
              <a:t> is </a:t>
            </a:r>
            <a:r>
              <a:rPr lang="en-US" sz="2400" dirty="0" smtClean="0">
                <a:latin typeface="Garamond" panose="02020404030301010803" pitchFamily="18" charset="0"/>
              </a:rPr>
              <a:t>{</a:t>
            </a:r>
            <a:r>
              <a:rPr lang="en-US" sz="2400" i="1" dirty="0" smtClean="0">
                <a:latin typeface="Garamond" panose="02020404030301010803" pitchFamily="18" charset="0"/>
              </a:rPr>
              <a:t>f</a:t>
            </a:r>
            <a:r>
              <a:rPr lang="en-US" sz="2400" dirty="0" smtClean="0">
                <a:latin typeface="Garamond" panose="02020404030301010803" pitchFamily="18" charset="0"/>
              </a:rPr>
              <a:t>, </a:t>
            </a:r>
            <a:r>
              <a:rPr lang="en-US" sz="2400" i="1" dirty="0" err="1" smtClean="0">
                <a:latin typeface="Garamond" panose="02020404030301010803" pitchFamily="18" charset="0"/>
              </a:rPr>
              <a:t>fff</a:t>
            </a:r>
            <a:r>
              <a:rPr lang="en-US" sz="2400" dirty="0" smtClean="0">
                <a:latin typeface="Garamond" panose="02020404030301010803" pitchFamily="18" charset="0"/>
              </a:rPr>
              <a:t>, </a:t>
            </a:r>
            <a:r>
              <a:rPr lang="en-US" sz="2400" i="1" dirty="0" err="1" smtClean="0">
                <a:latin typeface="Garamond" panose="02020404030301010803" pitchFamily="18" charset="0"/>
              </a:rPr>
              <a:t>fffff</a:t>
            </a:r>
            <a:r>
              <a:rPr lang="en-US" sz="2400" dirty="0" smtClean="0">
                <a:latin typeface="Garamond" panose="02020404030301010803" pitchFamily="18" charset="0"/>
              </a:rPr>
              <a:t>, …} = {</a:t>
            </a:r>
            <a:r>
              <a:rPr lang="en-US" sz="2400" i="1" dirty="0" smtClean="0">
                <a:latin typeface="Garamond" panose="02020404030301010803" pitchFamily="18" charset="0"/>
              </a:rPr>
              <a:t>f </a:t>
            </a:r>
            <a:r>
              <a:rPr lang="en-US" sz="2400" i="1" baseline="30000" dirty="0" smtClean="0">
                <a:latin typeface="Garamond" panose="02020404030301010803" pitchFamily="18" charset="0"/>
              </a:rPr>
              <a:t>n</a:t>
            </a:r>
            <a:r>
              <a:rPr lang="en-US" sz="2400" dirty="0" smtClean="0">
                <a:latin typeface="Garamond" panose="02020404030301010803" pitchFamily="18" charset="0"/>
              </a:rPr>
              <a:t>: </a:t>
            </a:r>
            <a:r>
              <a:rPr lang="en-US" sz="2400" i="1" dirty="0" smtClean="0">
                <a:latin typeface="Garamond" panose="02020404030301010803" pitchFamily="18" charset="0"/>
              </a:rPr>
              <a:t>n</a:t>
            </a:r>
            <a:r>
              <a:rPr lang="en-US" sz="2400" dirty="0" smtClean="0">
                <a:latin typeface="Garamond" panose="02020404030301010803" pitchFamily="18" charset="0"/>
              </a:rPr>
              <a:t> </a:t>
            </a:r>
            <a:r>
              <a:rPr lang="en-US" sz="2400" dirty="0" smtClean="0"/>
              <a:t>is odd</a:t>
            </a:r>
            <a:r>
              <a:rPr lang="en-US" sz="2400" dirty="0" smtClean="0">
                <a:latin typeface="Garamond" panose="02020404030301010803" pitchFamily="18" charset="0"/>
              </a:rPr>
              <a:t>}</a:t>
            </a:r>
            <a:r>
              <a:rPr lang="en-US" sz="2400" dirty="0" smtClean="0"/>
              <a:t> </a:t>
            </a:r>
          </a:p>
        </p:txBody>
      </p:sp>
      <p:grpSp>
        <p:nvGrpSpPr>
          <p:cNvPr id="14" name="Group 13"/>
          <p:cNvGrpSpPr/>
          <p:nvPr/>
        </p:nvGrpSpPr>
        <p:grpSpPr>
          <a:xfrm>
            <a:off x="2707320" y="2689659"/>
            <a:ext cx="4997624" cy="1977686"/>
            <a:chOff x="2166938" y="3716338"/>
            <a:chExt cx="3844925" cy="1368425"/>
          </a:xfrm>
        </p:grpSpPr>
        <p:sp>
          <p:nvSpPr>
            <p:cNvPr id="15" name="Oval 6"/>
            <p:cNvSpPr>
              <a:spLocks noChangeArrowheads="1"/>
            </p:cNvSpPr>
            <p:nvPr/>
          </p:nvSpPr>
          <p:spPr bwMode="auto">
            <a:xfrm>
              <a:off x="3649663" y="4097338"/>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6" name="Oval 7"/>
            <p:cNvSpPr>
              <a:spLocks noChangeArrowheads="1"/>
            </p:cNvSpPr>
            <p:nvPr/>
          </p:nvSpPr>
          <p:spPr bwMode="auto">
            <a:xfrm>
              <a:off x="5402263" y="4021138"/>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17" name="Freeform 8"/>
            <p:cNvSpPr>
              <a:spLocks/>
            </p:cNvSpPr>
            <p:nvPr/>
          </p:nvSpPr>
          <p:spPr bwMode="auto">
            <a:xfrm>
              <a:off x="4183063" y="4071938"/>
              <a:ext cx="1295400" cy="101600"/>
            </a:xfrm>
            <a:custGeom>
              <a:avLst/>
              <a:gdLst>
                <a:gd name="T0" fmla="*/ 0 w 816"/>
                <a:gd name="T1" fmla="*/ 101600 h 200"/>
                <a:gd name="T2" fmla="*/ 609600 w 816"/>
                <a:gd name="T3" fmla="*/ 4064 h 200"/>
                <a:gd name="T4" fmla="*/ 1295400 w 816"/>
                <a:gd name="T5" fmla="*/ 77216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8" name="Freeform 9"/>
            <p:cNvSpPr>
              <a:spLocks/>
            </p:cNvSpPr>
            <p:nvPr/>
          </p:nvSpPr>
          <p:spPr bwMode="auto">
            <a:xfrm flipV="1">
              <a:off x="4259263" y="4541838"/>
              <a:ext cx="1295400" cy="177800"/>
            </a:xfrm>
            <a:custGeom>
              <a:avLst/>
              <a:gdLst>
                <a:gd name="T0" fmla="*/ 0 w 816"/>
                <a:gd name="T1" fmla="*/ 177800 h 200"/>
                <a:gd name="T2" fmla="*/ 609600 w 816"/>
                <a:gd name="T3" fmla="*/ 7112 h 200"/>
                <a:gd name="T4" fmla="*/ 1295400 w 816"/>
                <a:gd name="T5" fmla="*/ 135128 h 200"/>
                <a:gd name="T6" fmla="*/ 0 60000 65536"/>
                <a:gd name="T7" fmla="*/ 0 60000 65536"/>
                <a:gd name="T8" fmla="*/ 0 60000 65536"/>
              </a:gdLst>
              <a:ahLst/>
              <a:cxnLst>
                <a:cxn ang="T6">
                  <a:pos x="T0" y="T1"/>
                </a:cxn>
                <a:cxn ang="T7">
                  <a:pos x="T2" y="T3"/>
                </a:cxn>
                <a:cxn ang="T8">
                  <a:pos x="T4" y="T5"/>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9" name="Line 10"/>
            <p:cNvSpPr>
              <a:spLocks noChangeShapeType="1"/>
            </p:cNvSpPr>
            <p:nvPr/>
          </p:nvSpPr>
          <p:spPr bwMode="auto">
            <a:xfrm>
              <a:off x="3268663" y="440213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20" name="Text Box 11"/>
            <p:cNvSpPr txBox="1">
              <a:spLocks noChangeArrowheads="1"/>
            </p:cNvSpPr>
            <p:nvPr/>
          </p:nvSpPr>
          <p:spPr bwMode="auto">
            <a:xfrm>
              <a:off x="3736975" y="4216400"/>
              <a:ext cx="446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off</a:t>
              </a:r>
            </a:p>
          </p:txBody>
        </p:sp>
        <p:sp>
          <p:nvSpPr>
            <p:cNvPr id="21" name="Text Box 12"/>
            <p:cNvSpPr txBox="1">
              <a:spLocks noChangeArrowheads="1"/>
            </p:cNvSpPr>
            <p:nvPr/>
          </p:nvSpPr>
          <p:spPr bwMode="auto">
            <a:xfrm>
              <a:off x="5495925" y="4143375"/>
              <a:ext cx="4159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a:latin typeface="Garamond" panose="02020404030301010803" pitchFamily="18" charset="0"/>
                  <a:cs typeface="新細明體"/>
                </a:rPr>
                <a:t>on</a:t>
              </a:r>
            </a:p>
          </p:txBody>
        </p:sp>
        <p:sp>
          <p:nvSpPr>
            <p:cNvPr id="22" name="Text Box 13"/>
            <p:cNvSpPr txBox="1">
              <a:spLocks noChangeArrowheads="1"/>
            </p:cNvSpPr>
            <p:nvPr/>
          </p:nvSpPr>
          <p:spPr bwMode="auto">
            <a:xfrm>
              <a:off x="4716463" y="3716338"/>
              <a:ext cx="234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sp>
          <p:nvSpPr>
            <p:cNvPr id="23" name="Text Box 14"/>
            <p:cNvSpPr txBox="1">
              <a:spLocks noChangeArrowheads="1"/>
            </p:cNvSpPr>
            <p:nvPr/>
          </p:nvSpPr>
          <p:spPr bwMode="auto">
            <a:xfrm>
              <a:off x="4724400" y="4718050"/>
              <a:ext cx="234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i="1">
                  <a:latin typeface="Garamond" panose="02020404030301010803" pitchFamily="18" charset="0"/>
                  <a:cs typeface="新細明體"/>
                </a:rPr>
                <a:t>f</a:t>
              </a:r>
            </a:p>
          </p:txBody>
        </p:sp>
        <p:sp>
          <p:nvSpPr>
            <p:cNvPr id="24" name="Oval 15"/>
            <p:cNvSpPr>
              <a:spLocks noChangeArrowheads="1"/>
            </p:cNvSpPr>
            <p:nvPr/>
          </p:nvSpPr>
          <p:spPr bwMode="auto">
            <a:xfrm>
              <a:off x="5459413" y="4071938"/>
              <a:ext cx="504825" cy="504825"/>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p>
          </p:txBody>
        </p:sp>
        <p:sp>
          <p:nvSpPr>
            <p:cNvPr id="25" name="Text Box 16"/>
            <p:cNvSpPr txBox="1">
              <a:spLocks noChangeArrowheads="1"/>
            </p:cNvSpPr>
            <p:nvPr/>
          </p:nvSpPr>
          <p:spPr bwMode="auto">
            <a:xfrm>
              <a:off x="2166938" y="4144963"/>
              <a:ext cx="5222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i="1"/>
                <a:t>M</a:t>
              </a:r>
              <a:r>
                <a:rPr lang="en-US" sz="2400"/>
                <a:t>:</a:t>
              </a:r>
            </a:p>
          </p:txBody>
        </p:sp>
      </p:grpSp>
    </p:spTree>
    <p:extLst>
      <p:ext uri="{BB962C8B-B14F-4D97-AF65-F5344CB8AC3E}">
        <p14:creationId xmlns:p14="http://schemas.microsoft.com/office/powerpoint/2010/main" xmlns="" val="406763090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 of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1" name="Rectangle 2"/>
          <p:cNvSpPr txBox="1">
            <a:spLocks noChangeArrowheads="1"/>
          </p:cNvSpPr>
          <p:nvPr/>
        </p:nvSpPr>
        <p:spPr>
          <a:xfrm>
            <a:off x="685799" y="328550"/>
            <a:ext cx="7783643" cy="5937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US" altLang="en-US" sz="2000" dirty="0" smtClean="0">
              <a:cs typeface="Times New Roman" panose="02020603050405020304" pitchFamily="18" charset="0"/>
            </a:endParaRPr>
          </a:p>
          <a:p>
            <a:pPr marL="0" indent="0">
              <a:buFont typeface="Arial" panose="020B0604020202020204" pitchFamily="34" charset="0"/>
              <a:buNone/>
              <a:defRPr/>
            </a:pPr>
            <a:r>
              <a:rPr lang="en-US" altLang="en-US" sz="2000" dirty="0" smtClean="0">
                <a:cs typeface="Times New Roman" panose="02020603050405020304" pitchFamily="18" charset="0"/>
              </a:rPr>
              <a:t>1. Let Σ = {0, 1}. Give DFAs for {}, {ε}, Σ</a:t>
            </a:r>
            <a:r>
              <a:rPr lang="en-US" altLang="en-US" sz="2000" baseline="30000" dirty="0" smtClean="0">
                <a:cs typeface="Times New Roman" panose="02020603050405020304" pitchFamily="18" charset="0"/>
              </a:rPr>
              <a:t>*</a:t>
            </a:r>
            <a:r>
              <a:rPr lang="en-US" altLang="en-US" sz="2000" dirty="0" smtClean="0">
                <a:cs typeface="Times New Roman" panose="02020603050405020304" pitchFamily="18" charset="0"/>
              </a:rPr>
              <a:t>, and Σ</a:t>
            </a:r>
            <a:r>
              <a:rPr lang="en-US" altLang="en-US" sz="2000" baseline="30000" dirty="0" smtClean="0">
                <a:cs typeface="Times New Roman" panose="02020603050405020304" pitchFamily="18" charset="0"/>
              </a:rPr>
              <a:t>+</a:t>
            </a:r>
            <a:r>
              <a:rPr lang="en-US" altLang="en-US" sz="2000" dirty="0" smtClean="0">
                <a:cs typeface="Times New Roman" panose="02020603050405020304" pitchFamily="18" charset="0"/>
              </a:rPr>
              <a:t>.</a:t>
            </a:r>
          </a:p>
          <a:p>
            <a:pPr>
              <a:defRPr/>
            </a:pPr>
            <a:endParaRPr lang="en-US" altLang="en-US" sz="2000" dirty="0" smtClean="0">
              <a:cs typeface="Times New Roman" panose="02020603050405020304" pitchFamily="18" charset="0"/>
            </a:endParaRPr>
          </a:p>
          <a:p>
            <a:pPr>
              <a:buFontTx/>
              <a:buNone/>
              <a:defRPr/>
            </a:pPr>
            <a:r>
              <a:rPr lang="en-US" altLang="en-US" sz="2000" dirty="0" smtClean="0">
                <a:cs typeface="Times New Roman" panose="02020603050405020304" pitchFamily="18" charset="0"/>
              </a:rPr>
              <a:t>	For {}:				For {ε}:			</a:t>
            </a:r>
          </a:p>
          <a:p>
            <a:pPr>
              <a:defRPr/>
            </a:pPr>
            <a:endParaRPr lang="en-US" altLang="en-US" sz="2000" dirty="0" smtClean="0">
              <a:cs typeface="Times New Roman" panose="02020603050405020304" pitchFamily="18" charset="0"/>
            </a:endParaRPr>
          </a:p>
          <a:p>
            <a:pPr>
              <a:defRPr/>
            </a:pPr>
            <a:endParaRPr lang="en-US" altLang="en-US" sz="2000" dirty="0" smtClean="0">
              <a:cs typeface="Times New Roman" panose="02020603050405020304" pitchFamily="18" charset="0"/>
            </a:endParaRPr>
          </a:p>
          <a:p>
            <a:pPr>
              <a:defRPr/>
            </a:pPr>
            <a:endParaRPr lang="en-US" altLang="en-US" sz="2000" dirty="0" smtClean="0">
              <a:cs typeface="Times New Roman" panose="02020603050405020304" pitchFamily="18" charset="0"/>
            </a:endParaRPr>
          </a:p>
          <a:p>
            <a:pPr>
              <a:defRPr/>
            </a:pPr>
            <a:endParaRPr lang="en-US" altLang="en-US" sz="2000" dirty="0" smtClean="0">
              <a:cs typeface="Times New Roman" panose="02020603050405020304" pitchFamily="18" charset="0"/>
            </a:endParaRPr>
          </a:p>
          <a:p>
            <a:pPr>
              <a:buFontTx/>
              <a:buNone/>
              <a:defRPr/>
            </a:pPr>
            <a:r>
              <a:rPr lang="en-US" altLang="en-US" sz="2000" dirty="0" smtClean="0">
                <a:cs typeface="Times New Roman" panose="02020603050405020304" pitchFamily="18" charset="0"/>
              </a:rPr>
              <a:t>	For Σ</a:t>
            </a:r>
            <a:r>
              <a:rPr lang="en-US" altLang="en-US" sz="2000" baseline="30000" dirty="0" smtClean="0">
                <a:cs typeface="Times New Roman" panose="02020603050405020304" pitchFamily="18" charset="0"/>
              </a:rPr>
              <a:t>*</a:t>
            </a:r>
            <a:r>
              <a:rPr lang="en-US" altLang="en-US" sz="2000" dirty="0" smtClean="0">
                <a:cs typeface="Times New Roman" panose="02020603050405020304" pitchFamily="18" charset="0"/>
              </a:rPr>
              <a:t>:				For Σ</a:t>
            </a:r>
            <a:r>
              <a:rPr lang="en-US" altLang="en-US" sz="2000" baseline="30000" dirty="0" smtClean="0">
                <a:cs typeface="Times New Roman" panose="02020603050405020304" pitchFamily="18" charset="0"/>
              </a:rPr>
              <a:t>+</a:t>
            </a:r>
            <a:r>
              <a:rPr lang="en-US" altLang="en-US" sz="2000" dirty="0" smtClean="0">
                <a:cs typeface="Times New Roman" panose="02020603050405020304" pitchFamily="18" charset="0"/>
              </a:rPr>
              <a:t>:</a:t>
            </a:r>
          </a:p>
        </p:txBody>
      </p:sp>
      <p:grpSp>
        <p:nvGrpSpPr>
          <p:cNvPr id="12" name="Group 21"/>
          <p:cNvGrpSpPr>
            <a:grpSpLocks/>
          </p:cNvGrpSpPr>
          <p:nvPr/>
        </p:nvGrpSpPr>
        <p:grpSpPr bwMode="auto">
          <a:xfrm>
            <a:off x="1447800" y="1431925"/>
            <a:ext cx="1500768" cy="1080465"/>
            <a:chOff x="912" y="816"/>
            <a:chExt cx="944" cy="725"/>
          </a:xfrm>
        </p:grpSpPr>
        <p:sp>
          <p:nvSpPr>
            <p:cNvPr id="13" name="Line 5"/>
            <p:cNvSpPr>
              <a:spLocks noChangeShapeType="1"/>
            </p:cNvSpPr>
            <p:nvPr/>
          </p:nvSpPr>
          <p:spPr bwMode="auto">
            <a:xfrm>
              <a:off x="912" y="1344"/>
              <a:ext cx="3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4" name="Oval 6"/>
            <p:cNvSpPr>
              <a:spLocks noChangeArrowheads="1"/>
            </p:cNvSpPr>
            <p:nvPr/>
          </p:nvSpPr>
          <p:spPr bwMode="auto">
            <a:xfrm>
              <a:off x="1248" y="1152"/>
              <a:ext cx="387" cy="389"/>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cs typeface="Times New Roman" panose="02020603050405020304" pitchFamily="18" charset="0"/>
                </a:rPr>
                <a:t>q</a:t>
              </a:r>
              <a:r>
                <a:rPr lang="en-US" altLang="en-US" sz="2000" baseline="-25000">
                  <a:latin typeface="Times New Roman" panose="02020603050405020304" pitchFamily="18" charset="0"/>
                  <a:cs typeface="Times New Roman" panose="02020603050405020304" pitchFamily="18" charset="0"/>
                </a:rPr>
                <a:t>0</a:t>
              </a:r>
            </a:p>
          </p:txBody>
        </p:sp>
        <p:cxnSp>
          <p:nvCxnSpPr>
            <p:cNvPr id="15" name="AutoShape 17"/>
            <p:cNvCxnSpPr>
              <a:cxnSpLocks noChangeShapeType="1"/>
            </p:cNvCxnSpPr>
            <p:nvPr/>
          </p:nvCxnSpPr>
          <p:spPr bwMode="auto">
            <a:xfrm rot="5400000" flipV="1">
              <a:off x="1433" y="1063"/>
              <a:ext cx="1" cy="275"/>
            </a:xfrm>
            <a:prstGeom prst="curvedConnector3">
              <a:avLst>
                <a:gd name="adj1" fmla="val -20800000"/>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 Box 18"/>
            <p:cNvSpPr txBox="1">
              <a:spLocks noChangeArrowheads="1"/>
            </p:cNvSpPr>
            <p:nvPr/>
          </p:nvSpPr>
          <p:spPr bwMode="auto">
            <a:xfrm>
              <a:off x="1536" y="816"/>
              <a:ext cx="32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grpSp>
      <p:grpSp>
        <p:nvGrpSpPr>
          <p:cNvPr id="17" name="Group 16"/>
          <p:cNvGrpSpPr/>
          <p:nvPr/>
        </p:nvGrpSpPr>
        <p:grpSpPr>
          <a:xfrm>
            <a:off x="1447800" y="4098926"/>
            <a:ext cx="1230502" cy="1152000"/>
            <a:chOff x="1447800" y="4098925"/>
            <a:chExt cx="1228725" cy="1227138"/>
          </a:xfrm>
        </p:grpSpPr>
        <p:cxnSp>
          <p:nvCxnSpPr>
            <p:cNvPr id="18" name="AutoShape 11"/>
            <p:cNvCxnSpPr>
              <a:cxnSpLocks noChangeShapeType="1"/>
              <a:stCxn id="25" idx="1"/>
              <a:endCxn id="25" idx="7"/>
            </p:cNvCxnSpPr>
            <p:nvPr/>
          </p:nvCxnSpPr>
          <p:spPr bwMode="auto">
            <a:xfrm rot="5400000" flipV="1">
              <a:off x="2287588" y="4583113"/>
              <a:ext cx="1587" cy="433387"/>
            </a:xfrm>
            <a:prstGeom prst="curvedConnector3">
              <a:avLst>
                <a:gd name="adj1" fmla="val -20100000"/>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 Box 15"/>
            <p:cNvSpPr txBox="1">
              <a:spLocks noChangeArrowheads="1"/>
            </p:cNvSpPr>
            <p:nvPr/>
          </p:nvSpPr>
          <p:spPr bwMode="auto">
            <a:xfrm>
              <a:off x="2168525" y="4098925"/>
              <a:ext cx="508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grpSp>
          <p:nvGrpSpPr>
            <p:cNvPr id="20" name="Group 30"/>
            <p:cNvGrpSpPr>
              <a:grpSpLocks/>
            </p:cNvGrpSpPr>
            <p:nvPr/>
          </p:nvGrpSpPr>
          <p:grpSpPr bwMode="auto">
            <a:xfrm>
              <a:off x="1447800" y="4708525"/>
              <a:ext cx="1147763" cy="617538"/>
              <a:chOff x="912" y="2880"/>
              <a:chExt cx="723" cy="389"/>
            </a:xfrm>
          </p:grpSpPr>
          <p:grpSp>
            <p:nvGrpSpPr>
              <p:cNvPr id="21" name="Group 8"/>
              <p:cNvGrpSpPr>
                <a:grpSpLocks/>
              </p:cNvGrpSpPr>
              <p:nvPr/>
            </p:nvGrpSpPr>
            <p:grpSpPr bwMode="auto">
              <a:xfrm>
                <a:off x="1248" y="2880"/>
                <a:ext cx="387" cy="389"/>
                <a:chOff x="755" y="1461"/>
                <a:chExt cx="446" cy="434"/>
              </a:xfrm>
            </p:grpSpPr>
            <p:sp>
              <p:nvSpPr>
                <p:cNvPr id="24" name="Oval 9"/>
                <p:cNvSpPr>
                  <a:spLocks noChangeArrowheads="1"/>
                </p:cNvSpPr>
                <p:nvPr/>
              </p:nvSpPr>
              <p:spPr bwMode="auto">
                <a:xfrm>
                  <a:off x="793" y="1500"/>
                  <a:ext cx="371" cy="356"/>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cs typeface="Times New Roman" panose="02020603050405020304" pitchFamily="18" charset="0"/>
                    </a:rPr>
                    <a:t>q</a:t>
                  </a:r>
                  <a:r>
                    <a:rPr lang="en-US" altLang="en-US" sz="2000" baseline="-25000">
                      <a:latin typeface="Times New Roman" panose="02020603050405020304" pitchFamily="18" charset="0"/>
                      <a:cs typeface="Times New Roman" panose="02020603050405020304" pitchFamily="18" charset="0"/>
                    </a:rPr>
                    <a:t>0</a:t>
                  </a:r>
                </a:p>
              </p:txBody>
            </p:sp>
            <p:sp>
              <p:nvSpPr>
                <p:cNvPr id="25" name="Oval 10"/>
                <p:cNvSpPr>
                  <a:spLocks noChangeArrowheads="1"/>
                </p:cNvSpPr>
                <p:nvPr/>
              </p:nvSpPr>
              <p:spPr bwMode="auto">
                <a:xfrm>
                  <a:off x="755" y="1461"/>
                  <a:ext cx="446" cy="43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2" name="Line 20"/>
              <p:cNvSpPr>
                <a:spLocks noChangeShapeType="1"/>
              </p:cNvSpPr>
              <p:nvPr/>
            </p:nvSpPr>
            <p:spPr bwMode="auto">
              <a:xfrm>
                <a:off x="912" y="3072"/>
                <a:ext cx="3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grpSp>
      </p:grpSp>
      <p:grpSp>
        <p:nvGrpSpPr>
          <p:cNvPr id="26" name="Group 52"/>
          <p:cNvGrpSpPr>
            <a:grpSpLocks/>
          </p:cNvGrpSpPr>
          <p:nvPr/>
        </p:nvGrpSpPr>
        <p:grpSpPr bwMode="auto">
          <a:xfrm>
            <a:off x="5029200" y="1279526"/>
            <a:ext cx="2599318" cy="1152000"/>
            <a:chOff x="3552" y="720"/>
            <a:chExt cx="1635" cy="773"/>
          </a:xfrm>
        </p:grpSpPr>
        <p:sp>
          <p:nvSpPr>
            <p:cNvPr id="28" name="Oval 28"/>
            <p:cNvSpPr>
              <a:spLocks noChangeArrowheads="1"/>
            </p:cNvSpPr>
            <p:nvPr/>
          </p:nvSpPr>
          <p:spPr bwMode="auto">
            <a:xfrm>
              <a:off x="4800" y="1104"/>
              <a:ext cx="387" cy="389"/>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cs typeface="Times New Roman" panose="02020603050405020304" pitchFamily="18" charset="0"/>
                </a:rPr>
                <a:t>q</a:t>
              </a:r>
              <a:r>
                <a:rPr lang="en-US" altLang="en-US" sz="2000" baseline="-25000">
                  <a:latin typeface="Times New Roman" panose="02020603050405020304" pitchFamily="18" charset="0"/>
                  <a:cs typeface="Times New Roman" panose="02020603050405020304" pitchFamily="18" charset="0"/>
                </a:rPr>
                <a:t>1</a:t>
              </a:r>
            </a:p>
          </p:txBody>
        </p:sp>
        <p:sp>
          <p:nvSpPr>
            <p:cNvPr id="31" name="Line 29"/>
            <p:cNvSpPr>
              <a:spLocks noChangeShapeType="1"/>
            </p:cNvSpPr>
            <p:nvPr/>
          </p:nvSpPr>
          <p:spPr bwMode="auto">
            <a:xfrm>
              <a:off x="4272" y="12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grpSp>
          <p:nvGrpSpPr>
            <p:cNvPr id="32" name="Group 31"/>
            <p:cNvGrpSpPr>
              <a:grpSpLocks/>
            </p:cNvGrpSpPr>
            <p:nvPr/>
          </p:nvGrpSpPr>
          <p:grpSpPr bwMode="auto">
            <a:xfrm>
              <a:off x="3552" y="1104"/>
              <a:ext cx="723" cy="389"/>
              <a:chOff x="912" y="2880"/>
              <a:chExt cx="723" cy="389"/>
            </a:xfrm>
          </p:grpSpPr>
          <p:grpSp>
            <p:nvGrpSpPr>
              <p:cNvPr id="36" name="Group 32"/>
              <p:cNvGrpSpPr>
                <a:grpSpLocks/>
              </p:cNvGrpSpPr>
              <p:nvPr/>
            </p:nvGrpSpPr>
            <p:grpSpPr bwMode="auto">
              <a:xfrm>
                <a:off x="1248" y="2880"/>
                <a:ext cx="387" cy="389"/>
                <a:chOff x="755" y="1461"/>
                <a:chExt cx="446" cy="434"/>
              </a:xfrm>
            </p:grpSpPr>
            <p:sp>
              <p:nvSpPr>
                <p:cNvPr id="38" name="Oval 33"/>
                <p:cNvSpPr>
                  <a:spLocks noChangeArrowheads="1"/>
                </p:cNvSpPr>
                <p:nvPr/>
              </p:nvSpPr>
              <p:spPr bwMode="auto">
                <a:xfrm>
                  <a:off x="793" y="1500"/>
                  <a:ext cx="371" cy="356"/>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cs typeface="Times New Roman" panose="02020603050405020304" pitchFamily="18" charset="0"/>
                    </a:rPr>
                    <a:t>q</a:t>
                  </a:r>
                  <a:r>
                    <a:rPr lang="en-US" altLang="en-US" sz="2000" baseline="-25000">
                      <a:latin typeface="Times New Roman" panose="02020603050405020304" pitchFamily="18" charset="0"/>
                      <a:cs typeface="Times New Roman" panose="02020603050405020304" pitchFamily="18" charset="0"/>
                    </a:rPr>
                    <a:t>0</a:t>
                  </a:r>
                </a:p>
              </p:txBody>
            </p:sp>
            <p:sp>
              <p:nvSpPr>
                <p:cNvPr id="39" name="Oval 34"/>
                <p:cNvSpPr>
                  <a:spLocks noChangeArrowheads="1"/>
                </p:cNvSpPr>
                <p:nvPr/>
              </p:nvSpPr>
              <p:spPr bwMode="auto">
                <a:xfrm>
                  <a:off x="755" y="1461"/>
                  <a:ext cx="446" cy="43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37" name="Line 35"/>
              <p:cNvSpPr>
                <a:spLocks noChangeShapeType="1"/>
              </p:cNvSpPr>
              <p:nvPr/>
            </p:nvSpPr>
            <p:spPr bwMode="auto">
              <a:xfrm>
                <a:off x="912" y="3072"/>
                <a:ext cx="3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grpSp>
        <p:cxnSp>
          <p:nvCxnSpPr>
            <p:cNvPr id="33" name="AutoShape 36"/>
            <p:cNvCxnSpPr>
              <a:cxnSpLocks noChangeShapeType="1"/>
            </p:cNvCxnSpPr>
            <p:nvPr/>
          </p:nvCxnSpPr>
          <p:spPr bwMode="auto">
            <a:xfrm rot="5400000" flipV="1">
              <a:off x="4984" y="1016"/>
              <a:ext cx="1" cy="273"/>
            </a:xfrm>
            <a:prstGeom prst="curvedConnector3">
              <a:avLst>
                <a:gd name="adj1" fmla="val -20100000"/>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 name="Text Box 37"/>
            <p:cNvSpPr txBox="1">
              <a:spLocks noChangeArrowheads="1"/>
            </p:cNvSpPr>
            <p:nvPr/>
          </p:nvSpPr>
          <p:spPr bwMode="auto">
            <a:xfrm>
              <a:off x="4848" y="720"/>
              <a:ext cx="32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sp>
          <p:nvSpPr>
            <p:cNvPr id="35" name="Text Box 38"/>
            <p:cNvSpPr txBox="1">
              <a:spLocks noChangeArrowheads="1"/>
            </p:cNvSpPr>
            <p:nvPr/>
          </p:nvSpPr>
          <p:spPr bwMode="auto">
            <a:xfrm>
              <a:off x="4368" y="1056"/>
              <a:ext cx="32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grpSp>
      <p:grpSp>
        <p:nvGrpSpPr>
          <p:cNvPr id="40" name="Group 51"/>
          <p:cNvGrpSpPr>
            <a:grpSpLocks/>
          </p:cNvGrpSpPr>
          <p:nvPr/>
        </p:nvGrpSpPr>
        <p:grpSpPr bwMode="auto">
          <a:xfrm>
            <a:off x="5029200" y="4022726"/>
            <a:ext cx="2675628" cy="1152000"/>
            <a:chOff x="3552" y="2304"/>
            <a:chExt cx="1683" cy="773"/>
          </a:xfrm>
        </p:grpSpPr>
        <p:sp>
          <p:nvSpPr>
            <p:cNvPr id="41" name="Text Box 14"/>
            <p:cNvSpPr txBox="1">
              <a:spLocks noChangeArrowheads="1"/>
            </p:cNvSpPr>
            <p:nvPr/>
          </p:nvSpPr>
          <p:spPr bwMode="auto">
            <a:xfrm>
              <a:off x="4368" y="2640"/>
              <a:ext cx="33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sp>
          <p:nvSpPr>
            <p:cNvPr id="42" name="Oval 42"/>
            <p:cNvSpPr>
              <a:spLocks noChangeArrowheads="1"/>
            </p:cNvSpPr>
            <p:nvPr/>
          </p:nvSpPr>
          <p:spPr bwMode="auto">
            <a:xfrm>
              <a:off x="3888" y="2688"/>
              <a:ext cx="387" cy="389"/>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cs typeface="Times New Roman" panose="02020603050405020304" pitchFamily="18" charset="0"/>
                </a:rPr>
                <a:t>q</a:t>
              </a:r>
              <a:r>
                <a:rPr lang="en-US" altLang="en-US" sz="2000" baseline="-25000">
                  <a:latin typeface="Times New Roman" panose="02020603050405020304" pitchFamily="18" charset="0"/>
                  <a:cs typeface="Times New Roman" panose="02020603050405020304" pitchFamily="18" charset="0"/>
                </a:rPr>
                <a:t>0</a:t>
              </a:r>
            </a:p>
          </p:txBody>
        </p:sp>
        <p:sp>
          <p:nvSpPr>
            <p:cNvPr id="43" name="Line 43"/>
            <p:cNvSpPr>
              <a:spLocks noChangeShapeType="1"/>
            </p:cNvSpPr>
            <p:nvPr/>
          </p:nvSpPr>
          <p:spPr bwMode="auto">
            <a:xfrm>
              <a:off x="3552" y="2880"/>
              <a:ext cx="3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grpSp>
          <p:nvGrpSpPr>
            <p:cNvPr id="44" name="Group 44"/>
            <p:cNvGrpSpPr>
              <a:grpSpLocks/>
            </p:cNvGrpSpPr>
            <p:nvPr/>
          </p:nvGrpSpPr>
          <p:grpSpPr bwMode="auto">
            <a:xfrm>
              <a:off x="4848" y="2688"/>
              <a:ext cx="387" cy="389"/>
              <a:chOff x="755" y="1461"/>
              <a:chExt cx="446" cy="434"/>
            </a:xfrm>
          </p:grpSpPr>
          <p:sp>
            <p:nvSpPr>
              <p:cNvPr id="48" name="Oval 45"/>
              <p:cNvSpPr>
                <a:spLocks noChangeArrowheads="1"/>
              </p:cNvSpPr>
              <p:nvPr/>
            </p:nvSpPr>
            <p:spPr bwMode="auto">
              <a:xfrm>
                <a:off x="793" y="1500"/>
                <a:ext cx="371" cy="356"/>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dirty="0">
                    <a:latin typeface="Times New Roman" panose="02020603050405020304" pitchFamily="18" charset="0"/>
                    <a:cs typeface="Times New Roman" panose="02020603050405020304" pitchFamily="18" charset="0"/>
                  </a:rPr>
                  <a:t>q</a:t>
                </a:r>
                <a:r>
                  <a:rPr lang="en-US" altLang="en-US" sz="2000" baseline="-25000" dirty="0">
                    <a:latin typeface="Times New Roman" panose="02020603050405020304" pitchFamily="18" charset="0"/>
                    <a:cs typeface="Times New Roman" panose="02020603050405020304" pitchFamily="18" charset="0"/>
                  </a:rPr>
                  <a:t>1</a:t>
                </a:r>
              </a:p>
            </p:txBody>
          </p:sp>
          <p:sp>
            <p:nvSpPr>
              <p:cNvPr id="49" name="Oval 46"/>
              <p:cNvSpPr>
                <a:spLocks noChangeArrowheads="1"/>
              </p:cNvSpPr>
              <p:nvPr/>
            </p:nvSpPr>
            <p:spPr bwMode="auto">
              <a:xfrm>
                <a:off x="755" y="1461"/>
                <a:ext cx="446" cy="43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cxnSp>
          <p:nvCxnSpPr>
            <p:cNvPr id="45" name="AutoShape 48"/>
            <p:cNvCxnSpPr>
              <a:cxnSpLocks noChangeShapeType="1"/>
            </p:cNvCxnSpPr>
            <p:nvPr/>
          </p:nvCxnSpPr>
          <p:spPr bwMode="auto">
            <a:xfrm rot="5400000" flipV="1">
              <a:off x="5032" y="2600"/>
              <a:ext cx="1" cy="273"/>
            </a:xfrm>
            <a:prstGeom prst="curvedConnector3">
              <a:avLst>
                <a:gd name="adj1" fmla="val -20100000"/>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6" name="Text Box 49"/>
            <p:cNvSpPr txBox="1">
              <a:spLocks noChangeArrowheads="1"/>
            </p:cNvSpPr>
            <p:nvPr/>
          </p:nvSpPr>
          <p:spPr bwMode="auto">
            <a:xfrm>
              <a:off x="4896" y="2304"/>
              <a:ext cx="32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rPr>
                <a:t>0/1</a:t>
              </a:r>
            </a:p>
          </p:txBody>
        </p:sp>
        <p:sp>
          <p:nvSpPr>
            <p:cNvPr id="47" name="Line 50"/>
            <p:cNvSpPr>
              <a:spLocks noChangeShapeType="1"/>
            </p:cNvSpPr>
            <p:nvPr/>
          </p:nvSpPr>
          <p:spPr bwMode="auto">
            <a:xfrm>
              <a:off x="4272" y="2880"/>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xmlns="" val="202127715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 of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12978"/>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grpSp>
        <p:nvGrpSpPr>
          <p:cNvPr id="50" name="Group 49"/>
          <p:cNvGrpSpPr/>
          <p:nvPr/>
        </p:nvGrpSpPr>
        <p:grpSpPr>
          <a:xfrm>
            <a:off x="976417" y="968420"/>
            <a:ext cx="7852790" cy="5387410"/>
            <a:chOff x="601663" y="495300"/>
            <a:chExt cx="7333504" cy="5991862"/>
          </a:xfrm>
        </p:grpSpPr>
        <p:sp>
          <p:nvSpPr>
            <p:cNvPr id="51" name="Freeform 1"/>
            <p:cNvSpPr>
              <a:spLocks/>
            </p:cNvSpPr>
            <p:nvPr/>
          </p:nvSpPr>
          <p:spPr bwMode="auto">
            <a:xfrm>
              <a:off x="601663" y="1219200"/>
              <a:ext cx="698500" cy="1588"/>
            </a:xfrm>
            <a:custGeom>
              <a:avLst/>
              <a:gdLst>
                <a:gd name="T0" fmla="*/ 0 w 1941"/>
                <a:gd name="T1" fmla="*/ 0 h 1"/>
                <a:gd name="T2" fmla="*/ 698140 w 1941"/>
                <a:gd name="T3" fmla="*/ 0 h 1"/>
                <a:gd name="T4" fmla="*/ 0 60000 65536"/>
                <a:gd name="T5" fmla="*/ 0 60000 65536"/>
                <a:gd name="T6" fmla="*/ 0 w 1941"/>
                <a:gd name="T7" fmla="*/ 0 h 1"/>
                <a:gd name="T8" fmla="*/ 1941 w 1941"/>
                <a:gd name="T9" fmla="*/ 1 h 1"/>
              </a:gdLst>
              <a:ahLst/>
              <a:cxnLst>
                <a:cxn ang="T4">
                  <a:pos x="T0" y="T1"/>
                </a:cxn>
                <a:cxn ang="T5">
                  <a:pos x="T2" y="T3"/>
                </a:cxn>
              </a:cxnLst>
              <a:rect l="T6" t="T7" r="T8" b="T9"/>
              <a:pathLst>
                <a:path w="1941" h="1">
                  <a:moveTo>
                    <a:pt x="0" y="0"/>
                  </a:moveTo>
                  <a:lnTo>
                    <a:pt x="1940" y="0"/>
                  </a:lnTo>
                </a:path>
              </a:pathLst>
            </a:custGeom>
            <a:noFill/>
            <a:ln w="6350">
              <a:solidFill>
                <a:schemeClr val="tx1"/>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52" name="Oval 2"/>
            <p:cNvSpPr>
              <a:spLocks noChangeArrowheads="1"/>
            </p:cNvSpPr>
            <p:nvPr/>
          </p:nvSpPr>
          <p:spPr bwMode="auto">
            <a:xfrm>
              <a:off x="1752600" y="685800"/>
              <a:ext cx="1003300" cy="990600"/>
            </a:xfrm>
            <a:prstGeom prst="ellipse">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grpSp>
          <p:nvGrpSpPr>
            <p:cNvPr id="53" name="Group 3"/>
            <p:cNvGrpSpPr>
              <a:grpSpLocks/>
            </p:cNvGrpSpPr>
            <p:nvPr/>
          </p:nvGrpSpPr>
          <p:grpSpPr bwMode="auto">
            <a:xfrm>
              <a:off x="2749550" y="765175"/>
              <a:ext cx="1746250" cy="868363"/>
              <a:chOff x="3012" y="1026"/>
              <a:chExt cx="1100" cy="547"/>
            </a:xfrm>
          </p:grpSpPr>
          <p:sp>
            <p:nvSpPr>
              <p:cNvPr id="74" name="AutoShape 4"/>
              <p:cNvSpPr>
                <a:spLocks noChangeArrowheads="1"/>
              </p:cNvSpPr>
              <p:nvPr/>
            </p:nvSpPr>
            <p:spPr bwMode="auto">
              <a:xfrm rot="5700000">
                <a:off x="3115" y="969"/>
                <a:ext cx="496" cy="664"/>
              </a:xfrm>
              <a:custGeom>
                <a:avLst/>
                <a:gdLst>
                  <a:gd name="T0" fmla="*/ 5 w 21600"/>
                  <a:gd name="T1" fmla="*/ 0 h 21600"/>
                  <a:gd name="T2" fmla="*/ 1 w 21600"/>
                  <a:gd name="T3" fmla="*/ 15 h 21600"/>
                  <a:gd name="T4" fmla="*/ 5 w 21600"/>
                  <a:gd name="T5" fmla="*/ 2 h 21600"/>
                  <a:gd name="T6" fmla="*/ 13 w 21600"/>
                  <a:gd name="T7" fmla="*/ 11 h 21600"/>
                  <a:gd name="T8" fmla="*/ 11 w 21600"/>
                  <a:gd name="T9" fmla="*/ 14 h 21600"/>
                  <a:gd name="T10" fmla="*/ 9 w 21600"/>
                  <a:gd name="T11" fmla="*/ 11 h 21600"/>
                  <a:gd name="T12" fmla="*/ 0 60000 65536"/>
                  <a:gd name="T13" fmla="*/ 0 60000 65536"/>
                  <a:gd name="T14" fmla="*/ 0 60000 65536"/>
                  <a:gd name="T15" fmla="*/ 0 60000 65536"/>
                  <a:gd name="T16" fmla="*/ 0 60000 65536"/>
                  <a:gd name="T17" fmla="*/ 0 60000 65536"/>
                  <a:gd name="T18" fmla="*/ 3179 w 21600"/>
                  <a:gd name="T19" fmla="*/ 3155 h 21600"/>
                  <a:gd name="T20" fmla="*/ 18421 w 21600"/>
                  <a:gd name="T21" fmla="*/ 1844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6350">
                <a:solidFill>
                  <a:schemeClr val="tx1"/>
                </a:solidFill>
                <a:miter lim="800000"/>
                <a:headEnd/>
                <a:tailEnd/>
              </a:ln>
            </p:spPr>
            <p:txBody>
              <a:bodyPr wrap="none" anchor="ctr"/>
              <a:lstStyle/>
              <a:p>
                <a:endParaRPr lang="en-IN"/>
              </a:p>
            </p:txBody>
          </p:sp>
          <p:sp>
            <p:nvSpPr>
              <p:cNvPr id="75" name="Text Box 5"/>
              <p:cNvSpPr txBox="1">
                <a:spLocks noChangeArrowheads="1"/>
              </p:cNvSpPr>
              <p:nvPr/>
            </p:nvSpPr>
            <p:spPr bwMode="auto">
              <a:xfrm>
                <a:off x="3687" y="1153"/>
                <a:ext cx="426" cy="315"/>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0,1</a:t>
                </a:r>
              </a:p>
            </p:txBody>
          </p:sp>
        </p:grpSp>
        <p:sp>
          <p:nvSpPr>
            <p:cNvPr id="54" name="Text Box 6"/>
            <p:cNvSpPr txBox="1">
              <a:spLocks noChangeArrowheads="1"/>
            </p:cNvSpPr>
            <p:nvPr/>
          </p:nvSpPr>
          <p:spPr bwMode="auto">
            <a:xfrm>
              <a:off x="1982788" y="827088"/>
              <a:ext cx="533400" cy="495300"/>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0</a:t>
              </a:r>
            </a:p>
          </p:txBody>
        </p:sp>
        <p:sp>
          <p:nvSpPr>
            <p:cNvPr id="55" name="Oval 7"/>
            <p:cNvSpPr>
              <a:spLocks noChangeArrowheads="1"/>
            </p:cNvSpPr>
            <p:nvPr/>
          </p:nvSpPr>
          <p:spPr bwMode="auto">
            <a:xfrm>
              <a:off x="1574800" y="495300"/>
              <a:ext cx="1358900" cy="1371600"/>
            </a:xfrm>
            <a:prstGeom prst="ellipse">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56" name="Text Box 8"/>
            <p:cNvSpPr txBox="1">
              <a:spLocks noChangeArrowheads="1"/>
            </p:cNvSpPr>
            <p:nvPr/>
          </p:nvSpPr>
          <p:spPr bwMode="auto">
            <a:xfrm>
              <a:off x="1231900" y="2147888"/>
              <a:ext cx="1252538" cy="495300"/>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L(M) =</a:t>
              </a:r>
            </a:p>
          </p:txBody>
        </p:sp>
        <p:sp>
          <p:nvSpPr>
            <p:cNvPr id="57" name="Text Box 9"/>
            <p:cNvSpPr txBox="1">
              <a:spLocks noChangeArrowheads="1"/>
            </p:cNvSpPr>
            <p:nvPr/>
          </p:nvSpPr>
          <p:spPr bwMode="auto">
            <a:xfrm>
              <a:off x="2416175" y="2135188"/>
              <a:ext cx="1092200" cy="500062"/>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{0,1}*</a:t>
              </a:r>
            </a:p>
          </p:txBody>
        </p:sp>
        <p:sp>
          <p:nvSpPr>
            <p:cNvPr id="58" name="Oval 1"/>
            <p:cNvSpPr>
              <a:spLocks noChangeArrowheads="1"/>
            </p:cNvSpPr>
            <p:nvPr/>
          </p:nvSpPr>
          <p:spPr bwMode="auto">
            <a:xfrm>
              <a:off x="1858963" y="4525963"/>
              <a:ext cx="1003300" cy="990600"/>
            </a:xfrm>
            <a:prstGeom prst="ellipse">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59" name="Oval 2"/>
            <p:cNvSpPr>
              <a:spLocks noChangeArrowheads="1"/>
            </p:cNvSpPr>
            <p:nvPr/>
          </p:nvSpPr>
          <p:spPr bwMode="auto">
            <a:xfrm>
              <a:off x="1681163" y="4335463"/>
              <a:ext cx="1358900" cy="1371600"/>
            </a:xfrm>
            <a:prstGeom prst="ellipse">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60" name="Oval 3"/>
            <p:cNvSpPr>
              <a:spLocks noChangeArrowheads="1"/>
            </p:cNvSpPr>
            <p:nvPr/>
          </p:nvSpPr>
          <p:spPr bwMode="auto">
            <a:xfrm>
              <a:off x="4640263" y="4525963"/>
              <a:ext cx="1003300" cy="990600"/>
            </a:xfrm>
            <a:prstGeom prst="ellipse">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61" name="Text Box 4"/>
            <p:cNvSpPr txBox="1">
              <a:spLocks noChangeArrowheads="1"/>
            </p:cNvSpPr>
            <p:nvPr/>
          </p:nvSpPr>
          <p:spPr bwMode="auto">
            <a:xfrm>
              <a:off x="2076450" y="4692650"/>
              <a:ext cx="533400" cy="495300"/>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0</a:t>
              </a:r>
            </a:p>
          </p:txBody>
        </p:sp>
        <p:sp>
          <p:nvSpPr>
            <p:cNvPr id="62" name="Text Box 5"/>
            <p:cNvSpPr txBox="1">
              <a:spLocks noChangeArrowheads="1"/>
            </p:cNvSpPr>
            <p:nvPr/>
          </p:nvSpPr>
          <p:spPr bwMode="auto">
            <a:xfrm>
              <a:off x="4870450" y="4718050"/>
              <a:ext cx="533400" cy="495300"/>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1</a:t>
              </a:r>
            </a:p>
          </p:txBody>
        </p:sp>
        <p:sp>
          <p:nvSpPr>
            <p:cNvPr id="63" name="Line 6"/>
            <p:cNvSpPr>
              <a:spLocks noChangeShapeType="1"/>
            </p:cNvSpPr>
            <p:nvPr/>
          </p:nvSpPr>
          <p:spPr bwMode="auto">
            <a:xfrm flipH="1">
              <a:off x="3190875" y="4843463"/>
              <a:ext cx="1260475" cy="1587"/>
            </a:xfrm>
            <a:prstGeom prst="line">
              <a:avLst/>
            </a:prstGeom>
            <a:noFill/>
            <a:ln w="6350">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64" name="Line 7"/>
            <p:cNvSpPr>
              <a:spLocks noChangeShapeType="1"/>
            </p:cNvSpPr>
            <p:nvPr/>
          </p:nvSpPr>
          <p:spPr bwMode="auto">
            <a:xfrm flipH="1">
              <a:off x="3216275" y="5148263"/>
              <a:ext cx="1260475" cy="1587"/>
            </a:xfrm>
            <a:prstGeom prst="line">
              <a:avLst/>
            </a:prstGeom>
            <a:noFill/>
            <a:ln w="6350">
              <a:solidFill>
                <a:schemeClr val="tx1"/>
              </a:solidFill>
              <a:miter lim="800000"/>
              <a:headEnd type="triangle" w="med" len="med"/>
              <a:tailEnd/>
            </a:ln>
            <a:extLst>
              <a:ext uri="{909E8E84-426E-40DD-AFC4-6F175D3DCCD1}">
                <a14:hiddenFill xmlns:a14="http://schemas.microsoft.com/office/drawing/2010/main" xmlns="">
                  <a:noFill/>
                </a14:hiddenFill>
              </a:ext>
            </a:extLst>
          </p:spPr>
          <p:txBody>
            <a:bodyPr/>
            <a:lstStyle/>
            <a:p>
              <a:endParaRPr lang="en-IN"/>
            </a:p>
          </p:txBody>
        </p:sp>
        <p:sp>
          <p:nvSpPr>
            <p:cNvPr id="65" name="AutoShape 8"/>
            <p:cNvSpPr>
              <a:spLocks noChangeArrowheads="1"/>
            </p:cNvSpPr>
            <p:nvPr/>
          </p:nvSpPr>
          <p:spPr bwMode="auto">
            <a:xfrm>
              <a:off x="1973263" y="3522663"/>
              <a:ext cx="787400" cy="1054100"/>
            </a:xfrm>
            <a:custGeom>
              <a:avLst/>
              <a:gdLst>
                <a:gd name="T0" fmla="*/ 11318000 w 21600"/>
                <a:gd name="T1" fmla="*/ 578730 h 21600"/>
                <a:gd name="T2" fmla="*/ 2766727 w 21600"/>
                <a:gd name="T3" fmla="*/ 36642224 h 21600"/>
                <a:gd name="T4" fmla="*/ 11852229 w 21600"/>
                <a:gd name="T5" fmla="*/ 5003608 h 21600"/>
                <a:gd name="T6" fmla="*/ 32259705 w 21600"/>
                <a:gd name="T7" fmla="*/ 27597168 h 21600"/>
                <a:gd name="T8" fmla="*/ 27135590 w 21600"/>
                <a:gd name="T9" fmla="*/ 35770591 h 21600"/>
                <a:gd name="T10" fmla="*/ 22574904 w 21600"/>
                <a:gd name="T11" fmla="*/ 2658264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6350">
              <a:solidFill>
                <a:schemeClr val="tx1"/>
              </a:solidFill>
              <a:miter lim="800000"/>
              <a:headEnd/>
              <a:tailEnd/>
            </a:ln>
          </p:spPr>
          <p:txBody>
            <a:bodyPr wrap="none" anchor="ctr"/>
            <a:lstStyle/>
            <a:p>
              <a:endParaRPr lang="en-IN"/>
            </a:p>
          </p:txBody>
        </p:sp>
        <p:sp>
          <p:nvSpPr>
            <p:cNvPr id="66" name="Text Box 9"/>
            <p:cNvSpPr txBox="1">
              <a:spLocks noChangeArrowheads="1"/>
            </p:cNvSpPr>
            <p:nvPr/>
          </p:nvSpPr>
          <p:spPr bwMode="auto">
            <a:xfrm>
              <a:off x="2165350" y="2990850"/>
              <a:ext cx="379413" cy="500063"/>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a:t>
              </a:r>
            </a:p>
          </p:txBody>
        </p:sp>
        <p:sp>
          <p:nvSpPr>
            <p:cNvPr id="67" name="AutoShape 10"/>
            <p:cNvSpPr>
              <a:spLocks noChangeArrowheads="1"/>
            </p:cNvSpPr>
            <p:nvPr/>
          </p:nvSpPr>
          <p:spPr bwMode="auto">
            <a:xfrm>
              <a:off x="4703763" y="3497263"/>
              <a:ext cx="787400" cy="1054100"/>
            </a:xfrm>
            <a:custGeom>
              <a:avLst/>
              <a:gdLst>
                <a:gd name="T0" fmla="*/ 11318000 w 21600"/>
                <a:gd name="T1" fmla="*/ 578730 h 21600"/>
                <a:gd name="T2" fmla="*/ 2766727 w 21600"/>
                <a:gd name="T3" fmla="*/ 36642224 h 21600"/>
                <a:gd name="T4" fmla="*/ 11852229 w 21600"/>
                <a:gd name="T5" fmla="*/ 5003608 h 21600"/>
                <a:gd name="T6" fmla="*/ 32259705 w 21600"/>
                <a:gd name="T7" fmla="*/ 27597168 h 21600"/>
                <a:gd name="T8" fmla="*/ 27135590 w 21600"/>
                <a:gd name="T9" fmla="*/ 35770591 h 21600"/>
                <a:gd name="T10" fmla="*/ 22574904 w 21600"/>
                <a:gd name="T11" fmla="*/ 2658264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6350">
              <a:solidFill>
                <a:schemeClr val="tx1"/>
              </a:solidFill>
              <a:miter lim="800000"/>
              <a:headEnd/>
              <a:tailEnd/>
            </a:ln>
          </p:spPr>
          <p:txBody>
            <a:bodyPr wrap="none" anchor="ctr"/>
            <a:lstStyle/>
            <a:p>
              <a:endParaRPr lang="en-IN"/>
            </a:p>
          </p:txBody>
        </p:sp>
        <p:sp>
          <p:nvSpPr>
            <p:cNvPr id="68" name="Text Box 11"/>
            <p:cNvSpPr txBox="1">
              <a:spLocks noChangeArrowheads="1"/>
            </p:cNvSpPr>
            <p:nvPr/>
          </p:nvSpPr>
          <p:spPr bwMode="auto">
            <a:xfrm>
              <a:off x="4895850" y="2965450"/>
              <a:ext cx="379413" cy="500063"/>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a:t>
              </a:r>
            </a:p>
          </p:txBody>
        </p:sp>
        <p:sp>
          <p:nvSpPr>
            <p:cNvPr id="69" name="Line 12"/>
            <p:cNvSpPr>
              <a:spLocks noChangeShapeType="1"/>
            </p:cNvSpPr>
            <p:nvPr/>
          </p:nvSpPr>
          <p:spPr bwMode="auto">
            <a:xfrm>
              <a:off x="830263" y="5033963"/>
              <a:ext cx="698500" cy="1587"/>
            </a:xfrm>
            <a:prstGeom prst="line">
              <a:avLst/>
            </a:prstGeom>
            <a:noFill/>
            <a:ln w="6350">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70" name="Text Box 13"/>
            <p:cNvSpPr txBox="1">
              <a:spLocks noChangeArrowheads="1"/>
            </p:cNvSpPr>
            <p:nvPr/>
          </p:nvSpPr>
          <p:spPr bwMode="auto">
            <a:xfrm>
              <a:off x="3651250" y="5175250"/>
              <a:ext cx="379413" cy="500063"/>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1</a:t>
              </a:r>
            </a:p>
          </p:txBody>
        </p:sp>
        <p:sp>
          <p:nvSpPr>
            <p:cNvPr id="71" name="Text Box 14"/>
            <p:cNvSpPr txBox="1">
              <a:spLocks noChangeArrowheads="1"/>
            </p:cNvSpPr>
            <p:nvPr/>
          </p:nvSpPr>
          <p:spPr bwMode="auto">
            <a:xfrm>
              <a:off x="3638550" y="4286250"/>
              <a:ext cx="379413" cy="500063"/>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1</a:t>
              </a:r>
            </a:p>
          </p:txBody>
        </p:sp>
        <p:sp>
          <p:nvSpPr>
            <p:cNvPr id="72" name="Text Box 15"/>
            <p:cNvSpPr txBox="1">
              <a:spLocks noChangeArrowheads="1"/>
            </p:cNvSpPr>
            <p:nvPr/>
          </p:nvSpPr>
          <p:spPr bwMode="auto">
            <a:xfrm>
              <a:off x="1504678" y="6002338"/>
              <a:ext cx="956220" cy="448410"/>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1800" b="1" dirty="0">
                  <a:latin typeface="Arial" panose="020B0604020202020204" pitchFamily="34" charset="0"/>
                  <a:cs typeface="Lucida Sans Unicode" panose="020B0602030504020204" pitchFamily="34" charset="0"/>
                </a:rPr>
                <a:t>L(M) =</a:t>
              </a:r>
            </a:p>
          </p:txBody>
        </p:sp>
        <p:sp>
          <p:nvSpPr>
            <p:cNvPr id="73" name="Text Box 16"/>
            <p:cNvSpPr txBox="1">
              <a:spLocks noChangeArrowheads="1"/>
            </p:cNvSpPr>
            <p:nvPr/>
          </p:nvSpPr>
          <p:spPr bwMode="auto">
            <a:xfrm>
              <a:off x="2460899" y="6002338"/>
              <a:ext cx="5474268" cy="484824"/>
            </a:xfrm>
            <a:prstGeom prst="rect">
              <a:avLst/>
            </a:pr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squar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000" b="1" dirty="0">
                  <a:latin typeface="Arial" panose="020B0604020202020204" pitchFamily="34" charset="0"/>
                  <a:cs typeface="Lucida Sans Unicode" panose="020B0602030504020204" pitchFamily="34" charset="0"/>
                </a:rPr>
                <a:t>{ w | w has an even number of 1s}</a:t>
              </a:r>
            </a:p>
          </p:txBody>
        </p:sp>
      </p:grpSp>
    </p:spTree>
    <p:extLst>
      <p:ext uri="{BB962C8B-B14F-4D97-AF65-F5344CB8AC3E}">
        <p14:creationId xmlns:p14="http://schemas.microsoft.com/office/powerpoint/2010/main" xmlns="" val="26198191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r>
                <a:rPr lang="en-US" sz="2000" b="1" dirty="0" smtClean="0">
                  <a:solidFill>
                    <a:schemeClr val="tx1"/>
                  </a:solidFill>
                </a:rPr>
                <a:t>Conditional</a:t>
              </a:r>
            </a:p>
            <a:p>
              <a:pPr>
                <a:lnSpc>
                  <a:spcPct val="150000"/>
                </a:lnSpc>
                <a:buFont typeface="Arial" pitchFamily="34" charset="0"/>
                <a:buChar char="•"/>
              </a:pPr>
              <a:r>
                <a:rPr lang="en-US" sz="2000" dirty="0" smtClean="0">
                  <a:solidFill>
                    <a:schemeClr val="tx1"/>
                  </a:solidFill>
                  <a:latin typeface="Calibri" panose="020F0502020204030204" pitchFamily="34" charset="0"/>
                  <a:cs typeface="Calibri" panose="020F0502020204030204" pitchFamily="34" charset="0"/>
                </a:rPr>
                <a:t>A conditional expression evaluates an expression based on a condition.</a:t>
              </a:r>
            </a:p>
            <a:p>
              <a:pPr>
                <a:lnSpc>
                  <a:spcPct val="150000"/>
                </a:lnSpc>
                <a:buFont typeface="Arial" pitchFamily="34" charset="0"/>
                <a:buChar char="•"/>
              </a:pPr>
              <a:r>
                <a:rPr lang="en-US" sz="2000" dirty="0" smtClean="0">
                  <a:solidFill>
                    <a:schemeClr val="tx1"/>
                  </a:solidFill>
                  <a:latin typeface="Calibri" panose="020F0502020204030204" pitchFamily="34" charset="0"/>
                  <a:cs typeface="Calibri" panose="020F0502020204030204" pitchFamily="34" charset="0"/>
                </a:rPr>
                <a:t>Conditional expression is expressed using </a:t>
              </a:r>
              <a:r>
                <a:rPr lang="en-US" sz="2000" b="1" dirty="0" smtClean="0">
                  <a:solidFill>
                    <a:schemeClr val="tx1"/>
                  </a:solidFill>
                  <a:latin typeface="Calibri" panose="020F0502020204030204" pitchFamily="34" charset="0"/>
                  <a:cs typeface="Calibri" panose="020F0502020204030204" pitchFamily="34" charset="0"/>
                </a:rPr>
                <a:t>if</a:t>
              </a:r>
              <a:r>
                <a:rPr lang="en-US" sz="2000" dirty="0" smtClean="0">
                  <a:solidFill>
                    <a:schemeClr val="tx1"/>
                  </a:solidFill>
                  <a:latin typeface="Calibri" panose="020F0502020204030204" pitchFamily="34" charset="0"/>
                  <a:cs typeface="Calibri" panose="020F0502020204030204" pitchFamily="34" charset="0"/>
                </a:rPr>
                <a:t> and </a:t>
              </a:r>
              <a:r>
                <a:rPr lang="en-US" sz="2000" b="1" dirty="0" smtClean="0">
                  <a:solidFill>
                    <a:schemeClr val="tx1"/>
                  </a:solidFill>
                  <a:latin typeface="Calibri" panose="020F0502020204030204" pitchFamily="34" charset="0"/>
                  <a:cs typeface="Calibri" panose="020F0502020204030204" pitchFamily="34" charset="0"/>
                </a:rPr>
                <a:t>else </a:t>
              </a:r>
              <a:r>
                <a:rPr lang="en-US" sz="2000" dirty="0" smtClean="0">
                  <a:solidFill>
                    <a:schemeClr val="tx1"/>
                  </a:solidFill>
                  <a:latin typeface="Calibri" panose="020F0502020204030204" pitchFamily="34" charset="0"/>
                  <a:cs typeface="Calibri" panose="020F0502020204030204" pitchFamily="34" charset="0"/>
                </a:rPr>
                <a:t>combined with expression</a:t>
              </a:r>
            </a:p>
            <a:p>
              <a:endParaRPr lang="en-US" sz="2000" dirty="0" smtClean="0">
                <a:solidFill>
                  <a:schemeClr val="tx1"/>
                </a:solidFill>
                <a:latin typeface="Calibri" panose="020F0502020204030204" pitchFamily="34" charset="0"/>
                <a:cs typeface="Calibri" panose="020F0502020204030204" pitchFamily="34" charset="0"/>
              </a:endParaRPr>
            </a:p>
            <a:p>
              <a:r>
                <a:rPr lang="en-US" sz="2000" b="1" dirty="0" smtClean="0">
                  <a:solidFill>
                    <a:schemeClr val="tx1"/>
                  </a:solidFill>
                  <a:latin typeface="Calibri" panose="020F0502020204030204" pitchFamily="34" charset="0"/>
                  <a:cs typeface="Calibri" panose="020F0502020204030204" pitchFamily="34" charset="0"/>
                </a:rPr>
                <a:t>Syntax:</a:t>
              </a:r>
            </a:p>
            <a:p>
              <a:r>
                <a:rPr lang="en-US" sz="2000" dirty="0" smtClean="0">
                  <a:solidFill>
                    <a:schemeClr val="tx1"/>
                  </a:solidFill>
                  <a:latin typeface="Calibri" panose="020F0502020204030204" pitchFamily="34" charset="0"/>
                  <a:cs typeface="Calibri" panose="020F0502020204030204" pitchFamily="34" charset="0"/>
                </a:rPr>
                <a:t>	expression if Boolean-expression else expression</a:t>
              </a:r>
            </a:p>
            <a:p>
              <a:endParaRPr lang="en-US" sz="2000" dirty="0" smtClean="0">
                <a:solidFill>
                  <a:schemeClr val="tx1"/>
                </a:solidFill>
                <a:latin typeface="Calibri" panose="020F0502020204030204" pitchFamily="34" charset="0"/>
                <a:cs typeface="Calibri" panose="020F0502020204030204" pitchFamily="34" charset="0"/>
              </a:endParaRPr>
            </a:p>
            <a:p>
              <a:r>
                <a:rPr lang="en-US" sz="2000" b="1" dirty="0" smtClean="0">
                  <a:solidFill>
                    <a:schemeClr val="tx1"/>
                  </a:solidFill>
                  <a:latin typeface="Calibri" panose="020F0502020204030204" pitchFamily="34" charset="0"/>
                  <a:cs typeface="Calibri" panose="020F0502020204030204" pitchFamily="34" charset="0"/>
                </a:rPr>
                <a:t>Example:</a:t>
              </a:r>
            </a:p>
            <a:p>
              <a:r>
                <a:rPr lang="en-US" sz="2000" dirty="0" smtClean="0">
                  <a:solidFill>
                    <a:schemeClr val="tx1"/>
                  </a:solidFill>
                  <a:latin typeface="Calibri" panose="020F0502020204030204" pitchFamily="34" charset="0"/>
                  <a:cs typeface="Calibri" panose="020F0502020204030204" pitchFamily="34" charset="0"/>
                </a:rPr>
                <a:t>	Biggest of two numbers</a:t>
              </a:r>
            </a:p>
            <a:p>
              <a:endParaRPr lang="en-US" sz="2000" dirty="0" smtClean="0">
                <a:solidFill>
                  <a:schemeClr val="tx1"/>
                </a:solidFill>
                <a:latin typeface="Calibri" panose="020F0502020204030204" pitchFamily="34" charset="0"/>
                <a:cs typeface="Calibri" panose="020F0502020204030204" pitchFamily="34" charset="0"/>
              </a:endParaRPr>
            </a:p>
            <a:p>
              <a:r>
                <a:rPr lang="en-US" sz="2000" dirty="0" smtClean="0">
                  <a:solidFill>
                    <a:schemeClr val="tx1"/>
                  </a:solidFill>
                  <a:latin typeface="Calibri" panose="020F0502020204030204" pitchFamily="34" charset="0"/>
                  <a:cs typeface="Calibri" panose="020F0502020204030204" pitchFamily="34" charset="0"/>
                </a:rPr>
                <a:t>	num1 = 23</a:t>
              </a:r>
            </a:p>
            <a:p>
              <a:r>
                <a:rPr lang="en-US" sz="2000" dirty="0" smtClean="0">
                  <a:solidFill>
                    <a:schemeClr val="tx1"/>
                  </a:solidFill>
                  <a:latin typeface="Calibri" panose="020F0502020204030204" pitchFamily="34" charset="0"/>
                  <a:cs typeface="Calibri" panose="020F0502020204030204" pitchFamily="34" charset="0"/>
                </a:rPr>
                <a:t>	num2 = 15</a:t>
              </a:r>
            </a:p>
            <a:p>
              <a:r>
                <a:rPr lang="en-US" sz="2000" dirty="0" smtClean="0">
                  <a:solidFill>
                    <a:schemeClr val="tx1"/>
                  </a:solidFill>
                  <a:latin typeface="Calibri" panose="020F0502020204030204" pitchFamily="34" charset="0"/>
                  <a:cs typeface="Calibri" panose="020F0502020204030204" pitchFamily="34" charset="0"/>
                </a:rPr>
                <a:t>	big = num1</a:t>
              </a:r>
              <a:r>
                <a:rPr lang="en-US" sz="2000" b="1" dirty="0" smtClean="0">
                  <a:solidFill>
                    <a:schemeClr val="tx1"/>
                  </a:solidFill>
                  <a:latin typeface="Calibri" panose="020F0502020204030204" pitchFamily="34" charset="0"/>
                  <a:cs typeface="Calibri" panose="020F0502020204030204" pitchFamily="34" charset="0"/>
                </a:rPr>
                <a:t> if </a:t>
              </a:r>
              <a:r>
                <a:rPr lang="en-US" sz="2000" dirty="0" smtClean="0">
                  <a:solidFill>
                    <a:schemeClr val="tx1"/>
                  </a:solidFill>
                  <a:latin typeface="Calibri" panose="020F0502020204030204" pitchFamily="34" charset="0"/>
                  <a:cs typeface="Calibri" panose="020F0502020204030204" pitchFamily="34" charset="0"/>
                </a:rPr>
                <a:t>num1 &gt; num2 </a:t>
              </a:r>
              <a:r>
                <a:rPr lang="en-US" sz="2000" b="1" dirty="0" smtClean="0">
                  <a:solidFill>
                    <a:schemeClr val="tx1"/>
                  </a:solidFill>
                  <a:latin typeface="Calibri" panose="020F0502020204030204" pitchFamily="34" charset="0"/>
                  <a:cs typeface="Calibri" panose="020F0502020204030204" pitchFamily="34" charset="0"/>
                </a:rPr>
                <a:t>else</a:t>
              </a:r>
              <a:r>
                <a:rPr lang="en-US" sz="2000" dirty="0" smtClean="0">
                  <a:solidFill>
                    <a:schemeClr val="tx1"/>
                  </a:solidFill>
                  <a:latin typeface="Calibri" panose="020F0502020204030204" pitchFamily="34" charset="0"/>
                  <a:cs typeface="Calibri" panose="020F0502020204030204" pitchFamily="34" charset="0"/>
                </a:rPr>
                <a:t> num2</a:t>
              </a:r>
            </a:p>
            <a:p>
              <a:r>
                <a:rPr lang="en-US" sz="2000" dirty="0" smtClean="0">
                  <a:solidFill>
                    <a:schemeClr val="tx1"/>
                  </a:solidFill>
                  <a:latin typeface="Calibri" panose="020F0502020204030204" pitchFamily="34" charset="0"/>
                  <a:cs typeface="Calibri" panose="020F0502020204030204" pitchFamily="34" charset="0"/>
                </a:rPr>
                <a:t>	print ( “ the biggest number is “ , big )</a:t>
              </a:r>
            </a:p>
            <a:p>
              <a:endParaRPr lang="en-US" sz="2000" dirty="0" smtClean="0">
                <a:solidFill>
                  <a:schemeClr val="tx1"/>
                </a:solidFill>
                <a:latin typeface="Calibri" panose="020F0502020204030204" pitchFamily="34" charset="0"/>
                <a:cs typeface="Calibri" panose="020F0502020204030204" pitchFamily="34" charset="0"/>
              </a:endParaRPr>
            </a:p>
            <a:p>
              <a:r>
                <a:rPr lang="en-US" sz="2000" b="1" dirty="0" smtClean="0">
                  <a:solidFill>
                    <a:schemeClr val="tx1"/>
                  </a:solidFill>
                  <a:latin typeface="Calibri" panose="020F0502020204030204" pitchFamily="34" charset="0"/>
                  <a:cs typeface="Calibri" panose="020F0502020204030204" pitchFamily="34" charset="0"/>
                </a:rPr>
                <a:t>Even or odd</a:t>
              </a:r>
            </a:p>
            <a:p>
              <a:r>
                <a:rPr lang="en-US" sz="2000" dirty="0" smtClean="0">
                  <a:solidFill>
                    <a:schemeClr val="tx1"/>
                  </a:solidFill>
                  <a:latin typeface="Calibri" panose="020F0502020204030204" pitchFamily="34" charset="0"/>
                  <a:cs typeface="Calibri" panose="020F0502020204030204" pitchFamily="34" charset="0"/>
                </a:rPr>
                <a:t>	print ( “ num is even “ if num % 2 == 0 else “ num is odd “)</a:t>
              </a: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spTree>
    <p:extLst>
      <p:ext uri="{BB962C8B-B14F-4D97-AF65-F5344CB8AC3E}">
        <p14:creationId xmlns:p14="http://schemas.microsoft.com/office/powerpoint/2010/main" xmlns="" val="326758291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 of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3248" y="66108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object 12"/>
          <p:cNvSpPr txBox="1"/>
          <p:nvPr/>
        </p:nvSpPr>
        <p:spPr>
          <a:xfrm>
            <a:off x="306191" y="958874"/>
            <a:ext cx="11998667" cy="461665"/>
          </a:xfrm>
          <a:prstGeom prst="rect">
            <a:avLst/>
          </a:prstGeom>
        </p:spPr>
        <p:txBody>
          <a:bodyPr vert="horz" wrap="square" lIns="0" tIns="0" rIns="0" bIns="0" numCol="1" rtlCol="0">
            <a:spAutoFit/>
          </a:bodyPr>
          <a:lstStyle/>
          <a:p>
            <a:pPr algn="just" fontAlgn="base">
              <a:lnSpc>
                <a:spcPct val="150000"/>
              </a:lnSpc>
            </a:pPr>
            <a:r>
              <a:rPr lang="en-IN" sz="2000" dirty="0"/>
              <a:t>Build an automaton that accepts all and only those strings that contain 001</a:t>
            </a:r>
          </a:p>
        </p:txBody>
      </p:sp>
      <p:grpSp>
        <p:nvGrpSpPr>
          <p:cNvPr id="51" name="Group 50"/>
          <p:cNvGrpSpPr>
            <a:grpSpLocks/>
          </p:cNvGrpSpPr>
          <p:nvPr/>
        </p:nvGrpSpPr>
        <p:grpSpPr bwMode="auto">
          <a:xfrm>
            <a:off x="1646212" y="1817353"/>
            <a:ext cx="7810500" cy="2767012"/>
            <a:chOff x="376" y="1001"/>
            <a:chExt cx="4920" cy="1743"/>
          </a:xfrm>
        </p:grpSpPr>
        <p:sp>
          <p:nvSpPr>
            <p:cNvPr id="52" name="Oval 2"/>
            <p:cNvSpPr>
              <a:spLocks noChangeArrowheads="1"/>
            </p:cNvSpPr>
            <p:nvPr/>
          </p:nvSpPr>
          <p:spPr bwMode="auto">
            <a:xfrm>
              <a:off x="4552" y="2000"/>
              <a:ext cx="632" cy="624"/>
            </a:xfrm>
            <a:prstGeom prst="ellipse">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53" name="Oval 3"/>
            <p:cNvSpPr>
              <a:spLocks noChangeArrowheads="1"/>
            </p:cNvSpPr>
            <p:nvPr/>
          </p:nvSpPr>
          <p:spPr bwMode="auto">
            <a:xfrm>
              <a:off x="4440" y="1880"/>
              <a:ext cx="856" cy="864"/>
            </a:xfrm>
            <a:prstGeom prst="ellipse">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54" name="Oval 4"/>
            <p:cNvSpPr>
              <a:spLocks noChangeArrowheads="1"/>
            </p:cNvSpPr>
            <p:nvPr/>
          </p:nvSpPr>
          <p:spPr bwMode="auto">
            <a:xfrm>
              <a:off x="3216" y="1984"/>
              <a:ext cx="632" cy="624"/>
            </a:xfrm>
            <a:prstGeom prst="ellipse">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55" name="Text Box 5"/>
            <p:cNvSpPr txBox="1">
              <a:spLocks noChangeArrowheads="1"/>
            </p:cNvSpPr>
            <p:nvPr/>
          </p:nvSpPr>
          <p:spPr bwMode="auto">
            <a:xfrm>
              <a:off x="986" y="2081"/>
              <a:ext cx="253" cy="312"/>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p>
          </p:txBody>
        </p:sp>
        <p:sp>
          <p:nvSpPr>
            <p:cNvPr id="56" name="Text Box 6"/>
            <p:cNvSpPr txBox="1">
              <a:spLocks noChangeArrowheads="1"/>
            </p:cNvSpPr>
            <p:nvPr/>
          </p:nvSpPr>
          <p:spPr bwMode="auto">
            <a:xfrm>
              <a:off x="3311" y="2081"/>
              <a:ext cx="420" cy="312"/>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00</a:t>
              </a:r>
            </a:p>
          </p:txBody>
        </p:sp>
        <p:sp>
          <p:nvSpPr>
            <p:cNvPr id="57" name="Line 7"/>
            <p:cNvSpPr>
              <a:spLocks noChangeShapeType="1"/>
            </p:cNvSpPr>
            <p:nvPr/>
          </p:nvSpPr>
          <p:spPr bwMode="auto">
            <a:xfrm flipH="1">
              <a:off x="1495" y="2208"/>
              <a:ext cx="442" cy="1"/>
            </a:xfrm>
            <a:prstGeom prst="line">
              <a:avLst/>
            </a:prstGeom>
            <a:noFill/>
            <a:ln w="3175">
              <a:solidFill>
                <a:schemeClr val="tx1"/>
              </a:solidFill>
              <a:miter lim="800000"/>
              <a:headEnd type="triangle" w="med" len="med"/>
              <a:tailEnd/>
            </a:ln>
            <a:extLst>
              <a:ext uri="{909E8E84-426E-40DD-AFC4-6F175D3DCCD1}">
                <a14:hiddenFill xmlns:a14="http://schemas.microsoft.com/office/drawing/2010/main" xmlns="">
                  <a:noFill/>
                </a14:hiddenFill>
              </a:ext>
            </a:extLst>
          </p:spPr>
          <p:txBody>
            <a:bodyPr/>
            <a:lstStyle/>
            <a:p>
              <a:endParaRPr lang="en-IN"/>
            </a:p>
          </p:txBody>
        </p:sp>
        <p:sp>
          <p:nvSpPr>
            <p:cNvPr id="58" name="AutoShape 8"/>
            <p:cNvSpPr>
              <a:spLocks noChangeArrowheads="1"/>
            </p:cNvSpPr>
            <p:nvPr/>
          </p:nvSpPr>
          <p:spPr bwMode="auto">
            <a:xfrm>
              <a:off x="848" y="1464"/>
              <a:ext cx="496" cy="664"/>
            </a:xfrm>
            <a:custGeom>
              <a:avLst/>
              <a:gdLst>
                <a:gd name="T0" fmla="*/ 5 w 21600"/>
                <a:gd name="T1" fmla="*/ 0 h 21600"/>
                <a:gd name="T2" fmla="*/ 1 w 21600"/>
                <a:gd name="T3" fmla="*/ 15 h 21600"/>
                <a:gd name="T4" fmla="*/ 5 w 21600"/>
                <a:gd name="T5" fmla="*/ 2 h 21600"/>
                <a:gd name="T6" fmla="*/ 13 w 21600"/>
                <a:gd name="T7" fmla="*/ 11 h 21600"/>
                <a:gd name="T8" fmla="*/ 11 w 21600"/>
                <a:gd name="T9" fmla="*/ 14 h 21600"/>
                <a:gd name="T10" fmla="*/ 9 w 21600"/>
                <a:gd name="T11" fmla="*/ 11 h 21600"/>
                <a:gd name="T12" fmla="*/ 0 60000 65536"/>
                <a:gd name="T13" fmla="*/ 0 60000 65536"/>
                <a:gd name="T14" fmla="*/ 0 60000 65536"/>
                <a:gd name="T15" fmla="*/ 0 60000 65536"/>
                <a:gd name="T16" fmla="*/ 0 60000 65536"/>
                <a:gd name="T17" fmla="*/ 0 60000 65536"/>
                <a:gd name="T18" fmla="*/ 3179 w 21600"/>
                <a:gd name="T19" fmla="*/ 3155 h 21600"/>
                <a:gd name="T20" fmla="*/ 18421 w 21600"/>
                <a:gd name="T21" fmla="*/ 1844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3175">
              <a:solidFill>
                <a:schemeClr val="tx1"/>
              </a:solidFill>
              <a:miter lim="800000"/>
              <a:headEnd/>
              <a:tailEnd/>
            </a:ln>
          </p:spPr>
          <p:txBody>
            <a:bodyPr wrap="none" anchor="ctr"/>
            <a:lstStyle/>
            <a:p>
              <a:endParaRPr lang="en-IN"/>
            </a:p>
          </p:txBody>
        </p:sp>
        <p:sp>
          <p:nvSpPr>
            <p:cNvPr id="59" name="Text Box 9"/>
            <p:cNvSpPr txBox="1">
              <a:spLocks noChangeArrowheads="1"/>
            </p:cNvSpPr>
            <p:nvPr/>
          </p:nvSpPr>
          <p:spPr bwMode="auto">
            <a:xfrm>
              <a:off x="969" y="1129"/>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1</a:t>
              </a:r>
            </a:p>
          </p:txBody>
        </p:sp>
        <p:sp>
          <p:nvSpPr>
            <p:cNvPr id="60" name="AutoShape 10"/>
            <p:cNvSpPr>
              <a:spLocks noChangeArrowheads="1"/>
            </p:cNvSpPr>
            <p:nvPr/>
          </p:nvSpPr>
          <p:spPr bwMode="auto">
            <a:xfrm>
              <a:off x="3256" y="1480"/>
              <a:ext cx="496" cy="664"/>
            </a:xfrm>
            <a:custGeom>
              <a:avLst/>
              <a:gdLst>
                <a:gd name="T0" fmla="*/ 5 w 21600"/>
                <a:gd name="T1" fmla="*/ 0 h 21600"/>
                <a:gd name="T2" fmla="*/ 1 w 21600"/>
                <a:gd name="T3" fmla="*/ 15 h 21600"/>
                <a:gd name="T4" fmla="*/ 5 w 21600"/>
                <a:gd name="T5" fmla="*/ 2 h 21600"/>
                <a:gd name="T6" fmla="*/ 13 w 21600"/>
                <a:gd name="T7" fmla="*/ 11 h 21600"/>
                <a:gd name="T8" fmla="*/ 11 w 21600"/>
                <a:gd name="T9" fmla="*/ 14 h 21600"/>
                <a:gd name="T10" fmla="*/ 9 w 21600"/>
                <a:gd name="T11" fmla="*/ 11 h 21600"/>
                <a:gd name="T12" fmla="*/ 0 60000 65536"/>
                <a:gd name="T13" fmla="*/ 0 60000 65536"/>
                <a:gd name="T14" fmla="*/ 0 60000 65536"/>
                <a:gd name="T15" fmla="*/ 0 60000 65536"/>
                <a:gd name="T16" fmla="*/ 0 60000 65536"/>
                <a:gd name="T17" fmla="*/ 0 60000 65536"/>
                <a:gd name="T18" fmla="*/ 3179 w 21600"/>
                <a:gd name="T19" fmla="*/ 3155 h 21600"/>
                <a:gd name="T20" fmla="*/ 18421 w 21600"/>
                <a:gd name="T21" fmla="*/ 1844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3175">
              <a:solidFill>
                <a:schemeClr val="tx1"/>
              </a:solidFill>
              <a:miter lim="800000"/>
              <a:headEnd/>
              <a:tailEnd/>
            </a:ln>
          </p:spPr>
          <p:txBody>
            <a:bodyPr wrap="none" anchor="ctr"/>
            <a:lstStyle/>
            <a:p>
              <a:endParaRPr lang="en-IN"/>
            </a:p>
          </p:txBody>
        </p:sp>
        <p:sp>
          <p:nvSpPr>
            <p:cNvPr id="61" name="Text Box 11"/>
            <p:cNvSpPr txBox="1">
              <a:spLocks noChangeArrowheads="1"/>
            </p:cNvSpPr>
            <p:nvPr/>
          </p:nvSpPr>
          <p:spPr bwMode="auto">
            <a:xfrm>
              <a:off x="3377" y="1145"/>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a:t>
              </a:r>
            </a:p>
          </p:txBody>
        </p:sp>
        <p:sp>
          <p:nvSpPr>
            <p:cNvPr id="62" name="Line 12"/>
            <p:cNvSpPr>
              <a:spLocks noChangeShapeType="1"/>
            </p:cNvSpPr>
            <p:nvPr/>
          </p:nvSpPr>
          <p:spPr bwMode="auto">
            <a:xfrm>
              <a:off x="376" y="2272"/>
              <a:ext cx="360" cy="1"/>
            </a:xfrm>
            <a:prstGeom prst="line">
              <a:avLst/>
            </a:prstGeom>
            <a:noFill/>
            <a:ln w="317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63" name="Text Box 13"/>
            <p:cNvSpPr txBox="1">
              <a:spLocks noChangeArrowheads="1"/>
            </p:cNvSpPr>
            <p:nvPr/>
          </p:nvSpPr>
          <p:spPr bwMode="auto">
            <a:xfrm>
              <a:off x="1633" y="2369"/>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1</a:t>
              </a:r>
            </a:p>
          </p:txBody>
        </p:sp>
        <p:sp>
          <p:nvSpPr>
            <p:cNvPr id="64" name="Oval 14"/>
            <p:cNvSpPr>
              <a:spLocks noChangeArrowheads="1"/>
            </p:cNvSpPr>
            <p:nvPr/>
          </p:nvSpPr>
          <p:spPr bwMode="auto">
            <a:xfrm>
              <a:off x="1992" y="1984"/>
              <a:ext cx="632" cy="624"/>
            </a:xfrm>
            <a:prstGeom prst="ellipse">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65" name="Oval 15"/>
            <p:cNvSpPr>
              <a:spLocks noChangeArrowheads="1"/>
            </p:cNvSpPr>
            <p:nvPr/>
          </p:nvSpPr>
          <p:spPr bwMode="auto">
            <a:xfrm>
              <a:off x="808" y="1976"/>
              <a:ext cx="632" cy="624"/>
            </a:xfrm>
            <a:prstGeom prst="ellipse">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Times New Roman" panose="02020603050405020304" pitchFamily="18" charset="0"/>
                <a:cs typeface="Lucida Sans Unicode" panose="020B0602030504020204" pitchFamily="34" charset="0"/>
              </a:endParaRPr>
            </a:p>
          </p:txBody>
        </p:sp>
        <p:sp>
          <p:nvSpPr>
            <p:cNvPr id="66" name="Text Box 16"/>
            <p:cNvSpPr txBox="1">
              <a:spLocks noChangeArrowheads="1"/>
            </p:cNvSpPr>
            <p:nvPr/>
          </p:nvSpPr>
          <p:spPr bwMode="auto">
            <a:xfrm>
              <a:off x="2137" y="2081"/>
              <a:ext cx="337" cy="312"/>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0</a:t>
              </a:r>
            </a:p>
          </p:txBody>
        </p:sp>
        <p:sp>
          <p:nvSpPr>
            <p:cNvPr id="67" name="Text Box 17"/>
            <p:cNvSpPr txBox="1">
              <a:spLocks noChangeArrowheads="1"/>
            </p:cNvSpPr>
            <p:nvPr/>
          </p:nvSpPr>
          <p:spPr bwMode="auto">
            <a:xfrm>
              <a:off x="4614" y="2129"/>
              <a:ext cx="504" cy="312"/>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q</a:t>
              </a:r>
              <a:r>
                <a:rPr lang="en-GB" sz="2800" b="1" baseline="-25000">
                  <a:latin typeface="Arial" panose="020B0604020202020204" pitchFamily="34" charset="0"/>
                  <a:cs typeface="Lucida Sans Unicode" panose="020B0602030504020204" pitchFamily="34" charset="0"/>
                </a:rPr>
                <a:t>001</a:t>
              </a:r>
            </a:p>
          </p:txBody>
        </p:sp>
        <p:sp>
          <p:nvSpPr>
            <p:cNvPr id="68" name="Line 18"/>
            <p:cNvSpPr>
              <a:spLocks noChangeShapeType="1"/>
            </p:cNvSpPr>
            <p:nvPr/>
          </p:nvSpPr>
          <p:spPr bwMode="auto">
            <a:xfrm flipH="1">
              <a:off x="1471" y="2360"/>
              <a:ext cx="442" cy="1"/>
            </a:xfrm>
            <a:prstGeom prst="line">
              <a:avLst/>
            </a:prstGeom>
            <a:noFill/>
            <a:ln w="317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69" name="Text Box 19"/>
            <p:cNvSpPr txBox="1">
              <a:spLocks noChangeArrowheads="1"/>
            </p:cNvSpPr>
            <p:nvPr/>
          </p:nvSpPr>
          <p:spPr bwMode="auto">
            <a:xfrm>
              <a:off x="1553" y="1881"/>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a:t>
              </a:r>
            </a:p>
          </p:txBody>
        </p:sp>
        <p:sp>
          <p:nvSpPr>
            <p:cNvPr id="70" name="Line 20"/>
            <p:cNvSpPr>
              <a:spLocks noChangeShapeType="1"/>
            </p:cNvSpPr>
            <p:nvPr/>
          </p:nvSpPr>
          <p:spPr bwMode="auto">
            <a:xfrm flipH="1">
              <a:off x="2703" y="2288"/>
              <a:ext cx="442" cy="1"/>
            </a:xfrm>
            <a:prstGeom prst="line">
              <a:avLst/>
            </a:prstGeom>
            <a:noFill/>
            <a:ln w="3175">
              <a:solidFill>
                <a:schemeClr val="tx1"/>
              </a:solidFill>
              <a:miter lim="800000"/>
              <a:headEnd type="triangle" w="med" len="med"/>
              <a:tailEnd/>
            </a:ln>
            <a:extLst>
              <a:ext uri="{909E8E84-426E-40DD-AFC4-6F175D3DCCD1}">
                <a14:hiddenFill xmlns:a14="http://schemas.microsoft.com/office/drawing/2010/main" xmlns="">
                  <a:noFill/>
                </a14:hiddenFill>
              </a:ext>
            </a:extLst>
          </p:spPr>
          <p:txBody>
            <a:bodyPr/>
            <a:lstStyle/>
            <a:p>
              <a:endParaRPr lang="en-IN"/>
            </a:p>
          </p:txBody>
        </p:sp>
        <p:sp>
          <p:nvSpPr>
            <p:cNvPr id="71" name="Text Box 21"/>
            <p:cNvSpPr txBox="1">
              <a:spLocks noChangeArrowheads="1"/>
            </p:cNvSpPr>
            <p:nvPr/>
          </p:nvSpPr>
          <p:spPr bwMode="auto">
            <a:xfrm>
              <a:off x="2753" y="1961"/>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a:t>
              </a:r>
            </a:p>
          </p:txBody>
        </p:sp>
        <p:sp>
          <p:nvSpPr>
            <p:cNvPr id="72" name="Line 22"/>
            <p:cNvSpPr>
              <a:spLocks noChangeShapeType="1"/>
            </p:cNvSpPr>
            <p:nvPr/>
          </p:nvSpPr>
          <p:spPr bwMode="auto">
            <a:xfrm flipH="1">
              <a:off x="3927" y="2312"/>
              <a:ext cx="450" cy="1"/>
            </a:xfrm>
            <a:prstGeom prst="line">
              <a:avLst/>
            </a:prstGeom>
            <a:noFill/>
            <a:ln w="3175">
              <a:solidFill>
                <a:schemeClr val="tx1"/>
              </a:solidFill>
              <a:miter lim="800000"/>
              <a:headEnd type="triangle" w="med" len="med"/>
              <a:tailEnd/>
            </a:ln>
            <a:extLst>
              <a:ext uri="{909E8E84-426E-40DD-AFC4-6F175D3DCCD1}">
                <a14:hiddenFill xmlns:a14="http://schemas.microsoft.com/office/drawing/2010/main" xmlns="">
                  <a:noFill/>
                </a14:hiddenFill>
              </a:ext>
            </a:extLst>
          </p:spPr>
          <p:txBody>
            <a:bodyPr/>
            <a:lstStyle/>
            <a:p>
              <a:endParaRPr lang="en-IN"/>
            </a:p>
          </p:txBody>
        </p:sp>
        <p:sp>
          <p:nvSpPr>
            <p:cNvPr id="73" name="Text Box 23"/>
            <p:cNvSpPr txBox="1">
              <a:spLocks noChangeArrowheads="1"/>
            </p:cNvSpPr>
            <p:nvPr/>
          </p:nvSpPr>
          <p:spPr bwMode="auto">
            <a:xfrm>
              <a:off x="3977" y="1977"/>
              <a:ext cx="239"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1</a:t>
              </a:r>
            </a:p>
          </p:txBody>
        </p:sp>
        <p:sp>
          <p:nvSpPr>
            <p:cNvPr id="74" name="AutoShape 24"/>
            <p:cNvSpPr>
              <a:spLocks noChangeArrowheads="1"/>
            </p:cNvSpPr>
            <p:nvPr/>
          </p:nvSpPr>
          <p:spPr bwMode="auto">
            <a:xfrm>
              <a:off x="4600" y="1336"/>
              <a:ext cx="496" cy="664"/>
            </a:xfrm>
            <a:custGeom>
              <a:avLst/>
              <a:gdLst>
                <a:gd name="T0" fmla="*/ 5 w 21600"/>
                <a:gd name="T1" fmla="*/ 0 h 21600"/>
                <a:gd name="T2" fmla="*/ 1 w 21600"/>
                <a:gd name="T3" fmla="*/ 15 h 21600"/>
                <a:gd name="T4" fmla="*/ 5 w 21600"/>
                <a:gd name="T5" fmla="*/ 2 h 21600"/>
                <a:gd name="T6" fmla="*/ 13 w 21600"/>
                <a:gd name="T7" fmla="*/ 11 h 21600"/>
                <a:gd name="T8" fmla="*/ 11 w 21600"/>
                <a:gd name="T9" fmla="*/ 14 h 21600"/>
                <a:gd name="T10" fmla="*/ 9 w 21600"/>
                <a:gd name="T11" fmla="*/ 11 h 21600"/>
                <a:gd name="T12" fmla="*/ 0 60000 65536"/>
                <a:gd name="T13" fmla="*/ 0 60000 65536"/>
                <a:gd name="T14" fmla="*/ 0 60000 65536"/>
                <a:gd name="T15" fmla="*/ 0 60000 65536"/>
                <a:gd name="T16" fmla="*/ 0 60000 65536"/>
                <a:gd name="T17" fmla="*/ 0 60000 65536"/>
                <a:gd name="T18" fmla="*/ 3179 w 21600"/>
                <a:gd name="T19" fmla="*/ 3155 h 21600"/>
                <a:gd name="T20" fmla="*/ 18421 w 21600"/>
                <a:gd name="T21" fmla="*/ 1844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3175">
              <a:solidFill>
                <a:schemeClr val="tx1"/>
              </a:solidFill>
              <a:miter lim="800000"/>
              <a:headEnd/>
              <a:tailEnd/>
            </a:ln>
          </p:spPr>
          <p:txBody>
            <a:bodyPr wrap="none" anchor="ctr"/>
            <a:lstStyle/>
            <a:p>
              <a:endParaRPr lang="en-IN"/>
            </a:p>
          </p:txBody>
        </p:sp>
        <p:sp>
          <p:nvSpPr>
            <p:cNvPr id="75" name="Text Box 25"/>
            <p:cNvSpPr txBox="1">
              <a:spLocks noChangeArrowheads="1"/>
            </p:cNvSpPr>
            <p:nvPr/>
          </p:nvSpPr>
          <p:spPr bwMode="auto">
            <a:xfrm>
              <a:off x="4628" y="1001"/>
              <a:ext cx="426" cy="315"/>
            </a:xfrm>
            <a:prstGeom prst="rect">
              <a:avLst/>
            </a:pr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sz="2800" b="1">
                  <a:latin typeface="Arial" panose="020B0604020202020204" pitchFamily="34" charset="0"/>
                  <a:cs typeface="Lucida Sans Unicode" panose="020B0602030504020204" pitchFamily="34" charset="0"/>
                </a:rPr>
                <a:t>0,1</a:t>
              </a:r>
            </a:p>
          </p:txBody>
        </p:sp>
      </p:grpSp>
    </p:spTree>
    <p:extLst>
      <p:ext uri="{BB962C8B-B14F-4D97-AF65-F5344CB8AC3E}">
        <p14:creationId xmlns:p14="http://schemas.microsoft.com/office/powerpoint/2010/main" xmlns="" val="28422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51"/>
                                        </p:tgtEl>
                                        <p:attrNameLst>
                                          <p:attrName>style.visibility</p:attrName>
                                        </p:attrNameLst>
                                      </p:cBhvr>
                                      <p:to>
                                        <p:strVal val="visible"/>
                                      </p:to>
                                    </p:set>
                                    <p:animEffect transition="in" filter="fade">
                                      <p:cBhvr additive="repl">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 of DFA using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3248" y="66108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object 12"/>
          <p:cNvSpPr txBox="1"/>
          <p:nvPr/>
        </p:nvSpPr>
        <p:spPr>
          <a:xfrm>
            <a:off x="171709" y="735349"/>
            <a:ext cx="7338363" cy="5847755"/>
          </a:xfrm>
          <a:prstGeom prst="rect">
            <a:avLst/>
          </a:prstGeom>
        </p:spPr>
        <p:txBody>
          <a:bodyPr vert="horz" wrap="square" lIns="0" tIns="0" rIns="0" bIns="0" numCol="1" rtlCol="0">
            <a:spAutoFit/>
          </a:bodyPr>
          <a:lstStyle/>
          <a:p>
            <a:pPr algn="just" fontAlgn="base"/>
            <a:r>
              <a:rPr lang="en-IN" sz="2000" dirty="0"/>
              <a:t>from </a:t>
            </a:r>
            <a:r>
              <a:rPr lang="en-IN" sz="2000" dirty="0" err="1"/>
              <a:t>automata.fa.dfa</a:t>
            </a:r>
            <a:r>
              <a:rPr lang="en-IN" sz="2000" dirty="0"/>
              <a:t> import DFA</a:t>
            </a:r>
          </a:p>
          <a:p>
            <a:pPr algn="just" fontAlgn="base"/>
            <a:r>
              <a:rPr lang="en-IN" sz="2000" dirty="0"/>
              <a:t># DFA which matches all binary strings ending in an odd number of '1's</a:t>
            </a:r>
          </a:p>
          <a:p>
            <a:pPr algn="just" fontAlgn="base"/>
            <a:r>
              <a:rPr lang="en-IN" sz="2000" dirty="0" err="1"/>
              <a:t>dfa</a:t>
            </a:r>
            <a:r>
              <a:rPr lang="en-IN" sz="2000" dirty="0"/>
              <a:t> = DFA(</a:t>
            </a:r>
          </a:p>
          <a:p>
            <a:pPr algn="just" fontAlgn="base"/>
            <a:r>
              <a:rPr lang="en-IN" sz="2000" dirty="0"/>
              <a:t>    states={'q0', 'q1', 'q2'},</a:t>
            </a:r>
          </a:p>
          <a:p>
            <a:pPr algn="just" fontAlgn="base"/>
            <a:r>
              <a:rPr lang="en-IN" sz="2000" dirty="0"/>
              <a:t>    </a:t>
            </a:r>
            <a:r>
              <a:rPr lang="en-IN" sz="2000" dirty="0" err="1"/>
              <a:t>input_symbols</a:t>
            </a:r>
            <a:r>
              <a:rPr lang="en-IN" sz="2000" dirty="0"/>
              <a:t>={'0', '1'},</a:t>
            </a:r>
          </a:p>
          <a:p>
            <a:pPr algn="just" fontAlgn="base"/>
            <a:r>
              <a:rPr lang="en-IN" sz="2000" dirty="0"/>
              <a:t>    transitions={</a:t>
            </a:r>
          </a:p>
          <a:p>
            <a:pPr algn="just" fontAlgn="base"/>
            <a:r>
              <a:rPr lang="en-IN" sz="2000" dirty="0"/>
              <a:t>        'q0': {'0': 'q0', '1': 'q1'},</a:t>
            </a:r>
          </a:p>
          <a:p>
            <a:pPr algn="just" fontAlgn="base"/>
            <a:r>
              <a:rPr lang="en-IN" sz="2000" dirty="0"/>
              <a:t>        'q1': {'0': 'q0', '1': 'q2'},</a:t>
            </a:r>
          </a:p>
          <a:p>
            <a:pPr algn="just" fontAlgn="base"/>
            <a:r>
              <a:rPr lang="en-IN" sz="2000" dirty="0"/>
              <a:t>        'q2': {'0': 'q2', '1': 'q1'}</a:t>
            </a:r>
          </a:p>
          <a:p>
            <a:pPr algn="just" fontAlgn="base"/>
            <a:r>
              <a:rPr lang="en-IN" sz="2000" dirty="0"/>
              <a:t>    },</a:t>
            </a:r>
          </a:p>
          <a:p>
            <a:pPr algn="just" fontAlgn="base"/>
            <a:r>
              <a:rPr lang="en-IN" sz="2000" dirty="0"/>
              <a:t>    </a:t>
            </a:r>
            <a:r>
              <a:rPr lang="en-IN" sz="2000" dirty="0" err="1"/>
              <a:t>initial_state</a:t>
            </a:r>
            <a:r>
              <a:rPr lang="en-IN" sz="2000" dirty="0"/>
              <a:t>='q0',</a:t>
            </a:r>
          </a:p>
          <a:p>
            <a:pPr algn="just" fontAlgn="base"/>
            <a:r>
              <a:rPr lang="en-IN" sz="2000" dirty="0"/>
              <a:t>    </a:t>
            </a:r>
            <a:r>
              <a:rPr lang="en-IN" sz="2000" dirty="0" err="1"/>
              <a:t>final_states</a:t>
            </a:r>
            <a:r>
              <a:rPr lang="en-IN" sz="2000" dirty="0"/>
              <a:t>={'q1'}</a:t>
            </a:r>
          </a:p>
          <a:p>
            <a:pPr algn="just" fontAlgn="base"/>
            <a:r>
              <a:rPr lang="en-IN" sz="2000" dirty="0"/>
              <a:t>)</a:t>
            </a:r>
          </a:p>
          <a:p>
            <a:pPr algn="just" fontAlgn="base"/>
            <a:r>
              <a:rPr lang="en-IN" sz="2000" dirty="0" err="1"/>
              <a:t>dfa.read_input</a:t>
            </a:r>
            <a:r>
              <a:rPr lang="en-IN" sz="2000" dirty="0"/>
              <a:t>('01')   # answer is  'q1‘</a:t>
            </a:r>
          </a:p>
          <a:p>
            <a:pPr algn="just" fontAlgn="base"/>
            <a:r>
              <a:rPr lang="en-IN" sz="2000" dirty="0" err="1"/>
              <a:t>dfa.read_input</a:t>
            </a:r>
            <a:r>
              <a:rPr lang="en-IN" sz="2000" dirty="0"/>
              <a:t>('011')  # answer is error</a:t>
            </a:r>
          </a:p>
          <a:p>
            <a:pPr algn="just" fontAlgn="base"/>
            <a:r>
              <a:rPr lang="en-IN" sz="2000" dirty="0"/>
              <a:t>print(</a:t>
            </a:r>
            <a:r>
              <a:rPr lang="en-IN" sz="2000" dirty="0" err="1"/>
              <a:t>dfa.read_input_stepwise</a:t>
            </a:r>
            <a:r>
              <a:rPr lang="en-IN" sz="2000" dirty="0"/>
              <a:t>('011'))</a:t>
            </a:r>
          </a:p>
          <a:p>
            <a:pPr algn="just" fontAlgn="base"/>
            <a:r>
              <a:rPr lang="en-IN" sz="2000" dirty="0"/>
              <a:t>Answer # yields:</a:t>
            </a:r>
          </a:p>
          <a:p>
            <a:pPr algn="just" fontAlgn="base"/>
            <a:r>
              <a:rPr lang="en-IN" sz="2000" dirty="0"/>
              <a:t># </a:t>
            </a:r>
            <a:r>
              <a:rPr lang="en-IN" sz="2000" dirty="0" smtClean="0"/>
              <a:t>'q0‘	# 'q0‘	# </a:t>
            </a:r>
            <a:r>
              <a:rPr lang="en-IN" sz="2000" dirty="0"/>
              <a:t>'q1'</a:t>
            </a:r>
          </a:p>
          <a:p>
            <a:pPr algn="just" fontAlgn="base"/>
            <a:r>
              <a:rPr lang="en-IN" sz="2000" dirty="0"/>
              <a:t># </a:t>
            </a:r>
            <a:r>
              <a:rPr lang="en-IN" sz="2000" dirty="0" smtClean="0"/>
              <a:t>'q2‘	# </a:t>
            </a:r>
            <a:r>
              <a:rPr lang="en-IN" sz="2000" dirty="0"/>
              <a:t>'q1'</a:t>
            </a:r>
          </a:p>
        </p:txBody>
      </p:sp>
      <p:sp>
        <p:nvSpPr>
          <p:cNvPr id="34" name="object 12"/>
          <p:cNvSpPr txBox="1"/>
          <p:nvPr/>
        </p:nvSpPr>
        <p:spPr>
          <a:xfrm>
            <a:off x="8561689" y="735349"/>
            <a:ext cx="3295532" cy="1231106"/>
          </a:xfrm>
          <a:prstGeom prst="rect">
            <a:avLst/>
          </a:prstGeom>
        </p:spPr>
        <p:txBody>
          <a:bodyPr vert="horz" wrap="square" lIns="0" tIns="0" rIns="0" bIns="0" numCol="1" rtlCol="0">
            <a:spAutoFit/>
          </a:bodyPr>
          <a:lstStyle/>
          <a:p>
            <a:pPr algn="just" fontAlgn="base"/>
            <a:r>
              <a:rPr lang="en-IN" sz="2000" dirty="0"/>
              <a:t>if </a:t>
            </a:r>
            <a:r>
              <a:rPr lang="en-IN" sz="2000" dirty="0" err="1"/>
              <a:t>dfa.accepts_input</a:t>
            </a:r>
            <a:r>
              <a:rPr lang="en-IN" sz="2000" dirty="0"/>
              <a:t>('011'):</a:t>
            </a:r>
          </a:p>
          <a:p>
            <a:pPr algn="just" fontAlgn="base"/>
            <a:r>
              <a:rPr lang="en-IN" sz="2000" dirty="0"/>
              <a:t>    print('accepted')</a:t>
            </a:r>
          </a:p>
          <a:p>
            <a:pPr algn="just" fontAlgn="base"/>
            <a:r>
              <a:rPr lang="en-IN" sz="2000" dirty="0"/>
              <a:t>else:</a:t>
            </a:r>
          </a:p>
          <a:p>
            <a:pPr algn="just" fontAlgn="base"/>
            <a:r>
              <a:rPr lang="en-IN" sz="2000" dirty="0"/>
              <a:t>    print('rejected')</a:t>
            </a:r>
          </a:p>
        </p:txBody>
      </p:sp>
    </p:spTree>
    <p:extLst>
      <p:ext uri="{BB962C8B-B14F-4D97-AF65-F5344CB8AC3E}">
        <p14:creationId xmlns:p14="http://schemas.microsoft.com/office/powerpoint/2010/main" xmlns="" val="63455306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Questions for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Rectangle 2"/>
          <p:cNvSpPr>
            <a:spLocks noChangeArrowheads="1"/>
          </p:cNvSpPr>
          <p:nvPr/>
        </p:nvSpPr>
        <p:spPr bwMode="auto">
          <a:xfrm>
            <a:off x="279400" y="3830638"/>
            <a:ext cx="8610600" cy="35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tabLst>
                <a:tab pos="228600" algn="l"/>
                <a:tab pos="914400" algn="l"/>
              </a:tabLst>
              <a:defRPr>
                <a:solidFill>
                  <a:schemeClr val="tx1"/>
                </a:solidFill>
                <a:latin typeface="Arial" panose="020B0604020202020204" pitchFamily="34" charset="0"/>
                <a:cs typeface="Arial" panose="020B0604020202020204" pitchFamily="34" charset="0"/>
              </a:defRPr>
            </a:lvl1pPr>
            <a:lvl2pPr marL="977900" indent="-457200">
              <a:tabLst>
                <a:tab pos="228600" algn="l"/>
                <a:tab pos="914400" algn="l"/>
              </a:tabLst>
              <a:defRPr>
                <a:solidFill>
                  <a:schemeClr val="tx1"/>
                </a:solidFill>
                <a:latin typeface="Arial" panose="020B0604020202020204" pitchFamily="34" charset="0"/>
                <a:cs typeface="Arial" panose="020B0604020202020204" pitchFamily="34" charset="0"/>
              </a:defRPr>
            </a:lvl2pPr>
            <a:lvl3pPr marL="1549400" indent="-457200">
              <a:tabLst>
                <a:tab pos="228600" algn="l"/>
                <a:tab pos="914400" algn="l"/>
              </a:tabLst>
              <a:defRPr>
                <a:solidFill>
                  <a:schemeClr val="tx1"/>
                </a:solidFill>
                <a:latin typeface="Arial" panose="020B0604020202020204" pitchFamily="34" charset="0"/>
                <a:cs typeface="Arial" panose="020B0604020202020204" pitchFamily="34" charset="0"/>
              </a:defRPr>
            </a:lvl3pPr>
            <a:lvl4pPr marL="2120900" indent="-457200">
              <a:tabLst>
                <a:tab pos="228600" algn="l"/>
                <a:tab pos="914400" algn="l"/>
              </a:tabLst>
              <a:defRPr>
                <a:solidFill>
                  <a:schemeClr val="tx1"/>
                </a:solidFill>
                <a:latin typeface="Arial" panose="020B0604020202020204" pitchFamily="34" charset="0"/>
                <a:cs typeface="Arial" panose="020B0604020202020204" pitchFamily="34" charset="0"/>
              </a:defRPr>
            </a:lvl4pPr>
            <a:lvl5pPr marL="2692400" indent="-457200">
              <a:tabLst>
                <a:tab pos="228600" algn="l"/>
                <a:tab pos="914400" algn="l"/>
              </a:tabLst>
              <a:defRPr>
                <a:solidFill>
                  <a:schemeClr val="tx1"/>
                </a:solidFill>
                <a:latin typeface="Arial" panose="020B0604020202020204" pitchFamily="34" charset="0"/>
                <a:cs typeface="Arial" panose="020B0604020202020204" pitchFamily="34" charset="0"/>
              </a:defRPr>
            </a:lvl5pPr>
            <a:lvl6pPr marL="31496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6pPr>
            <a:lvl7pPr marL="36068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7pPr>
            <a:lvl8pPr marL="40640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8pPr>
            <a:lvl9pPr marL="45212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25000"/>
              </a:spcBef>
            </a:pPr>
            <a:r>
              <a:rPr lang="en-US" dirty="0">
                <a:latin typeface="Times" panose="02020603050405020304" pitchFamily="18" charset="0"/>
              </a:rPr>
              <a:t>b) Find a DFA for the language of </a:t>
            </a:r>
            <a:r>
              <a:rPr lang="en-US" i="1" dirty="0">
                <a:latin typeface="Times" panose="02020603050405020304" pitchFamily="18" charset="0"/>
              </a:rPr>
              <a:t>a</a:t>
            </a:r>
            <a:r>
              <a:rPr lang="en-US" dirty="0">
                <a:latin typeface="Times" panose="02020603050405020304" pitchFamily="18" charset="0"/>
              </a:rPr>
              <a:t> + </a:t>
            </a:r>
            <a:r>
              <a:rPr lang="en-US" i="1" dirty="0" err="1">
                <a:latin typeface="Times" panose="02020603050405020304" pitchFamily="18" charset="0"/>
              </a:rPr>
              <a:t>aa</a:t>
            </a:r>
            <a:r>
              <a:rPr lang="en-US" dirty="0">
                <a:latin typeface="Times" panose="02020603050405020304" pitchFamily="18" charset="0"/>
              </a:rPr>
              <a:t>*</a:t>
            </a:r>
            <a:r>
              <a:rPr lang="en-US" i="1" dirty="0">
                <a:latin typeface="Times" panose="02020603050405020304" pitchFamily="18" charset="0"/>
              </a:rPr>
              <a:t>b</a:t>
            </a:r>
            <a:r>
              <a:rPr lang="en-US" dirty="0">
                <a:latin typeface="Times" panose="02020603050405020304" pitchFamily="18" charset="0"/>
              </a:rPr>
              <a:t>.</a:t>
            </a:r>
          </a:p>
        </p:txBody>
      </p:sp>
      <p:sp>
        <p:nvSpPr>
          <p:cNvPr id="51" name="Rectangle 67"/>
          <p:cNvSpPr>
            <a:spLocks noChangeArrowheads="1"/>
          </p:cNvSpPr>
          <p:nvPr/>
        </p:nvSpPr>
        <p:spPr bwMode="auto">
          <a:xfrm>
            <a:off x="279400" y="654284"/>
            <a:ext cx="8748713" cy="687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1pPr>
            <a:lvl2pPr marL="977900" indent="-457200">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2pPr>
            <a:lvl3pPr marL="1549400" indent="-457200">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3pPr>
            <a:lvl4pPr marL="2120900" indent="-457200">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4pPr>
            <a:lvl5pPr marL="2692400" indent="-457200">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5pPr>
            <a:lvl6pPr marL="3149600" indent="-457200" eaLnBrk="0" fontAlgn="base" hangingPunct="0">
              <a:spcBef>
                <a:spcPct val="0"/>
              </a:spcBef>
              <a:spcAft>
                <a:spcPct val="0"/>
              </a:spcAft>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6pPr>
            <a:lvl7pPr marL="3606800" indent="-457200" eaLnBrk="0" fontAlgn="base" hangingPunct="0">
              <a:spcBef>
                <a:spcPct val="0"/>
              </a:spcBef>
              <a:spcAft>
                <a:spcPct val="0"/>
              </a:spcAft>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7pPr>
            <a:lvl8pPr marL="4064000" indent="-457200" eaLnBrk="0" fontAlgn="base" hangingPunct="0">
              <a:spcBef>
                <a:spcPct val="0"/>
              </a:spcBef>
              <a:spcAft>
                <a:spcPct val="0"/>
              </a:spcAft>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8pPr>
            <a:lvl9pPr marL="4521200" indent="-457200" eaLnBrk="0" fontAlgn="base" hangingPunct="0">
              <a:spcBef>
                <a:spcPct val="0"/>
              </a:spcBef>
              <a:spcAft>
                <a:spcPct val="0"/>
              </a:spcAft>
              <a:tabLst>
                <a:tab pos="228600" algn="l"/>
                <a:tab pos="1371600" algn="l"/>
                <a:tab pos="2692400" algn="l"/>
              </a:tabLst>
              <a:defRPr>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25000"/>
              </a:spcBef>
            </a:pPr>
            <a:r>
              <a:rPr lang="en-US" i="1" dirty="0">
                <a:latin typeface="Times" panose="02020603050405020304" pitchFamily="18" charset="0"/>
              </a:rPr>
              <a:t> </a:t>
            </a:r>
            <a:r>
              <a:rPr lang="en-US" dirty="0">
                <a:latin typeface="Times" panose="02020603050405020304" pitchFamily="18" charset="0"/>
              </a:rPr>
              <a:t>Find an DFA for each of the following languages over the alphabet {</a:t>
            </a:r>
            <a:r>
              <a:rPr lang="en-US" i="1" dirty="0">
                <a:latin typeface="Times" panose="02020603050405020304" pitchFamily="18" charset="0"/>
              </a:rPr>
              <a:t>a, b</a:t>
            </a:r>
            <a:r>
              <a:rPr lang="en-US" dirty="0" smtClean="0">
                <a:latin typeface="Times" panose="02020603050405020304" pitchFamily="18" charset="0"/>
              </a:rPr>
              <a:t>}.</a:t>
            </a:r>
          </a:p>
          <a:p>
            <a:pPr eaLnBrk="1" hangingPunct="1">
              <a:lnSpc>
                <a:spcPct val="95000"/>
              </a:lnSpc>
              <a:spcBef>
                <a:spcPct val="25000"/>
              </a:spcBef>
            </a:pPr>
            <a:r>
              <a:rPr lang="en-US" dirty="0">
                <a:latin typeface="Times" panose="02020603050405020304" pitchFamily="18" charset="0"/>
                <a:sym typeface="Symbol" panose="05050102010706020507" pitchFamily="18" charset="2"/>
              </a:rPr>
              <a:t> </a:t>
            </a:r>
            <a:r>
              <a:rPr lang="en-US" dirty="0" smtClean="0">
                <a:latin typeface="Times" panose="02020603050405020304" pitchFamily="18" charset="0"/>
                <a:sym typeface="Symbol" panose="05050102010706020507" pitchFamily="18" charset="2"/>
              </a:rPr>
              <a:t>(</a:t>
            </a:r>
            <a:r>
              <a:rPr lang="en-US" dirty="0">
                <a:latin typeface="Times" panose="02020603050405020304" pitchFamily="18" charset="0"/>
                <a:sym typeface="Symbol" panose="05050102010706020507" pitchFamily="18" charset="2"/>
              </a:rPr>
              <a:t>a) {(</a:t>
            </a:r>
            <a:r>
              <a:rPr lang="en-US" i="1" dirty="0" err="1">
                <a:latin typeface="Times" panose="02020603050405020304" pitchFamily="18" charset="0"/>
                <a:sym typeface="Symbol" panose="05050102010706020507" pitchFamily="18" charset="2"/>
              </a:rPr>
              <a:t>ab</a:t>
            </a:r>
            <a:r>
              <a:rPr lang="en-US" i="1" dirty="0">
                <a:latin typeface="Times" panose="02020603050405020304" pitchFamily="18" charset="0"/>
                <a:sym typeface="Symbol" panose="05050102010706020507" pitchFamily="18" charset="2"/>
              </a:rPr>
              <a:t>)</a:t>
            </a:r>
            <a:r>
              <a:rPr lang="en-US" i="1" baseline="30000" dirty="0">
                <a:latin typeface="Times" panose="02020603050405020304" pitchFamily="18" charset="0"/>
                <a:sym typeface="Symbol" panose="05050102010706020507" pitchFamily="18" charset="2"/>
              </a:rPr>
              <a:t>n</a:t>
            </a:r>
            <a:r>
              <a:rPr lang="en-US" dirty="0">
                <a:latin typeface="Times" panose="02020603050405020304" pitchFamily="18" charset="0"/>
                <a:sym typeface="Symbol" panose="05050102010706020507" pitchFamily="18" charset="2"/>
              </a:rPr>
              <a:t> | </a:t>
            </a:r>
            <a:r>
              <a:rPr lang="en-US" i="1" dirty="0">
                <a:latin typeface="Times" panose="02020603050405020304" pitchFamily="18" charset="0"/>
                <a:sym typeface="Symbol" panose="05050102010706020507" pitchFamily="18" charset="2"/>
              </a:rPr>
              <a:t>n</a:t>
            </a:r>
            <a:r>
              <a:rPr lang="en-US" dirty="0">
                <a:latin typeface="Times" panose="02020603050405020304" pitchFamily="18" charset="0"/>
                <a:sym typeface="Symbol" panose="05050102010706020507" pitchFamily="18" charset="2"/>
              </a:rPr>
              <a:t>  N}, which has regular expression (</a:t>
            </a:r>
            <a:r>
              <a:rPr lang="en-US" i="1" dirty="0" err="1">
                <a:latin typeface="Times" panose="02020603050405020304" pitchFamily="18" charset="0"/>
                <a:sym typeface="Symbol" panose="05050102010706020507" pitchFamily="18" charset="2"/>
              </a:rPr>
              <a:t>ab</a:t>
            </a:r>
            <a:r>
              <a:rPr lang="en-US" dirty="0">
                <a:latin typeface="Times" panose="02020603050405020304" pitchFamily="18" charset="0"/>
                <a:sym typeface="Symbol" panose="05050102010706020507" pitchFamily="18" charset="2"/>
              </a:rPr>
              <a:t>)*.</a:t>
            </a:r>
          </a:p>
        </p:txBody>
      </p:sp>
      <p:grpSp>
        <p:nvGrpSpPr>
          <p:cNvPr id="52" name="Group 127"/>
          <p:cNvGrpSpPr>
            <a:grpSpLocks/>
          </p:cNvGrpSpPr>
          <p:nvPr/>
        </p:nvGrpSpPr>
        <p:grpSpPr bwMode="auto">
          <a:xfrm>
            <a:off x="1126606" y="4625641"/>
            <a:ext cx="5895975" cy="1763712"/>
            <a:chOff x="238" y="636"/>
            <a:chExt cx="3714" cy="1111"/>
          </a:xfrm>
        </p:grpSpPr>
        <p:grpSp>
          <p:nvGrpSpPr>
            <p:cNvPr id="53" name="Group 68"/>
            <p:cNvGrpSpPr>
              <a:grpSpLocks/>
            </p:cNvGrpSpPr>
            <p:nvPr/>
          </p:nvGrpSpPr>
          <p:grpSpPr bwMode="auto">
            <a:xfrm>
              <a:off x="1046" y="636"/>
              <a:ext cx="2906" cy="1111"/>
              <a:chOff x="558" y="2716"/>
              <a:chExt cx="2906" cy="1111"/>
            </a:xfrm>
          </p:grpSpPr>
          <p:sp>
            <p:nvSpPr>
              <p:cNvPr id="55" name="Oval 69"/>
              <p:cNvSpPr>
                <a:spLocks noChangeArrowheads="1"/>
              </p:cNvSpPr>
              <p:nvPr/>
            </p:nvSpPr>
            <p:spPr bwMode="auto">
              <a:xfrm>
                <a:off x="1376" y="3023"/>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56" name="Oval 70"/>
              <p:cNvSpPr>
                <a:spLocks noChangeArrowheads="1"/>
              </p:cNvSpPr>
              <p:nvPr/>
            </p:nvSpPr>
            <p:spPr bwMode="auto">
              <a:xfrm>
                <a:off x="2192" y="336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nvGrpSpPr>
              <p:cNvPr id="57" name="Group 71"/>
              <p:cNvGrpSpPr>
                <a:grpSpLocks/>
              </p:cNvGrpSpPr>
              <p:nvPr/>
            </p:nvGrpSpPr>
            <p:grpSpPr bwMode="auto">
              <a:xfrm>
                <a:off x="2160" y="2780"/>
                <a:ext cx="304" cy="308"/>
                <a:chOff x="1680" y="2016"/>
                <a:chExt cx="304" cy="308"/>
              </a:xfrm>
            </p:grpSpPr>
            <p:sp>
              <p:nvSpPr>
                <p:cNvPr id="85" name="Oval 72"/>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86" name="Oval 73"/>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58" name="Text Box 74"/>
              <p:cNvSpPr txBox="1">
                <a:spLocks noChangeArrowheads="1"/>
              </p:cNvSpPr>
              <p:nvPr/>
            </p:nvSpPr>
            <p:spPr bwMode="auto">
              <a:xfrm>
                <a:off x="558" y="3026"/>
                <a:ext cx="50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59" name="Text Box 75"/>
              <p:cNvSpPr txBox="1">
                <a:spLocks noChangeArrowheads="1"/>
              </p:cNvSpPr>
              <p:nvPr/>
            </p:nvSpPr>
            <p:spPr bwMode="auto">
              <a:xfrm>
                <a:off x="1406" y="3027"/>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0</a:t>
                </a:r>
              </a:p>
            </p:txBody>
          </p:sp>
          <p:sp>
            <p:nvSpPr>
              <p:cNvPr id="60" name="Line 76"/>
              <p:cNvSpPr>
                <a:spLocks noChangeShapeType="1"/>
              </p:cNvSpPr>
              <p:nvPr/>
            </p:nvSpPr>
            <p:spPr bwMode="auto">
              <a:xfrm>
                <a:off x="1056" y="3144"/>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1" name="Text Box 77"/>
              <p:cNvSpPr txBox="1">
                <a:spLocks noChangeArrowheads="1"/>
              </p:cNvSpPr>
              <p:nvPr/>
            </p:nvSpPr>
            <p:spPr bwMode="auto">
              <a:xfrm>
                <a:off x="2224" y="2821"/>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1</a:t>
                </a:r>
              </a:p>
            </p:txBody>
          </p:sp>
          <p:sp>
            <p:nvSpPr>
              <p:cNvPr id="62" name="Text Box 78"/>
              <p:cNvSpPr txBox="1">
                <a:spLocks noChangeArrowheads="1"/>
              </p:cNvSpPr>
              <p:nvPr/>
            </p:nvSpPr>
            <p:spPr bwMode="auto">
              <a:xfrm>
                <a:off x="2224" y="3361"/>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4</a:t>
                </a:r>
              </a:p>
            </p:txBody>
          </p:sp>
          <p:sp>
            <p:nvSpPr>
              <p:cNvPr id="63" name="Text Box 79"/>
              <p:cNvSpPr txBox="1">
                <a:spLocks noChangeArrowheads="1"/>
              </p:cNvSpPr>
              <p:nvPr/>
            </p:nvSpPr>
            <p:spPr bwMode="auto">
              <a:xfrm>
                <a:off x="1900" y="3596"/>
                <a:ext cx="35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 b</a:t>
                </a:r>
                <a:endParaRPr lang="en-US" sz="1800">
                  <a:latin typeface="Arial" panose="020B0604020202020204" pitchFamily="34" charset="0"/>
                </a:endParaRPr>
              </a:p>
            </p:txBody>
          </p:sp>
          <p:sp>
            <p:nvSpPr>
              <p:cNvPr id="64" name="Text Box 80"/>
              <p:cNvSpPr txBox="1">
                <a:spLocks noChangeArrowheads="1"/>
              </p:cNvSpPr>
              <p:nvPr/>
            </p:nvSpPr>
            <p:spPr bwMode="auto">
              <a:xfrm>
                <a:off x="3278" y="271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65" name="Text Box 81"/>
              <p:cNvSpPr txBox="1">
                <a:spLocks noChangeArrowheads="1"/>
              </p:cNvSpPr>
              <p:nvPr/>
            </p:nvSpPr>
            <p:spPr bwMode="auto">
              <a:xfrm>
                <a:off x="2582" y="274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66" name="Arc 82"/>
              <p:cNvSpPr>
                <a:spLocks/>
              </p:cNvSpPr>
              <p:nvPr/>
            </p:nvSpPr>
            <p:spPr bwMode="auto">
              <a:xfrm rot="5400000">
                <a:off x="2217" y="3587"/>
                <a:ext cx="189" cy="190"/>
              </a:xfrm>
              <a:custGeom>
                <a:avLst/>
                <a:gdLst>
                  <a:gd name="T0" fmla="*/ 0 w 39418"/>
                  <a:gd name="T1" fmla="*/ 0 h 43200"/>
                  <a:gd name="T2" fmla="*/ 0 w 39418"/>
                  <a:gd name="T3" fmla="*/ 1 h 43200"/>
                  <a:gd name="T4" fmla="*/ 0 w 39418"/>
                  <a:gd name="T5" fmla="*/ 0 h 43200"/>
                  <a:gd name="T6" fmla="*/ 0 60000 65536"/>
                  <a:gd name="T7" fmla="*/ 0 60000 65536"/>
                  <a:gd name="T8" fmla="*/ 0 60000 65536"/>
                </a:gdLst>
                <a:ahLst/>
                <a:cxnLst>
                  <a:cxn ang="T6">
                    <a:pos x="T0" y="T1"/>
                  </a:cxn>
                  <a:cxn ang="T7">
                    <a:pos x="T2" y="T3"/>
                  </a:cxn>
                  <a:cxn ang="T8">
                    <a:pos x="T4" y="T5"/>
                  </a:cxn>
                </a:cxnLst>
                <a:rect l="0" t="0" r="r" b="b"/>
                <a:pathLst>
                  <a:path w="39418" h="43200" fill="none" extrusionOk="0">
                    <a:moveTo>
                      <a:pt x="134" y="9196"/>
                    </a:moveTo>
                    <a:cubicBezTo>
                      <a:pt x="4177" y="3431"/>
                      <a:pt x="10776" y="0"/>
                      <a:pt x="17818" y="0"/>
                    </a:cubicBezTo>
                    <a:cubicBezTo>
                      <a:pt x="29747" y="0"/>
                      <a:pt x="39418" y="9670"/>
                      <a:pt x="39418" y="21600"/>
                    </a:cubicBezTo>
                    <a:cubicBezTo>
                      <a:pt x="39418" y="33529"/>
                      <a:pt x="29747" y="43200"/>
                      <a:pt x="17818" y="43200"/>
                    </a:cubicBezTo>
                    <a:cubicBezTo>
                      <a:pt x="10692" y="43200"/>
                      <a:pt x="4026" y="39686"/>
                      <a:pt x="-1" y="33808"/>
                    </a:cubicBezTo>
                  </a:path>
                  <a:path w="39418" h="43200" stroke="0" extrusionOk="0">
                    <a:moveTo>
                      <a:pt x="134" y="9196"/>
                    </a:moveTo>
                    <a:cubicBezTo>
                      <a:pt x="4177" y="3431"/>
                      <a:pt x="10776" y="0"/>
                      <a:pt x="17818" y="0"/>
                    </a:cubicBezTo>
                    <a:cubicBezTo>
                      <a:pt x="29747" y="0"/>
                      <a:pt x="39418" y="9670"/>
                      <a:pt x="39418" y="21600"/>
                    </a:cubicBezTo>
                    <a:cubicBezTo>
                      <a:pt x="39418" y="33529"/>
                      <a:pt x="29747" y="43200"/>
                      <a:pt x="17818" y="43200"/>
                    </a:cubicBezTo>
                    <a:cubicBezTo>
                      <a:pt x="10692" y="43200"/>
                      <a:pt x="4026" y="39686"/>
                      <a:pt x="-1" y="33808"/>
                    </a:cubicBezTo>
                    <a:lnTo>
                      <a:pt x="17818" y="21600"/>
                    </a:lnTo>
                    <a:lnTo>
                      <a:pt x="134" y="9196"/>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 name="Line 83"/>
              <p:cNvSpPr>
                <a:spLocks noChangeShapeType="1"/>
              </p:cNvSpPr>
              <p:nvPr/>
            </p:nvSpPr>
            <p:spPr bwMode="auto">
              <a:xfrm flipV="1">
                <a:off x="1614" y="2974"/>
                <a:ext cx="548" cy="1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 name="Text Box 84"/>
              <p:cNvSpPr txBox="1">
                <a:spLocks noChangeArrowheads="1"/>
              </p:cNvSpPr>
              <p:nvPr/>
            </p:nvSpPr>
            <p:spPr bwMode="auto">
              <a:xfrm>
                <a:off x="2520" y="3448"/>
                <a:ext cx="35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 b</a:t>
                </a:r>
                <a:endParaRPr lang="en-US" sz="1800">
                  <a:latin typeface="Arial" panose="020B0604020202020204" pitchFamily="34" charset="0"/>
                </a:endParaRPr>
              </a:p>
            </p:txBody>
          </p:sp>
          <p:sp>
            <p:nvSpPr>
              <p:cNvPr id="69" name="Line 85"/>
              <p:cNvSpPr>
                <a:spLocks noChangeShapeType="1"/>
              </p:cNvSpPr>
              <p:nvPr/>
            </p:nvSpPr>
            <p:spPr bwMode="auto">
              <a:xfrm>
                <a:off x="1604" y="3192"/>
                <a:ext cx="596" cy="2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0" name="Text Box 86"/>
              <p:cNvSpPr txBox="1">
                <a:spLocks noChangeArrowheads="1"/>
              </p:cNvSpPr>
              <p:nvPr/>
            </p:nvSpPr>
            <p:spPr bwMode="auto">
              <a:xfrm>
                <a:off x="1838" y="3130"/>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71" name="Text Box 87"/>
              <p:cNvSpPr txBox="1">
                <a:spLocks noChangeArrowheads="1"/>
              </p:cNvSpPr>
              <p:nvPr/>
            </p:nvSpPr>
            <p:spPr bwMode="auto">
              <a:xfrm>
                <a:off x="1754" y="2860"/>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grpSp>
            <p:nvGrpSpPr>
              <p:cNvPr id="72" name="Group 88"/>
              <p:cNvGrpSpPr>
                <a:grpSpLocks/>
              </p:cNvGrpSpPr>
              <p:nvPr/>
            </p:nvGrpSpPr>
            <p:grpSpPr bwMode="auto">
              <a:xfrm>
                <a:off x="2878" y="3318"/>
                <a:ext cx="304" cy="308"/>
                <a:chOff x="1680" y="2016"/>
                <a:chExt cx="304" cy="308"/>
              </a:xfrm>
            </p:grpSpPr>
            <p:sp>
              <p:nvSpPr>
                <p:cNvPr id="83" name="Oval 89"/>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84" name="Oval 90"/>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73" name="Oval 91"/>
              <p:cNvSpPr>
                <a:spLocks noChangeArrowheads="1"/>
              </p:cNvSpPr>
              <p:nvPr/>
            </p:nvSpPr>
            <p:spPr bwMode="auto">
              <a:xfrm>
                <a:off x="2910" y="2814"/>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74" name="Arc 92"/>
              <p:cNvSpPr>
                <a:spLocks/>
              </p:cNvSpPr>
              <p:nvPr/>
            </p:nvSpPr>
            <p:spPr bwMode="auto">
              <a:xfrm flipV="1">
                <a:off x="3125" y="2818"/>
                <a:ext cx="190" cy="174"/>
              </a:xfrm>
              <a:custGeom>
                <a:avLst/>
                <a:gdLst>
                  <a:gd name="T0" fmla="*/ 0 w 39807"/>
                  <a:gd name="T1" fmla="*/ 0 h 43200"/>
                  <a:gd name="T2" fmla="*/ 0 w 39807"/>
                  <a:gd name="T3" fmla="*/ 1 h 43200"/>
                  <a:gd name="T4" fmla="*/ 0 w 39807"/>
                  <a:gd name="T5" fmla="*/ 0 h 43200"/>
                  <a:gd name="T6" fmla="*/ 0 60000 65536"/>
                  <a:gd name="T7" fmla="*/ 0 60000 65536"/>
                  <a:gd name="T8" fmla="*/ 0 60000 65536"/>
                </a:gdLst>
                <a:ahLst/>
                <a:cxnLst>
                  <a:cxn ang="T6">
                    <a:pos x="T0" y="T1"/>
                  </a:cxn>
                  <a:cxn ang="T7">
                    <a:pos x="T2" y="T3"/>
                  </a:cxn>
                  <a:cxn ang="T8">
                    <a:pos x="T4" y="T5"/>
                  </a:cxn>
                </a:cxnLst>
                <a:rect l="0" t="0"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stroke="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5" name="Line 93"/>
              <p:cNvSpPr>
                <a:spLocks noChangeShapeType="1"/>
              </p:cNvSpPr>
              <p:nvPr/>
            </p:nvSpPr>
            <p:spPr bwMode="auto">
              <a:xfrm>
                <a:off x="2468" y="2934"/>
                <a:ext cx="4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6" name="Line 94"/>
              <p:cNvSpPr>
                <a:spLocks noChangeShapeType="1"/>
              </p:cNvSpPr>
              <p:nvPr/>
            </p:nvSpPr>
            <p:spPr bwMode="auto">
              <a:xfrm>
                <a:off x="2434" y="3026"/>
                <a:ext cx="468" cy="3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7" name="Line 95"/>
              <p:cNvSpPr>
                <a:spLocks noChangeShapeType="1"/>
              </p:cNvSpPr>
              <p:nvPr/>
            </p:nvSpPr>
            <p:spPr bwMode="auto">
              <a:xfrm flipV="1">
                <a:off x="2430" y="3482"/>
                <a:ext cx="448" cy="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8" name="Line 96"/>
              <p:cNvSpPr>
                <a:spLocks noChangeShapeType="1"/>
              </p:cNvSpPr>
              <p:nvPr/>
            </p:nvSpPr>
            <p:spPr bwMode="auto">
              <a:xfrm flipH="1">
                <a:off x="3026" y="3054"/>
                <a:ext cx="2" cy="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9" name="Text Box 97"/>
              <p:cNvSpPr txBox="1">
                <a:spLocks noChangeArrowheads="1"/>
              </p:cNvSpPr>
              <p:nvPr/>
            </p:nvSpPr>
            <p:spPr bwMode="auto">
              <a:xfrm>
                <a:off x="2622" y="3024"/>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80" name="Text Box 98"/>
              <p:cNvSpPr txBox="1">
                <a:spLocks noChangeArrowheads="1"/>
              </p:cNvSpPr>
              <p:nvPr/>
            </p:nvSpPr>
            <p:spPr bwMode="auto">
              <a:xfrm>
                <a:off x="3010" y="304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81" name="Text Box 99"/>
              <p:cNvSpPr txBox="1">
                <a:spLocks noChangeArrowheads="1"/>
              </p:cNvSpPr>
              <p:nvPr/>
            </p:nvSpPr>
            <p:spPr bwMode="auto">
              <a:xfrm>
                <a:off x="2940" y="2813"/>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2</a:t>
                </a:r>
              </a:p>
            </p:txBody>
          </p:sp>
          <p:sp>
            <p:nvSpPr>
              <p:cNvPr id="82" name="Text Box 100"/>
              <p:cNvSpPr txBox="1">
                <a:spLocks noChangeArrowheads="1"/>
              </p:cNvSpPr>
              <p:nvPr/>
            </p:nvSpPr>
            <p:spPr bwMode="auto">
              <a:xfrm>
                <a:off x="2942" y="3353"/>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3</a:t>
                </a:r>
              </a:p>
            </p:txBody>
          </p:sp>
        </p:grpSp>
        <p:sp>
          <p:nvSpPr>
            <p:cNvPr id="54" name="Rectangle 125"/>
            <p:cNvSpPr>
              <a:spLocks noChangeArrowheads="1"/>
            </p:cNvSpPr>
            <p:nvPr/>
          </p:nvSpPr>
          <p:spPr bwMode="auto">
            <a:xfrm>
              <a:off x="238" y="696"/>
              <a:ext cx="636" cy="2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i="1" dirty="0">
                  <a:latin typeface="Arial" panose="020B0604020202020204" pitchFamily="34" charset="0"/>
                </a:rPr>
                <a:t>Solution</a:t>
              </a:r>
              <a:r>
                <a:rPr lang="en-US" sz="1800" dirty="0">
                  <a:latin typeface="Arial" panose="020B0604020202020204" pitchFamily="34" charset="0"/>
                </a:rPr>
                <a:t>:</a:t>
              </a:r>
            </a:p>
          </p:txBody>
        </p:sp>
      </p:grpSp>
      <p:grpSp>
        <p:nvGrpSpPr>
          <p:cNvPr id="87" name="Group 169"/>
          <p:cNvGrpSpPr>
            <a:grpSpLocks/>
          </p:cNvGrpSpPr>
          <p:nvPr/>
        </p:nvGrpSpPr>
        <p:grpSpPr bwMode="auto">
          <a:xfrm>
            <a:off x="2669656" y="1664832"/>
            <a:ext cx="4352925" cy="1296988"/>
            <a:chOff x="828" y="1931"/>
            <a:chExt cx="2742" cy="817"/>
          </a:xfrm>
        </p:grpSpPr>
        <p:sp>
          <p:nvSpPr>
            <p:cNvPr id="88" name="Rectangle 147"/>
            <p:cNvSpPr>
              <a:spLocks noChangeArrowheads="1"/>
            </p:cNvSpPr>
            <p:nvPr/>
          </p:nvSpPr>
          <p:spPr bwMode="auto">
            <a:xfrm>
              <a:off x="828" y="2263"/>
              <a:ext cx="334"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a:latin typeface="Arial" panose="020B0604020202020204" pitchFamily="34" charset="0"/>
                </a:rPr>
                <a:t>(a):</a:t>
              </a:r>
            </a:p>
          </p:txBody>
        </p:sp>
        <p:grpSp>
          <p:nvGrpSpPr>
            <p:cNvPr id="89" name="Group 168"/>
            <p:cNvGrpSpPr>
              <a:grpSpLocks/>
            </p:cNvGrpSpPr>
            <p:nvPr/>
          </p:nvGrpSpPr>
          <p:grpSpPr bwMode="auto">
            <a:xfrm>
              <a:off x="1274" y="1931"/>
              <a:ext cx="2296" cy="817"/>
              <a:chOff x="738" y="1611"/>
              <a:chExt cx="2296" cy="817"/>
            </a:xfrm>
          </p:grpSpPr>
          <p:sp>
            <p:nvSpPr>
              <p:cNvPr id="90" name="Arc 163"/>
              <p:cNvSpPr>
                <a:spLocks/>
              </p:cNvSpPr>
              <p:nvPr/>
            </p:nvSpPr>
            <p:spPr bwMode="auto">
              <a:xfrm flipV="1">
                <a:off x="1680" y="1611"/>
                <a:ext cx="586" cy="450"/>
              </a:xfrm>
              <a:custGeom>
                <a:avLst/>
                <a:gdLst>
                  <a:gd name="T0" fmla="*/ 4 w 16971"/>
                  <a:gd name="T1" fmla="*/ 0 h 21329"/>
                  <a:gd name="T2" fmla="*/ 20 w 16971"/>
                  <a:gd name="T3" fmla="*/ 4 h 21329"/>
                  <a:gd name="T4" fmla="*/ 0 w 16971"/>
                  <a:gd name="T5" fmla="*/ 9 h 21329"/>
                  <a:gd name="T6" fmla="*/ 0 60000 65536"/>
                  <a:gd name="T7" fmla="*/ 0 60000 65536"/>
                  <a:gd name="T8" fmla="*/ 0 60000 65536"/>
                </a:gdLst>
                <a:ahLst/>
                <a:cxnLst>
                  <a:cxn ang="T6">
                    <a:pos x="T0" y="T1"/>
                  </a:cxn>
                  <a:cxn ang="T7">
                    <a:pos x="T2" y="T3"/>
                  </a:cxn>
                  <a:cxn ang="T8">
                    <a:pos x="T4" y="T5"/>
                  </a:cxn>
                </a:cxnLst>
                <a:rect l="0" t="0" r="r" b="b"/>
                <a:pathLst>
                  <a:path w="16971" h="21329" fill="none" extrusionOk="0">
                    <a:moveTo>
                      <a:pt x="3405" y="-1"/>
                    </a:moveTo>
                    <a:cubicBezTo>
                      <a:pt x="8768" y="855"/>
                      <a:pt x="13611" y="3700"/>
                      <a:pt x="16971" y="7967"/>
                    </a:cubicBezTo>
                  </a:path>
                  <a:path w="16971" h="21329" stroke="0" extrusionOk="0">
                    <a:moveTo>
                      <a:pt x="3405" y="-1"/>
                    </a:moveTo>
                    <a:cubicBezTo>
                      <a:pt x="8768" y="855"/>
                      <a:pt x="13611" y="3700"/>
                      <a:pt x="16971" y="7967"/>
                    </a:cubicBezTo>
                    <a:lnTo>
                      <a:pt x="0" y="21329"/>
                    </a:lnTo>
                    <a:lnTo>
                      <a:pt x="3405"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nvGrpSpPr>
              <p:cNvPr id="91" name="Group 149"/>
              <p:cNvGrpSpPr>
                <a:grpSpLocks/>
              </p:cNvGrpSpPr>
              <p:nvPr/>
            </p:nvGrpSpPr>
            <p:grpSpPr bwMode="auto">
              <a:xfrm>
                <a:off x="1496" y="1908"/>
                <a:ext cx="304" cy="308"/>
                <a:chOff x="1680" y="2016"/>
                <a:chExt cx="304" cy="308"/>
              </a:xfrm>
            </p:grpSpPr>
            <p:sp>
              <p:nvSpPr>
                <p:cNvPr id="105" name="Oval 150"/>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06" name="Oval 151"/>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92" name="Text Box 152"/>
              <p:cNvSpPr txBox="1">
                <a:spLocks noChangeArrowheads="1"/>
              </p:cNvSpPr>
              <p:nvPr/>
            </p:nvSpPr>
            <p:spPr bwMode="auto">
              <a:xfrm>
                <a:off x="738" y="1954"/>
                <a:ext cx="43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93" name="Line 153"/>
              <p:cNvSpPr>
                <a:spLocks noChangeShapeType="1"/>
              </p:cNvSpPr>
              <p:nvPr/>
            </p:nvSpPr>
            <p:spPr bwMode="auto">
              <a:xfrm>
                <a:off x="1168" y="2072"/>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94" name="Oval 154"/>
              <p:cNvSpPr>
                <a:spLocks noChangeArrowheads="1"/>
              </p:cNvSpPr>
              <p:nvPr/>
            </p:nvSpPr>
            <p:spPr bwMode="auto">
              <a:xfrm>
                <a:off x="2222" y="218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95" name="Line 155"/>
              <p:cNvSpPr>
                <a:spLocks noChangeShapeType="1"/>
              </p:cNvSpPr>
              <p:nvPr/>
            </p:nvSpPr>
            <p:spPr bwMode="auto">
              <a:xfrm>
                <a:off x="1786" y="2119"/>
                <a:ext cx="440" cy="1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96" name="Text Box 156"/>
              <p:cNvSpPr txBox="1">
                <a:spLocks noChangeArrowheads="1"/>
              </p:cNvSpPr>
              <p:nvPr/>
            </p:nvSpPr>
            <p:spPr bwMode="auto">
              <a:xfrm>
                <a:off x="1834" y="2138"/>
                <a:ext cx="1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97" name="Arc 157"/>
              <p:cNvSpPr>
                <a:spLocks/>
              </p:cNvSpPr>
              <p:nvPr/>
            </p:nvSpPr>
            <p:spPr bwMode="auto">
              <a:xfrm flipV="1">
                <a:off x="2422" y="2136"/>
                <a:ext cx="282" cy="292"/>
              </a:xfrm>
              <a:custGeom>
                <a:avLst/>
                <a:gdLst>
                  <a:gd name="T0" fmla="*/ 0 w 41070"/>
                  <a:gd name="T1" fmla="*/ 0 h 43200"/>
                  <a:gd name="T2" fmla="*/ 0 w 41070"/>
                  <a:gd name="T3" fmla="*/ 1 h 43200"/>
                  <a:gd name="T4" fmla="*/ 1 w 41070"/>
                  <a:gd name="T5" fmla="*/ 1 h 43200"/>
                  <a:gd name="T6" fmla="*/ 0 60000 65536"/>
                  <a:gd name="T7" fmla="*/ 0 60000 65536"/>
                  <a:gd name="T8" fmla="*/ 0 60000 65536"/>
                </a:gdLst>
                <a:ahLst/>
                <a:cxnLst>
                  <a:cxn ang="T6">
                    <a:pos x="T0" y="T1"/>
                  </a:cxn>
                  <a:cxn ang="T7">
                    <a:pos x="T2" y="T3"/>
                  </a:cxn>
                  <a:cxn ang="T8">
                    <a:pos x="T4" y="T5"/>
                  </a:cxn>
                </a:cxnLst>
                <a:rect l="0" t="0" r="r" b="b"/>
                <a:pathLst>
                  <a:path w="41070" h="43200" fill="none" extrusionOk="0">
                    <a:moveTo>
                      <a:pt x="2931" y="7706"/>
                    </a:moveTo>
                    <a:cubicBezTo>
                      <a:pt x="7035" y="2820"/>
                      <a:pt x="13089" y="0"/>
                      <a:pt x="19470" y="0"/>
                    </a:cubicBezTo>
                    <a:cubicBezTo>
                      <a:pt x="31399" y="0"/>
                      <a:pt x="41070" y="9670"/>
                      <a:pt x="41070" y="21600"/>
                    </a:cubicBezTo>
                    <a:cubicBezTo>
                      <a:pt x="41070" y="33529"/>
                      <a:pt x="31399" y="43200"/>
                      <a:pt x="19470" y="43200"/>
                    </a:cubicBezTo>
                    <a:cubicBezTo>
                      <a:pt x="11164" y="43200"/>
                      <a:pt x="3594" y="38438"/>
                      <a:pt x="-1" y="30951"/>
                    </a:cubicBezTo>
                  </a:path>
                  <a:path w="41070" h="43200" stroke="0" extrusionOk="0">
                    <a:moveTo>
                      <a:pt x="2931" y="7706"/>
                    </a:moveTo>
                    <a:cubicBezTo>
                      <a:pt x="7035" y="2820"/>
                      <a:pt x="13089" y="0"/>
                      <a:pt x="19470" y="0"/>
                    </a:cubicBezTo>
                    <a:cubicBezTo>
                      <a:pt x="31399" y="0"/>
                      <a:pt x="41070" y="9670"/>
                      <a:pt x="41070" y="21600"/>
                    </a:cubicBezTo>
                    <a:cubicBezTo>
                      <a:pt x="41070" y="33529"/>
                      <a:pt x="31399" y="43200"/>
                      <a:pt x="19470" y="43200"/>
                    </a:cubicBezTo>
                    <a:cubicBezTo>
                      <a:pt x="11164" y="43200"/>
                      <a:pt x="3594" y="38438"/>
                      <a:pt x="-1" y="30951"/>
                    </a:cubicBezTo>
                    <a:lnTo>
                      <a:pt x="19470" y="21600"/>
                    </a:lnTo>
                    <a:lnTo>
                      <a:pt x="2931" y="7706"/>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98" name="Text Box 158"/>
              <p:cNvSpPr txBox="1">
                <a:spLocks noChangeArrowheads="1"/>
              </p:cNvSpPr>
              <p:nvPr/>
            </p:nvSpPr>
            <p:spPr bwMode="auto">
              <a:xfrm>
                <a:off x="2678" y="2164"/>
                <a:ext cx="35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 b</a:t>
                </a:r>
                <a:endParaRPr lang="en-US" sz="1800">
                  <a:latin typeface="Arial" panose="020B0604020202020204" pitchFamily="34" charset="0"/>
                </a:endParaRPr>
              </a:p>
            </p:txBody>
          </p:sp>
          <p:sp>
            <p:nvSpPr>
              <p:cNvPr id="99" name="Line 159"/>
              <p:cNvSpPr>
                <a:spLocks noChangeShapeType="1"/>
              </p:cNvSpPr>
              <p:nvPr/>
            </p:nvSpPr>
            <p:spPr bwMode="auto">
              <a:xfrm flipH="1" flipV="1">
                <a:off x="2338" y="1916"/>
                <a:ext cx="2" cy="26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00" name="Oval 160"/>
              <p:cNvSpPr>
                <a:spLocks noChangeArrowheads="1"/>
              </p:cNvSpPr>
              <p:nvPr/>
            </p:nvSpPr>
            <p:spPr bwMode="auto">
              <a:xfrm>
                <a:off x="2220" y="167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01" name="Text Box 161"/>
              <p:cNvSpPr txBox="1">
                <a:spLocks noChangeArrowheads="1"/>
              </p:cNvSpPr>
              <p:nvPr/>
            </p:nvSpPr>
            <p:spPr bwMode="auto">
              <a:xfrm>
                <a:off x="2324" y="1878"/>
                <a:ext cx="1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102" name="Text Box 164"/>
              <p:cNvSpPr txBox="1">
                <a:spLocks noChangeArrowheads="1"/>
              </p:cNvSpPr>
              <p:nvPr/>
            </p:nvSpPr>
            <p:spPr bwMode="auto">
              <a:xfrm>
                <a:off x="1924" y="1814"/>
                <a:ext cx="1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103" name="Arc 165"/>
              <p:cNvSpPr>
                <a:spLocks/>
              </p:cNvSpPr>
              <p:nvPr/>
            </p:nvSpPr>
            <p:spPr bwMode="auto">
              <a:xfrm flipH="1">
                <a:off x="1752" y="1783"/>
                <a:ext cx="555" cy="329"/>
              </a:xfrm>
              <a:custGeom>
                <a:avLst/>
                <a:gdLst>
                  <a:gd name="T0" fmla="*/ 3 w 18748"/>
                  <a:gd name="T1" fmla="*/ 0 h 21391"/>
                  <a:gd name="T2" fmla="*/ 16 w 18748"/>
                  <a:gd name="T3" fmla="*/ 3 h 21391"/>
                  <a:gd name="T4" fmla="*/ 0 w 18748"/>
                  <a:gd name="T5" fmla="*/ 5 h 21391"/>
                  <a:gd name="T6" fmla="*/ 0 60000 65536"/>
                  <a:gd name="T7" fmla="*/ 0 60000 65536"/>
                  <a:gd name="T8" fmla="*/ 0 60000 65536"/>
                </a:gdLst>
                <a:ahLst/>
                <a:cxnLst>
                  <a:cxn ang="T6">
                    <a:pos x="T0" y="T1"/>
                  </a:cxn>
                  <a:cxn ang="T7">
                    <a:pos x="T2" y="T3"/>
                  </a:cxn>
                  <a:cxn ang="T8">
                    <a:pos x="T4" y="T5"/>
                  </a:cxn>
                </a:cxnLst>
                <a:rect l="0" t="0" r="r" b="b"/>
                <a:pathLst>
                  <a:path w="18748" h="21391" fill="none" extrusionOk="0">
                    <a:moveTo>
                      <a:pt x="2994" y="-1"/>
                    </a:moveTo>
                    <a:cubicBezTo>
                      <a:pt x="9612" y="925"/>
                      <a:pt x="15430" y="4864"/>
                      <a:pt x="18748" y="10665"/>
                    </a:cubicBezTo>
                  </a:path>
                  <a:path w="18748" h="21391" stroke="0" extrusionOk="0">
                    <a:moveTo>
                      <a:pt x="2994" y="-1"/>
                    </a:moveTo>
                    <a:cubicBezTo>
                      <a:pt x="9612" y="925"/>
                      <a:pt x="15430" y="4864"/>
                      <a:pt x="18748" y="10665"/>
                    </a:cubicBezTo>
                    <a:lnTo>
                      <a:pt x="0" y="21391"/>
                    </a:lnTo>
                    <a:lnTo>
                      <a:pt x="2994"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04" name="Text Box 166"/>
              <p:cNvSpPr txBox="1">
                <a:spLocks noChangeArrowheads="1"/>
              </p:cNvSpPr>
              <p:nvPr/>
            </p:nvSpPr>
            <p:spPr bwMode="auto">
              <a:xfrm>
                <a:off x="1850" y="1640"/>
                <a:ext cx="1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grpSp>
      </p:grpSp>
      <p:sp>
        <p:nvSpPr>
          <p:cNvPr id="107" name="Rectangle 125"/>
          <p:cNvSpPr>
            <a:spLocks noChangeArrowheads="1"/>
          </p:cNvSpPr>
          <p:nvPr/>
        </p:nvSpPr>
        <p:spPr bwMode="auto">
          <a:xfrm>
            <a:off x="598488" y="1517361"/>
            <a:ext cx="1009650" cy="35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i="1" dirty="0">
                <a:latin typeface="Arial" panose="020B0604020202020204" pitchFamily="34" charset="0"/>
              </a:rPr>
              <a:t>Solution</a:t>
            </a:r>
            <a:r>
              <a:rPr lang="en-US" sz="1800" dirty="0">
                <a:latin typeface="Arial" panose="020B0604020202020204" pitchFamily="34" charset="0"/>
              </a:rPr>
              <a:t>:</a:t>
            </a:r>
          </a:p>
        </p:txBody>
      </p:sp>
    </p:spTree>
    <p:extLst>
      <p:ext uri="{BB962C8B-B14F-4D97-AF65-F5344CB8AC3E}">
        <p14:creationId xmlns:p14="http://schemas.microsoft.com/office/powerpoint/2010/main" xmlns="" val="395908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84200105" presetClass="entr" presetSubtype="-1204321767" fill="hold" grpId="0" nodeType="clickEffect">
                                  <p:stCondLst>
                                    <p:cond delay="0"/>
                                  </p:stCondLst>
                                  <p:childTnLst>
                                    <p:set>
                                      <p:cBhvr>
                                        <p:cTn id="6" dur="1" fill="hold">
                                          <p:stCondLst>
                                            <p:cond delay="499"/>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84200105" presetClass="entr" presetSubtype="-1204321767" fill="hold" grpId="0" nodeType="clickEffect">
                                  <p:stCondLst>
                                    <p:cond delay="0"/>
                                  </p:stCondLst>
                                  <p:childTnLst>
                                    <p:set>
                                      <p:cBhvr>
                                        <p:cTn id="10" dur="1" fill="hold">
                                          <p:stCondLst>
                                            <p:cond delay="499"/>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84200105" presetClass="entr" presetSubtype="-1204321767" fill="hold" nodeType="clickEffect">
                                  <p:stCondLst>
                                    <p:cond delay="0"/>
                                  </p:stCondLst>
                                  <p:childTnLst>
                                    <p:set>
                                      <p:cBhvr>
                                        <p:cTn id="14" dur="1" fill="hold">
                                          <p:stCondLst>
                                            <p:cond delay="499"/>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84200105" presetClass="entr" presetSubtype="-1204321767" fill="hold" grpId="0" nodeType="clickEffect">
                                  <p:stCondLst>
                                    <p:cond delay="0"/>
                                  </p:stCondLst>
                                  <p:childTnLst>
                                    <p:set>
                                      <p:cBhvr>
                                        <p:cTn id="18" dur="1" fill="hold">
                                          <p:stCondLst>
                                            <p:cond delay="499"/>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784200105" presetClass="entr" presetSubtype="-1204321767" fill="hold" nodeType="clickEffect">
                                  <p:stCondLst>
                                    <p:cond delay="0"/>
                                  </p:stCondLst>
                                  <p:childTnLst>
                                    <p:set>
                                      <p:cBhvr>
                                        <p:cTn id="22"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autoUpdateAnimBg="0"/>
      <p:bldP spid="51" grpId="0" build="p"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Questions for DFA</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08" name="Rectangle 3"/>
          <p:cNvSpPr txBox="1">
            <a:spLocks noChangeArrowheads="1"/>
          </p:cNvSpPr>
          <p:nvPr/>
        </p:nvSpPr>
        <p:spPr>
          <a:xfrm>
            <a:off x="637081" y="935916"/>
            <a:ext cx="10350709"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c) A DFA that accepts all strings that contain 010 or do not contain 0.</a:t>
            </a:r>
          </a:p>
        </p:txBody>
      </p:sp>
      <p:grpSp>
        <p:nvGrpSpPr>
          <p:cNvPr id="109" name="Group 101"/>
          <p:cNvGrpSpPr>
            <a:grpSpLocks/>
          </p:cNvGrpSpPr>
          <p:nvPr/>
        </p:nvGrpSpPr>
        <p:grpSpPr bwMode="auto">
          <a:xfrm>
            <a:off x="2161081" y="2204329"/>
            <a:ext cx="5354403" cy="3035300"/>
            <a:chOff x="1248" y="1807"/>
            <a:chExt cx="3168" cy="1912"/>
          </a:xfrm>
        </p:grpSpPr>
        <p:sp>
          <p:nvSpPr>
            <p:cNvPr id="110" name="Oval 6"/>
            <p:cNvSpPr>
              <a:spLocks noChangeArrowheads="1"/>
            </p:cNvSpPr>
            <p:nvPr/>
          </p:nvSpPr>
          <p:spPr bwMode="auto">
            <a:xfrm>
              <a:off x="1536" y="22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1" name="Oval 10"/>
            <p:cNvSpPr>
              <a:spLocks noChangeArrowheads="1"/>
            </p:cNvSpPr>
            <p:nvPr/>
          </p:nvSpPr>
          <p:spPr bwMode="auto">
            <a:xfrm>
              <a:off x="2400" y="22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2" name="Oval 11"/>
            <p:cNvSpPr>
              <a:spLocks noChangeArrowheads="1"/>
            </p:cNvSpPr>
            <p:nvPr/>
          </p:nvSpPr>
          <p:spPr bwMode="auto">
            <a:xfrm>
              <a:off x="3264" y="22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3" name="Line 24"/>
            <p:cNvSpPr>
              <a:spLocks noChangeShapeType="1"/>
            </p:cNvSpPr>
            <p:nvPr/>
          </p:nvSpPr>
          <p:spPr bwMode="auto">
            <a:xfrm rot="5400000">
              <a:off x="3120" y="2784"/>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14" name="Text Box 42"/>
            <p:cNvSpPr txBox="1">
              <a:spLocks noChangeArrowheads="1"/>
            </p:cNvSpPr>
            <p:nvPr/>
          </p:nvSpPr>
          <p:spPr bwMode="auto">
            <a:xfrm>
              <a:off x="2880" y="2115"/>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1</a:t>
              </a:r>
            </a:p>
          </p:txBody>
        </p:sp>
        <p:sp>
          <p:nvSpPr>
            <p:cNvPr id="115" name="Line 47"/>
            <p:cNvSpPr>
              <a:spLocks noChangeShapeType="1"/>
            </p:cNvSpPr>
            <p:nvPr/>
          </p:nvSpPr>
          <p:spPr bwMode="auto">
            <a:xfrm flipV="1">
              <a:off x="1776" y="2016"/>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16" name="Line 48"/>
            <p:cNvSpPr>
              <a:spLocks noChangeShapeType="1"/>
            </p:cNvSpPr>
            <p:nvPr/>
          </p:nvSpPr>
          <p:spPr bwMode="auto">
            <a:xfrm flipH="1">
              <a:off x="1584" y="2016"/>
              <a:ext cx="19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17" name="Line 49"/>
            <p:cNvSpPr>
              <a:spLocks noChangeShapeType="1"/>
            </p:cNvSpPr>
            <p:nvPr/>
          </p:nvSpPr>
          <p:spPr bwMode="auto">
            <a:xfrm>
              <a:off x="1584" y="201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18" name="Oval 51"/>
            <p:cNvSpPr>
              <a:spLocks noChangeArrowheads="1"/>
            </p:cNvSpPr>
            <p:nvPr/>
          </p:nvSpPr>
          <p:spPr bwMode="auto">
            <a:xfrm>
              <a:off x="3264" y="3072"/>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9" name="Text Box 56"/>
            <p:cNvSpPr txBox="1">
              <a:spLocks noChangeArrowheads="1"/>
            </p:cNvSpPr>
            <p:nvPr/>
          </p:nvSpPr>
          <p:spPr bwMode="auto">
            <a:xfrm>
              <a:off x="2016" y="2115"/>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0</a:t>
              </a:r>
            </a:p>
          </p:txBody>
        </p:sp>
        <p:sp>
          <p:nvSpPr>
            <p:cNvPr id="120" name="Text Box 57"/>
            <p:cNvSpPr txBox="1">
              <a:spLocks noChangeArrowheads="1"/>
            </p:cNvSpPr>
            <p:nvPr/>
          </p:nvSpPr>
          <p:spPr bwMode="auto">
            <a:xfrm>
              <a:off x="2736" y="2739"/>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0</a:t>
              </a:r>
            </a:p>
          </p:txBody>
        </p:sp>
        <p:sp>
          <p:nvSpPr>
            <p:cNvPr id="121" name="Text Box 58"/>
            <p:cNvSpPr txBox="1">
              <a:spLocks noChangeArrowheads="1"/>
            </p:cNvSpPr>
            <p:nvPr/>
          </p:nvSpPr>
          <p:spPr bwMode="auto">
            <a:xfrm>
              <a:off x="3744" y="2115"/>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0</a:t>
              </a:r>
            </a:p>
          </p:txBody>
        </p:sp>
        <p:sp>
          <p:nvSpPr>
            <p:cNvPr id="122" name="Line 76"/>
            <p:cNvSpPr>
              <a:spLocks noChangeShapeType="1"/>
            </p:cNvSpPr>
            <p:nvPr/>
          </p:nvSpPr>
          <p:spPr bwMode="auto">
            <a:xfrm flipV="1">
              <a:off x="3504" y="3312"/>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23" name="Line 77"/>
            <p:cNvSpPr>
              <a:spLocks noChangeShapeType="1"/>
            </p:cNvSpPr>
            <p:nvPr/>
          </p:nvSpPr>
          <p:spPr bwMode="auto">
            <a:xfrm flipH="1">
              <a:off x="3312" y="3504"/>
              <a:ext cx="19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24" name="Line 78"/>
            <p:cNvSpPr>
              <a:spLocks noChangeShapeType="1"/>
            </p:cNvSpPr>
            <p:nvPr/>
          </p:nvSpPr>
          <p:spPr bwMode="auto">
            <a:xfrm>
              <a:off x="3312" y="3312"/>
              <a:ext cx="0" cy="19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25" name="Text Box 79"/>
            <p:cNvSpPr txBox="1">
              <a:spLocks noChangeArrowheads="1"/>
            </p:cNvSpPr>
            <p:nvPr/>
          </p:nvSpPr>
          <p:spPr bwMode="auto">
            <a:xfrm>
              <a:off x="3307" y="3507"/>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1</a:t>
              </a:r>
            </a:p>
          </p:txBody>
        </p:sp>
        <p:sp>
          <p:nvSpPr>
            <p:cNvPr id="126" name="Oval 80"/>
            <p:cNvSpPr>
              <a:spLocks noChangeArrowheads="1"/>
            </p:cNvSpPr>
            <p:nvPr/>
          </p:nvSpPr>
          <p:spPr bwMode="auto">
            <a:xfrm>
              <a:off x="1584" y="2256"/>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27" name="Line 82"/>
            <p:cNvSpPr>
              <a:spLocks noChangeShapeType="1"/>
            </p:cNvSpPr>
            <p:nvPr/>
          </p:nvSpPr>
          <p:spPr bwMode="auto">
            <a:xfrm>
              <a:off x="1248" y="235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28" name="Text Box 83"/>
            <p:cNvSpPr txBox="1">
              <a:spLocks noChangeArrowheads="1"/>
            </p:cNvSpPr>
            <p:nvPr/>
          </p:nvSpPr>
          <p:spPr bwMode="auto">
            <a:xfrm>
              <a:off x="1579" y="1807"/>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1</a:t>
              </a:r>
            </a:p>
          </p:txBody>
        </p:sp>
        <p:sp>
          <p:nvSpPr>
            <p:cNvPr id="129" name="Line 84"/>
            <p:cNvSpPr>
              <a:spLocks noChangeShapeType="1"/>
            </p:cNvSpPr>
            <p:nvPr/>
          </p:nvSpPr>
          <p:spPr bwMode="auto">
            <a:xfrm>
              <a:off x="1824" y="2352"/>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0" name="Oval 85"/>
            <p:cNvSpPr>
              <a:spLocks noChangeArrowheads="1"/>
            </p:cNvSpPr>
            <p:nvPr/>
          </p:nvSpPr>
          <p:spPr bwMode="auto">
            <a:xfrm>
              <a:off x="4128" y="22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31" name="Line 86"/>
            <p:cNvSpPr>
              <a:spLocks noChangeShapeType="1"/>
            </p:cNvSpPr>
            <p:nvPr/>
          </p:nvSpPr>
          <p:spPr bwMode="auto">
            <a:xfrm>
              <a:off x="3552" y="2352"/>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2" name="Line 87"/>
            <p:cNvSpPr>
              <a:spLocks noChangeShapeType="1"/>
            </p:cNvSpPr>
            <p:nvPr/>
          </p:nvSpPr>
          <p:spPr bwMode="auto">
            <a:xfrm flipV="1">
              <a:off x="4373" y="2036"/>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3" name="Line 88"/>
            <p:cNvSpPr>
              <a:spLocks noChangeShapeType="1"/>
            </p:cNvSpPr>
            <p:nvPr/>
          </p:nvSpPr>
          <p:spPr bwMode="auto">
            <a:xfrm flipH="1">
              <a:off x="4181" y="2036"/>
              <a:ext cx="19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4" name="Line 89"/>
            <p:cNvSpPr>
              <a:spLocks noChangeShapeType="1"/>
            </p:cNvSpPr>
            <p:nvPr/>
          </p:nvSpPr>
          <p:spPr bwMode="auto">
            <a:xfrm>
              <a:off x="4181" y="20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5" name="Text Box 90"/>
            <p:cNvSpPr txBox="1">
              <a:spLocks noChangeArrowheads="1"/>
            </p:cNvSpPr>
            <p:nvPr/>
          </p:nvSpPr>
          <p:spPr bwMode="auto">
            <a:xfrm>
              <a:off x="4094" y="1807"/>
              <a:ext cx="30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0, 1</a:t>
              </a:r>
            </a:p>
          </p:txBody>
        </p:sp>
        <p:sp>
          <p:nvSpPr>
            <p:cNvPr id="136" name="Line 92"/>
            <p:cNvSpPr>
              <a:spLocks noChangeShapeType="1"/>
            </p:cNvSpPr>
            <p:nvPr/>
          </p:nvSpPr>
          <p:spPr bwMode="auto">
            <a:xfrm>
              <a:off x="2688" y="2352"/>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7" name="Line 93"/>
            <p:cNvSpPr>
              <a:spLocks noChangeShapeType="1"/>
            </p:cNvSpPr>
            <p:nvPr/>
          </p:nvSpPr>
          <p:spPr bwMode="auto">
            <a:xfrm flipH="1" flipV="1">
              <a:off x="2640" y="2496"/>
              <a:ext cx="624"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8" name="Line 94"/>
            <p:cNvSpPr>
              <a:spLocks noChangeShapeType="1"/>
            </p:cNvSpPr>
            <p:nvPr/>
          </p:nvSpPr>
          <p:spPr bwMode="auto">
            <a:xfrm flipV="1">
              <a:off x="2631" y="2036"/>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39" name="Line 95"/>
            <p:cNvSpPr>
              <a:spLocks noChangeShapeType="1"/>
            </p:cNvSpPr>
            <p:nvPr/>
          </p:nvSpPr>
          <p:spPr bwMode="auto">
            <a:xfrm flipH="1">
              <a:off x="2439" y="2036"/>
              <a:ext cx="19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40" name="Line 96"/>
            <p:cNvSpPr>
              <a:spLocks noChangeShapeType="1"/>
            </p:cNvSpPr>
            <p:nvPr/>
          </p:nvSpPr>
          <p:spPr bwMode="auto">
            <a:xfrm>
              <a:off x="2439" y="20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141" name="Text Box 97"/>
            <p:cNvSpPr txBox="1">
              <a:spLocks noChangeArrowheads="1"/>
            </p:cNvSpPr>
            <p:nvPr/>
          </p:nvSpPr>
          <p:spPr bwMode="auto">
            <a:xfrm>
              <a:off x="2443" y="1827"/>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0</a:t>
              </a:r>
            </a:p>
          </p:txBody>
        </p:sp>
        <p:sp>
          <p:nvSpPr>
            <p:cNvPr id="142" name="Oval 98"/>
            <p:cNvSpPr>
              <a:spLocks noChangeArrowheads="1"/>
            </p:cNvSpPr>
            <p:nvPr/>
          </p:nvSpPr>
          <p:spPr bwMode="auto">
            <a:xfrm>
              <a:off x="4176" y="2256"/>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43" name="Text Box 100"/>
            <p:cNvSpPr txBox="1">
              <a:spLocks noChangeArrowheads="1"/>
            </p:cNvSpPr>
            <p:nvPr/>
          </p:nvSpPr>
          <p:spPr bwMode="auto">
            <a:xfrm>
              <a:off x="3404" y="2623"/>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600">
                  <a:latin typeface="Times New Roman" panose="02020603050405020304" pitchFamily="18" charset="0"/>
                </a:rPr>
                <a:t>1</a:t>
              </a:r>
            </a:p>
          </p:txBody>
        </p:sp>
      </p:grpSp>
    </p:spTree>
    <p:extLst>
      <p:ext uri="{BB962C8B-B14F-4D97-AF65-F5344CB8AC3E}">
        <p14:creationId xmlns:p14="http://schemas.microsoft.com/office/powerpoint/2010/main" xmlns="" val="171320366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Table Representation of a DFA</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08" name="Rectangle 3"/>
          <p:cNvSpPr txBox="1">
            <a:spLocks noChangeArrowheads="1"/>
          </p:cNvSpPr>
          <p:nvPr/>
        </p:nvSpPr>
        <p:spPr>
          <a:xfrm>
            <a:off x="284813" y="935916"/>
            <a:ext cx="1152743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sz="2000" dirty="0"/>
              <a:t>A DFA over A can be represented by a transition function T : States </a:t>
            </a:r>
            <a:r>
              <a:rPr lang="en-IN" sz="2000" dirty="0" smtClean="0"/>
              <a:t> X </a:t>
            </a:r>
            <a:r>
              <a:rPr lang="en-IN" sz="2000" dirty="0"/>
              <a:t>A </a:t>
            </a:r>
            <a:r>
              <a:rPr lang="en-IN" sz="2000" dirty="0" smtClean="0"/>
              <a:t>-&gt; </a:t>
            </a:r>
            <a:r>
              <a:rPr lang="en-IN" sz="2000" dirty="0"/>
              <a:t>States, where </a:t>
            </a:r>
            <a:r>
              <a:rPr lang="en-IN" sz="2000" dirty="0" smtClean="0"/>
              <a:t>T(</a:t>
            </a:r>
            <a:r>
              <a:rPr lang="en-IN" sz="2000" dirty="0" err="1" smtClean="0"/>
              <a:t>i</a:t>
            </a:r>
            <a:r>
              <a:rPr lang="en-IN" sz="2000" dirty="0"/>
              <a:t>, a) is the state reached from state </a:t>
            </a:r>
            <a:r>
              <a:rPr lang="en-IN" sz="2000" dirty="0" err="1"/>
              <a:t>i</a:t>
            </a:r>
            <a:r>
              <a:rPr lang="en-IN" sz="2000" dirty="0"/>
              <a:t> along the edge </a:t>
            </a:r>
            <a:r>
              <a:rPr lang="en-IN" sz="2000" dirty="0" smtClean="0"/>
              <a:t>labelled </a:t>
            </a:r>
            <a:r>
              <a:rPr lang="en-IN" sz="2000" dirty="0"/>
              <a:t>a, and we mark the start and </a:t>
            </a:r>
            <a:r>
              <a:rPr lang="en-IN" sz="2000" dirty="0" smtClean="0"/>
              <a:t> final </a:t>
            </a:r>
            <a:r>
              <a:rPr lang="en-IN" sz="2000" dirty="0"/>
              <a:t>states. For example, the following figures show a DFA and its transition table. </a:t>
            </a:r>
          </a:p>
        </p:txBody>
      </p:sp>
      <p:grpSp>
        <p:nvGrpSpPr>
          <p:cNvPr id="44" name="Group 135"/>
          <p:cNvGrpSpPr>
            <a:grpSpLocks/>
          </p:cNvGrpSpPr>
          <p:nvPr/>
        </p:nvGrpSpPr>
        <p:grpSpPr bwMode="auto">
          <a:xfrm>
            <a:off x="2082904" y="3076069"/>
            <a:ext cx="6853238" cy="1638300"/>
            <a:chOff x="180" y="930"/>
            <a:chExt cx="4317" cy="1032"/>
          </a:xfrm>
        </p:grpSpPr>
        <p:grpSp>
          <p:nvGrpSpPr>
            <p:cNvPr id="45" name="Group 134"/>
            <p:cNvGrpSpPr>
              <a:grpSpLocks/>
            </p:cNvGrpSpPr>
            <p:nvPr/>
          </p:nvGrpSpPr>
          <p:grpSpPr bwMode="auto">
            <a:xfrm>
              <a:off x="180" y="932"/>
              <a:ext cx="2860" cy="742"/>
              <a:chOff x="180" y="876"/>
              <a:chExt cx="2860" cy="742"/>
            </a:xfrm>
          </p:grpSpPr>
          <p:sp>
            <p:nvSpPr>
              <p:cNvPr id="47" name="Oval 28"/>
              <p:cNvSpPr>
                <a:spLocks noChangeArrowheads="1"/>
              </p:cNvSpPr>
              <p:nvPr/>
            </p:nvSpPr>
            <p:spPr bwMode="auto">
              <a:xfrm>
                <a:off x="1024" y="1207"/>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48" name="Oval 29"/>
              <p:cNvSpPr>
                <a:spLocks noChangeArrowheads="1"/>
              </p:cNvSpPr>
              <p:nvPr/>
            </p:nvSpPr>
            <p:spPr bwMode="auto">
              <a:xfrm>
                <a:off x="2310" y="137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49" name="Line 30"/>
              <p:cNvSpPr>
                <a:spLocks noChangeShapeType="1"/>
              </p:cNvSpPr>
              <p:nvPr/>
            </p:nvSpPr>
            <p:spPr bwMode="auto">
              <a:xfrm>
                <a:off x="2072" y="1222"/>
                <a:ext cx="262" cy="2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nvGrpSpPr>
              <p:cNvPr id="50" name="Group 31"/>
              <p:cNvGrpSpPr>
                <a:grpSpLocks/>
              </p:cNvGrpSpPr>
              <p:nvPr/>
            </p:nvGrpSpPr>
            <p:grpSpPr bwMode="auto">
              <a:xfrm>
                <a:off x="1808" y="964"/>
                <a:ext cx="304" cy="308"/>
                <a:chOff x="1680" y="2016"/>
                <a:chExt cx="304" cy="308"/>
              </a:xfrm>
            </p:grpSpPr>
            <p:sp>
              <p:nvSpPr>
                <p:cNvPr id="63" name="Oval 32"/>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64" name="Oval 33"/>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51" name="Text Box 34"/>
              <p:cNvSpPr txBox="1">
                <a:spLocks noChangeArrowheads="1"/>
              </p:cNvSpPr>
              <p:nvPr/>
            </p:nvSpPr>
            <p:spPr bwMode="auto">
              <a:xfrm>
                <a:off x="180" y="1210"/>
                <a:ext cx="53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52" name="Text Box 35"/>
              <p:cNvSpPr txBox="1">
                <a:spLocks noChangeArrowheads="1"/>
              </p:cNvSpPr>
              <p:nvPr/>
            </p:nvSpPr>
            <p:spPr bwMode="auto">
              <a:xfrm>
                <a:off x="1054" y="1211"/>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0</a:t>
                </a:r>
              </a:p>
            </p:txBody>
          </p:sp>
          <p:sp>
            <p:nvSpPr>
              <p:cNvPr id="53" name="Line 36"/>
              <p:cNvSpPr>
                <a:spLocks noChangeShapeType="1"/>
              </p:cNvSpPr>
              <p:nvPr/>
            </p:nvSpPr>
            <p:spPr bwMode="auto">
              <a:xfrm>
                <a:off x="704" y="1328"/>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4" name="Text Box 37"/>
              <p:cNvSpPr txBox="1">
                <a:spLocks noChangeArrowheads="1"/>
              </p:cNvSpPr>
              <p:nvPr/>
            </p:nvSpPr>
            <p:spPr bwMode="auto">
              <a:xfrm>
                <a:off x="1872" y="1005"/>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1</a:t>
                </a:r>
              </a:p>
            </p:txBody>
          </p:sp>
          <p:sp>
            <p:nvSpPr>
              <p:cNvPr id="55" name="Text Box 38"/>
              <p:cNvSpPr txBox="1">
                <a:spLocks noChangeArrowheads="1"/>
              </p:cNvSpPr>
              <p:nvPr/>
            </p:nvSpPr>
            <p:spPr bwMode="auto">
              <a:xfrm>
                <a:off x="2342" y="1379"/>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2</a:t>
                </a:r>
              </a:p>
            </p:txBody>
          </p:sp>
          <p:sp>
            <p:nvSpPr>
              <p:cNvPr id="56" name="Text Box 39"/>
              <p:cNvSpPr txBox="1">
                <a:spLocks noChangeArrowheads="1"/>
              </p:cNvSpPr>
              <p:nvPr/>
            </p:nvSpPr>
            <p:spPr bwMode="auto">
              <a:xfrm>
                <a:off x="1314" y="1026"/>
                <a:ext cx="35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 b</a:t>
                </a:r>
                <a:endParaRPr lang="en-US" sz="1800">
                  <a:latin typeface="Arial" panose="020B0604020202020204" pitchFamily="34" charset="0"/>
                </a:endParaRPr>
              </a:p>
            </p:txBody>
          </p:sp>
          <p:sp>
            <p:nvSpPr>
              <p:cNvPr id="57" name="Text Box 40"/>
              <p:cNvSpPr txBox="1">
                <a:spLocks noChangeArrowheads="1"/>
              </p:cNvSpPr>
              <p:nvPr/>
            </p:nvSpPr>
            <p:spPr bwMode="auto">
              <a:xfrm>
                <a:off x="2178" y="1144"/>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58" name="Arc 41"/>
              <p:cNvSpPr>
                <a:spLocks/>
              </p:cNvSpPr>
              <p:nvPr/>
            </p:nvSpPr>
            <p:spPr bwMode="auto">
              <a:xfrm flipV="1">
                <a:off x="2024" y="892"/>
                <a:ext cx="229" cy="216"/>
              </a:xfrm>
              <a:custGeom>
                <a:avLst/>
                <a:gdLst>
                  <a:gd name="T0" fmla="*/ 0 w 42427"/>
                  <a:gd name="T1" fmla="*/ 0 h 43200"/>
                  <a:gd name="T2" fmla="*/ 0 w 42427"/>
                  <a:gd name="T3" fmla="*/ 1 h 43200"/>
                  <a:gd name="T4" fmla="*/ 1 w 42427"/>
                  <a:gd name="T5" fmla="*/ 1 h 43200"/>
                  <a:gd name="T6" fmla="*/ 0 60000 65536"/>
                  <a:gd name="T7" fmla="*/ 0 60000 65536"/>
                  <a:gd name="T8" fmla="*/ 0 60000 65536"/>
                </a:gdLst>
                <a:ahLst/>
                <a:cxnLst>
                  <a:cxn ang="T6">
                    <a:pos x="T0" y="T1"/>
                  </a:cxn>
                  <a:cxn ang="T7">
                    <a:pos x="T2" y="T3"/>
                  </a:cxn>
                  <a:cxn ang="T8">
                    <a:pos x="T4" y="T5"/>
                  </a:cxn>
                </a:cxnLst>
                <a:rect l="0" t="0" r="r" b="b"/>
                <a:pathLst>
                  <a:path w="42427" h="43200" fill="none" extrusionOk="0">
                    <a:moveTo>
                      <a:pt x="16359" y="466"/>
                    </a:moveTo>
                    <a:cubicBezTo>
                      <a:pt x="17828" y="156"/>
                      <a:pt x="19325" y="0"/>
                      <a:pt x="20827" y="0"/>
                    </a:cubicBezTo>
                    <a:cubicBezTo>
                      <a:pt x="32756" y="0"/>
                      <a:pt x="42427" y="9670"/>
                      <a:pt x="42427" y="21600"/>
                    </a:cubicBezTo>
                    <a:cubicBezTo>
                      <a:pt x="42427" y="33529"/>
                      <a:pt x="32756" y="43200"/>
                      <a:pt x="20827" y="43200"/>
                    </a:cubicBezTo>
                    <a:cubicBezTo>
                      <a:pt x="11102" y="43200"/>
                      <a:pt x="2577" y="36702"/>
                      <a:pt x="-1" y="27326"/>
                    </a:cubicBezTo>
                  </a:path>
                  <a:path w="42427" h="43200" stroke="0" extrusionOk="0">
                    <a:moveTo>
                      <a:pt x="16359" y="466"/>
                    </a:moveTo>
                    <a:cubicBezTo>
                      <a:pt x="17828" y="156"/>
                      <a:pt x="19325" y="0"/>
                      <a:pt x="20827" y="0"/>
                    </a:cubicBezTo>
                    <a:cubicBezTo>
                      <a:pt x="32756" y="0"/>
                      <a:pt x="42427" y="9670"/>
                      <a:pt x="42427" y="21600"/>
                    </a:cubicBezTo>
                    <a:cubicBezTo>
                      <a:pt x="42427" y="33529"/>
                      <a:pt x="32756" y="43200"/>
                      <a:pt x="20827" y="43200"/>
                    </a:cubicBezTo>
                    <a:cubicBezTo>
                      <a:pt x="11102" y="43200"/>
                      <a:pt x="2577" y="36702"/>
                      <a:pt x="-1" y="27326"/>
                    </a:cubicBezTo>
                    <a:lnTo>
                      <a:pt x="20827" y="21600"/>
                    </a:lnTo>
                    <a:lnTo>
                      <a:pt x="16359" y="466"/>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9" name="Text Box 42"/>
              <p:cNvSpPr txBox="1">
                <a:spLocks noChangeArrowheads="1"/>
              </p:cNvSpPr>
              <p:nvPr/>
            </p:nvSpPr>
            <p:spPr bwMode="auto">
              <a:xfrm>
                <a:off x="2232" y="87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60" name="Arc 43"/>
              <p:cNvSpPr>
                <a:spLocks/>
              </p:cNvSpPr>
              <p:nvPr/>
            </p:nvSpPr>
            <p:spPr bwMode="auto">
              <a:xfrm flipV="1">
                <a:off x="2525" y="1382"/>
                <a:ext cx="190" cy="174"/>
              </a:xfrm>
              <a:custGeom>
                <a:avLst/>
                <a:gdLst>
                  <a:gd name="T0" fmla="*/ 0 w 39807"/>
                  <a:gd name="T1" fmla="*/ 0 h 43200"/>
                  <a:gd name="T2" fmla="*/ 0 w 39807"/>
                  <a:gd name="T3" fmla="*/ 1 h 43200"/>
                  <a:gd name="T4" fmla="*/ 0 w 39807"/>
                  <a:gd name="T5" fmla="*/ 0 h 43200"/>
                  <a:gd name="T6" fmla="*/ 0 60000 65536"/>
                  <a:gd name="T7" fmla="*/ 0 60000 65536"/>
                  <a:gd name="T8" fmla="*/ 0 60000 65536"/>
                </a:gdLst>
                <a:ahLst/>
                <a:cxnLst>
                  <a:cxn ang="T6">
                    <a:pos x="T0" y="T1"/>
                  </a:cxn>
                  <a:cxn ang="T7">
                    <a:pos x="T2" y="T3"/>
                  </a:cxn>
                  <a:cxn ang="T8">
                    <a:pos x="T4" y="T5"/>
                  </a:cxn>
                </a:cxnLst>
                <a:rect l="0" t="0"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stroke="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1" name="Line 44"/>
              <p:cNvSpPr>
                <a:spLocks noChangeShapeType="1"/>
              </p:cNvSpPr>
              <p:nvPr/>
            </p:nvSpPr>
            <p:spPr bwMode="auto">
              <a:xfrm flipV="1">
                <a:off x="1262" y="1158"/>
                <a:ext cx="548" cy="1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2" name="Text Box 45"/>
              <p:cNvSpPr txBox="1">
                <a:spLocks noChangeArrowheads="1"/>
              </p:cNvSpPr>
              <p:nvPr/>
            </p:nvSpPr>
            <p:spPr bwMode="auto">
              <a:xfrm>
                <a:off x="2690" y="1348"/>
                <a:ext cx="35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 b</a:t>
                </a:r>
                <a:endParaRPr lang="en-US" sz="1800">
                  <a:latin typeface="Arial" panose="020B0604020202020204" pitchFamily="34" charset="0"/>
                </a:endParaRPr>
              </a:p>
            </p:txBody>
          </p:sp>
        </p:grpSp>
        <p:graphicFrame>
          <p:nvGraphicFramePr>
            <p:cNvPr id="46" name="Object 46"/>
            <p:cNvGraphicFramePr>
              <a:graphicFrameLocks noChangeAspect="1"/>
            </p:cNvGraphicFramePr>
            <p:nvPr>
              <p:extLst/>
            </p:nvPr>
          </p:nvGraphicFramePr>
          <p:xfrm>
            <a:off x="3424" y="930"/>
            <a:ext cx="1073" cy="1032"/>
          </p:xfrm>
          <a:graphic>
            <a:graphicData uri="http://schemas.openxmlformats.org/presentationml/2006/ole">
              <p:oleObj spid="_x0000_s1033" name="Equation" r:id="rId4" imgW="1346200" imgH="1295400" progId="Equation.3">
                <p:embed/>
              </p:oleObj>
            </a:graphicData>
          </a:graphic>
        </p:graphicFrame>
      </p:grpSp>
    </p:spTree>
    <p:extLst>
      <p:ext uri="{BB962C8B-B14F-4D97-AF65-F5344CB8AC3E}">
        <p14:creationId xmlns:p14="http://schemas.microsoft.com/office/powerpoint/2010/main" xmlns="" val="218327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84200105" presetClass="entr" presetSubtype="-1204321767" fill="hold"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Sample Exercises  - </a:t>
            </a:r>
            <a:r>
              <a:rPr lang="en-IN" sz="2563" b="1" spc="13" dirty="0">
                <a:solidFill>
                  <a:srgbClr val="010103"/>
                </a:solidFill>
                <a:latin typeface="Arial"/>
                <a:cs typeface="Arial"/>
              </a:rPr>
              <a:t>DFA</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31" name="Text Box 26"/>
          <p:cNvSpPr txBox="1">
            <a:spLocks noChangeArrowheads="1"/>
          </p:cNvSpPr>
          <p:nvPr/>
        </p:nvSpPr>
        <p:spPr bwMode="auto">
          <a:xfrm>
            <a:off x="239842" y="1030136"/>
            <a:ext cx="11811874" cy="4526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marL="514350" indent="-514350" algn="just" eaLnBrk="1" hangingPunct="1">
              <a:lnSpc>
                <a:spcPct val="150000"/>
              </a:lnSpc>
              <a:buFontTx/>
              <a:buAutoNum type="arabicPeriod"/>
              <a:defRPr/>
            </a:pPr>
            <a:r>
              <a:rPr lang="en-GB" dirty="0" smtClean="0">
                <a:solidFill>
                  <a:schemeClr val="tx1"/>
                </a:solidFill>
                <a:latin typeface="+mn-lt"/>
              </a:rPr>
              <a:t>Write a automata code for the Language that accepts all and only those strings that contain 001</a:t>
            </a:r>
          </a:p>
          <a:p>
            <a:pPr marL="514350" indent="-514350" algn="just" eaLnBrk="1" hangingPunct="1">
              <a:lnSpc>
                <a:spcPct val="150000"/>
              </a:lnSpc>
              <a:buFontTx/>
              <a:buAutoNum type="arabicPeriod"/>
              <a:defRPr/>
            </a:pPr>
            <a:r>
              <a:rPr lang="en-GB" dirty="0" smtClean="0">
                <a:solidFill>
                  <a:schemeClr val="tx1"/>
                </a:solidFill>
                <a:latin typeface="+mn-lt"/>
              </a:rPr>
              <a:t>Write a automata code for L(M) ={ w | w has an even number of 1s}</a:t>
            </a:r>
          </a:p>
          <a:p>
            <a:pPr marL="514350" indent="-514350" algn="just" eaLnBrk="1" hangingPunct="1">
              <a:lnSpc>
                <a:spcPct val="150000"/>
              </a:lnSpc>
              <a:buFontTx/>
              <a:buAutoNum type="arabicPeriod"/>
              <a:defRPr/>
            </a:pPr>
            <a:r>
              <a:rPr lang="en-GB" dirty="0" smtClean="0">
                <a:solidFill>
                  <a:schemeClr val="tx1"/>
                </a:solidFill>
                <a:latin typeface="+mn-lt"/>
              </a:rPr>
              <a:t>Write a automata code for L(M) ={0,1}*</a:t>
            </a:r>
          </a:p>
          <a:p>
            <a:pPr marL="514350" indent="-514350" algn="just" eaLnBrk="1" hangingPunct="1">
              <a:lnSpc>
                <a:spcPct val="150000"/>
              </a:lnSpc>
              <a:buFontTx/>
              <a:buAutoNum type="arabicPeriod"/>
              <a:defRPr/>
            </a:pPr>
            <a:r>
              <a:rPr lang="en-GB" dirty="0" smtClean="0">
                <a:solidFill>
                  <a:schemeClr val="tx1"/>
                </a:solidFill>
                <a:latin typeface="+mn-lt"/>
              </a:rPr>
              <a:t>Write a automata code for L(M)=</a:t>
            </a:r>
            <a:r>
              <a:rPr lang="en-US" i="1" dirty="0" smtClean="0">
                <a:solidFill>
                  <a:schemeClr val="tx1"/>
                </a:solidFill>
                <a:latin typeface="+mn-lt"/>
              </a:rPr>
              <a:t>a</a:t>
            </a:r>
            <a:r>
              <a:rPr lang="en-US" dirty="0" smtClean="0">
                <a:solidFill>
                  <a:schemeClr val="tx1"/>
                </a:solidFill>
                <a:latin typeface="+mn-lt"/>
              </a:rPr>
              <a:t> + </a:t>
            </a:r>
            <a:r>
              <a:rPr lang="en-US" i="1" dirty="0" err="1" smtClean="0">
                <a:solidFill>
                  <a:schemeClr val="tx1"/>
                </a:solidFill>
                <a:latin typeface="+mn-lt"/>
              </a:rPr>
              <a:t>aa</a:t>
            </a:r>
            <a:r>
              <a:rPr lang="en-US" dirty="0" smtClean="0">
                <a:solidFill>
                  <a:schemeClr val="tx1"/>
                </a:solidFill>
                <a:latin typeface="+mn-lt"/>
              </a:rPr>
              <a:t>*</a:t>
            </a:r>
            <a:r>
              <a:rPr lang="en-US" i="1" dirty="0" smtClean="0">
                <a:solidFill>
                  <a:schemeClr val="tx1"/>
                </a:solidFill>
                <a:latin typeface="+mn-lt"/>
              </a:rPr>
              <a:t>b</a:t>
            </a:r>
            <a:r>
              <a:rPr lang="en-US" dirty="0" smtClean="0">
                <a:solidFill>
                  <a:schemeClr val="tx1"/>
                </a:solidFill>
                <a:latin typeface="+mn-lt"/>
              </a:rPr>
              <a:t>.</a:t>
            </a:r>
          </a:p>
          <a:p>
            <a:pPr marL="514350" indent="-514350" algn="just" eaLnBrk="1" hangingPunct="1">
              <a:lnSpc>
                <a:spcPct val="150000"/>
              </a:lnSpc>
              <a:buFontTx/>
              <a:buAutoNum type="arabicPeriod"/>
              <a:defRPr/>
            </a:pPr>
            <a:r>
              <a:rPr lang="en-US" dirty="0" smtClean="0">
                <a:solidFill>
                  <a:schemeClr val="tx1"/>
                </a:solidFill>
                <a:latin typeface="+mn-lt"/>
              </a:rPr>
              <a:t>Write a automata code for L(M)=</a:t>
            </a:r>
            <a:r>
              <a:rPr lang="en-US" dirty="0" smtClean="0">
                <a:solidFill>
                  <a:schemeClr val="tx1"/>
                </a:solidFill>
                <a:latin typeface="+mn-lt"/>
                <a:sym typeface="Symbol" panose="05050102010706020507" pitchFamily="18" charset="2"/>
              </a:rPr>
              <a:t>{(</a:t>
            </a:r>
            <a:r>
              <a:rPr lang="en-US" i="1" dirty="0" err="1" smtClean="0">
                <a:solidFill>
                  <a:schemeClr val="tx1"/>
                </a:solidFill>
                <a:latin typeface="+mn-lt"/>
                <a:sym typeface="Symbol" panose="05050102010706020507" pitchFamily="18" charset="2"/>
              </a:rPr>
              <a:t>ab</a:t>
            </a:r>
            <a:r>
              <a:rPr lang="en-US" i="1" dirty="0" smtClean="0">
                <a:solidFill>
                  <a:schemeClr val="tx1"/>
                </a:solidFill>
                <a:latin typeface="+mn-lt"/>
                <a:sym typeface="Symbol" panose="05050102010706020507" pitchFamily="18" charset="2"/>
              </a:rPr>
              <a:t>)</a:t>
            </a:r>
            <a:r>
              <a:rPr lang="en-US" i="1" baseline="30000" dirty="0" smtClean="0">
                <a:solidFill>
                  <a:schemeClr val="tx1"/>
                </a:solidFill>
                <a:latin typeface="+mn-lt"/>
                <a:sym typeface="Symbol" panose="05050102010706020507" pitchFamily="18" charset="2"/>
              </a:rPr>
              <a:t>n</a:t>
            </a:r>
            <a:r>
              <a:rPr lang="en-US" dirty="0" smtClean="0">
                <a:solidFill>
                  <a:schemeClr val="tx1"/>
                </a:solidFill>
                <a:latin typeface="+mn-lt"/>
                <a:sym typeface="Symbol" panose="05050102010706020507" pitchFamily="18" charset="2"/>
              </a:rPr>
              <a:t> | </a:t>
            </a:r>
            <a:r>
              <a:rPr lang="en-US" i="1" dirty="0" smtClean="0">
                <a:solidFill>
                  <a:schemeClr val="tx1"/>
                </a:solidFill>
                <a:latin typeface="+mn-lt"/>
                <a:sym typeface="Symbol" panose="05050102010706020507" pitchFamily="18" charset="2"/>
              </a:rPr>
              <a:t>n</a:t>
            </a:r>
            <a:r>
              <a:rPr lang="en-US" dirty="0" smtClean="0">
                <a:solidFill>
                  <a:schemeClr val="tx1"/>
                </a:solidFill>
                <a:latin typeface="+mn-lt"/>
                <a:sym typeface="Symbol" panose="05050102010706020507" pitchFamily="18" charset="2"/>
              </a:rPr>
              <a:t>  N}</a:t>
            </a:r>
            <a:endParaRPr lang="en-US" dirty="0" smtClean="0">
              <a:solidFill>
                <a:schemeClr val="tx1"/>
              </a:solidFill>
              <a:latin typeface="+mn-lt"/>
            </a:endParaRPr>
          </a:p>
          <a:p>
            <a:pPr marL="514350" indent="-514350" algn="just" eaLnBrk="1" hangingPunct="1">
              <a:lnSpc>
                <a:spcPct val="150000"/>
              </a:lnSpc>
              <a:buFontTx/>
              <a:buAutoNum type="arabicPeriod"/>
              <a:defRPr/>
            </a:pPr>
            <a:r>
              <a:rPr lang="en-GB" dirty="0" smtClean="0">
                <a:solidFill>
                  <a:schemeClr val="tx1"/>
                </a:solidFill>
                <a:latin typeface="+mn-lt"/>
              </a:rPr>
              <a:t>Write a automata code for </a:t>
            </a:r>
            <a:r>
              <a:rPr lang="en-US" altLang="en-US" dirty="0" smtClean="0">
                <a:solidFill>
                  <a:schemeClr val="tx1"/>
                </a:solidFill>
                <a:latin typeface="+mn-lt"/>
                <a:cs typeface="Times New Roman" panose="02020603050405020304" pitchFamily="18" charset="0"/>
              </a:rPr>
              <a:t>Let Σ = {0, 1}. </a:t>
            </a:r>
          </a:p>
          <a:p>
            <a:pPr algn="just" eaLnBrk="1" hangingPunct="1">
              <a:lnSpc>
                <a:spcPct val="150000"/>
              </a:lnSpc>
              <a:defRPr/>
            </a:pPr>
            <a:r>
              <a:rPr lang="en-US" altLang="en-US" dirty="0" smtClean="0">
                <a:solidFill>
                  <a:schemeClr val="tx1"/>
                </a:solidFill>
                <a:latin typeface="+mn-lt"/>
                <a:cs typeface="Times New Roman" panose="02020603050405020304" pitchFamily="18" charset="0"/>
              </a:rPr>
              <a:t>	        Given DFAs for {}, {ε}, Σ</a:t>
            </a:r>
            <a:r>
              <a:rPr lang="en-US" altLang="en-US" baseline="30000" dirty="0" smtClean="0">
                <a:solidFill>
                  <a:schemeClr val="tx1"/>
                </a:solidFill>
                <a:latin typeface="+mn-lt"/>
                <a:cs typeface="Times New Roman" panose="02020603050405020304" pitchFamily="18" charset="0"/>
              </a:rPr>
              <a:t>*</a:t>
            </a:r>
            <a:r>
              <a:rPr lang="en-US" altLang="en-US" dirty="0" smtClean="0">
                <a:solidFill>
                  <a:schemeClr val="tx1"/>
                </a:solidFill>
                <a:latin typeface="+mn-lt"/>
                <a:cs typeface="Times New Roman" panose="02020603050405020304" pitchFamily="18" charset="0"/>
              </a:rPr>
              <a:t>, and Σ</a:t>
            </a:r>
            <a:r>
              <a:rPr lang="en-US" altLang="en-US" baseline="30000" dirty="0" smtClean="0">
                <a:solidFill>
                  <a:schemeClr val="tx1"/>
                </a:solidFill>
                <a:latin typeface="+mn-lt"/>
                <a:cs typeface="Times New Roman" panose="02020603050405020304" pitchFamily="18" charset="0"/>
              </a:rPr>
              <a:t>+</a:t>
            </a:r>
            <a:r>
              <a:rPr lang="en-US" altLang="en-US" dirty="0" smtClean="0">
                <a:solidFill>
                  <a:schemeClr val="tx1"/>
                </a:solidFill>
                <a:latin typeface="+mn-lt"/>
                <a:cs typeface="Times New Roman" panose="02020603050405020304" pitchFamily="18" charset="0"/>
              </a:rPr>
              <a:t>.</a:t>
            </a:r>
            <a:endParaRPr lang="en-GB" sz="2800" b="1" dirty="0" smtClean="0">
              <a:solidFill>
                <a:schemeClr val="tx1"/>
              </a:solidFill>
              <a:latin typeface="Arial" panose="020B0604020202020204" pitchFamily="34" charset="0"/>
            </a:endParaRPr>
          </a:p>
        </p:txBody>
      </p:sp>
    </p:spTree>
    <p:extLst>
      <p:ext uri="{BB962C8B-B14F-4D97-AF65-F5344CB8AC3E}">
        <p14:creationId xmlns:p14="http://schemas.microsoft.com/office/powerpoint/2010/main" xmlns="" val="426338124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NDFA</a:t>
            </a:r>
            <a:endParaRPr lang="en-IN" sz="2563" b="1" spc="13" dirty="0">
              <a:solidFill>
                <a:srgbClr val="010103"/>
              </a:solidFill>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0" name="Rectangle 3"/>
          <p:cNvSpPr txBox="1">
            <a:spLocks noChangeArrowheads="1"/>
          </p:cNvSpPr>
          <p:nvPr/>
        </p:nvSpPr>
        <p:spPr>
          <a:xfrm>
            <a:off x="344772" y="894435"/>
            <a:ext cx="11347555" cy="45259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mtClean="0"/>
              <a:t>A nondeterministic finite automaton M is a five-tuple M = (Q, </a:t>
            </a:r>
            <a:r>
              <a:rPr lang="en-US" smtClean="0">
                <a:sym typeface="Symbol" panose="05050102010706020507" pitchFamily="18" charset="2"/>
              </a:rPr>
              <a:t>, , q</a:t>
            </a:r>
            <a:r>
              <a:rPr lang="en-US" baseline="-25000" smtClean="0">
                <a:sym typeface="Symbol" panose="05050102010706020507" pitchFamily="18" charset="2"/>
              </a:rPr>
              <a:t>0</a:t>
            </a:r>
            <a:r>
              <a:rPr lang="en-US" smtClean="0">
                <a:sym typeface="Symbol" panose="05050102010706020507" pitchFamily="18" charset="2"/>
              </a:rPr>
              <a:t>, F), where:</a:t>
            </a:r>
          </a:p>
          <a:p>
            <a:pPr lvl="1">
              <a:lnSpc>
                <a:spcPct val="150000"/>
              </a:lnSpc>
            </a:pPr>
            <a:r>
              <a:rPr lang="en-US" smtClean="0">
                <a:sym typeface="Symbol" panose="05050102010706020507" pitchFamily="18" charset="2"/>
              </a:rPr>
              <a:t>Q is a finite set of states of M</a:t>
            </a:r>
          </a:p>
          <a:p>
            <a:pPr lvl="1">
              <a:lnSpc>
                <a:spcPct val="150000"/>
              </a:lnSpc>
            </a:pPr>
            <a:r>
              <a:rPr lang="en-US" smtClean="0">
                <a:sym typeface="Symbol" panose="05050102010706020507" pitchFamily="18" charset="2"/>
              </a:rPr>
              <a:t> is the finite input alphabet of M</a:t>
            </a:r>
          </a:p>
          <a:p>
            <a:pPr lvl="1">
              <a:lnSpc>
                <a:spcPct val="150000"/>
              </a:lnSpc>
            </a:pPr>
            <a:r>
              <a:rPr lang="en-US" smtClean="0">
                <a:sym typeface="Symbol" panose="05050102010706020507" pitchFamily="18" charset="2"/>
              </a:rPr>
              <a:t>: Q    power set of Q, is the state transition function mapping a state-symbol pair to a subset of Q</a:t>
            </a:r>
          </a:p>
          <a:p>
            <a:pPr lvl="1">
              <a:lnSpc>
                <a:spcPct val="150000"/>
              </a:lnSpc>
            </a:pPr>
            <a:r>
              <a:rPr lang="en-US" smtClean="0">
                <a:sym typeface="Symbol" panose="05050102010706020507" pitchFamily="18" charset="2"/>
              </a:rPr>
              <a:t>q</a:t>
            </a:r>
            <a:r>
              <a:rPr lang="en-US" baseline="-25000" smtClean="0">
                <a:sym typeface="Symbol" panose="05050102010706020507" pitchFamily="18" charset="2"/>
              </a:rPr>
              <a:t>0</a:t>
            </a:r>
            <a:r>
              <a:rPr lang="en-US" smtClean="0">
                <a:sym typeface="Symbol" panose="05050102010706020507" pitchFamily="18" charset="2"/>
              </a:rPr>
              <a:t> is the start state of M</a:t>
            </a:r>
          </a:p>
          <a:p>
            <a:pPr lvl="1">
              <a:lnSpc>
                <a:spcPct val="150000"/>
              </a:lnSpc>
            </a:pPr>
            <a:r>
              <a:rPr lang="en-US" smtClean="0">
                <a:sym typeface="Symbol" panose="05050102010706020507" pitchFamily="18" charset="2"/>
              </a:rPr>
              <a:t>F  Q is the set of accepting states or final states of M</a:t>
            </a:r>
            <a:endParaRPr lang="en-US" dirty="0" smtClean="0">
              <a:sym typeface="Symbol" panose="05050102010706020507" pitchFamily="18" charset="2"/>
            </a:endParaRPr>
          </a:p>
        </p:txBody>
      </p:sp>
    </p:spTree>
    <p:extLst>
      <p:ext uri="{BB962C8B-B14F-4D97-AF65-F5344CB8AC3E}">
        <p14:creationId xmlns:p14="http://schemas.microsoft.com/office/powerpoint/2010/main" xmlns="" val="414756056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Example NDFA</a:t>
            </a:r>
            <a:endParaRPr lang="en-IN" sz="2563" b="1" spc="13" dirty="0">
              <a:solidFill>
                <a:srgbClr val="010103"/>
              </a:solidFill>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0" name="Rectangle 3"/>
          <p:cNvSpPr txBox="1">
            <a:spLocks noChangeArrowheads="1"/>
          </p:cNvSpPr>
          <p:nvPr/>
        </p:nvSpPr>
        <p:spPr>
          <a:xfrm>
            <a:off x="344772" y="894435"/>
            <a:ext cx="11347555" cy="784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t>NFA that recognizes the language of strings that end in 01</a:t>
            </a:r>
          </a:p>
        </p:txBody>
      </p:sp>
      <p:sp>
        <p:nvSpPr>
          <p:cNvPr id="11" name="Text Box 20"/>
          <p:cNvSpPr txBox="1">
            <a:spLocks noChangeArrowheads="1"/>
          </p:cNvSpPr>
          <p:nvPr/>
        </p:nvSpPr>
        <p:spPr bwMode="auto">
          <a:xfrm>
            <a:off x="7849849" y="3015883"/>
            <a:ext cx="3124200" cy="707886"/>
          </a:xfrm>
          <a:prstGeom prst="rect">
            <a:avLst/>
          </a:prstGeom>
          <a:noFill/>
          <a:ln w="9525">
            <a:solidFill>
              <a:schemeClr val="tx2"/>
            </a:solidFill>
            <a:miter lim="800000"/>
            <a:headEnd/>
            <a:tailEnd/>
          </a:ln>
          <a:effectLst/>
          <a:extLst>
            <a:ext uri="{909E8E84-426E-40DD-AFC4-6F175D3DCCD1}">
              <a14:hiddenFill xmlns:a14="http://schemas.microsoft.com/office/drawing/2010/main" xmlns="">
                <a:solidFill>
                  <a:schemeClr val="tx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2000" dirty="0">
                <a:latin typeface="+mn-lt"/>
              </a:rPr>
              <a:t>Exercise</a:t>
            </a:r>
            <a:r>
              <a:rPr lang="en-US" sz="2000" dirty="0" smtClean="0">
                <a:latin typeface="+mn-lt"/>
              </a:rPr>
              <a:t>: Draw </a:t>
            </a:r>
            <a:r>
              <a:rPr lang="en-US" sz="2000" dirty="0">
                <a:latin typeface="+mn-lt"/>
              </a:rPr>
              <a:t>the complete transition table for this NFA</a:t>
            </a:r>
          </a:p>
        </p:txBody>
      </p:sp>
      <p:grpSp>
        <p:nvGrpSpPr>
          <p:cNvPr id="12" name="Group 11"/>
          <p:cNvGrpSpPr/>
          <p:nvPr/>
        </p:nvGrpSpPr>
        <p:grpSpPr>
          <a:xfrm>
            <a:off x="1430612" y="2064901"/>
            <a:ext cx="5257800" cy="2609850"/>
            <a:chOff x="990600" y="3352800"/>
            <a:chExt cx="5257800" cy="2609850"/>
          </a:xfrm>
        </p:grpSpPr>
        <p:sp>
          <p:nvSpPr>
            <p:cNvPr id="13" name="Oval 5"/>
            <p:cNvSpPr>
              <a:spLocks noChangeArrowheads="1"/>
            </p:cNvSpPr>
            <p:nvPr/>
          </p:nvSpPr>
          <p:spPr bwMode="auto">
            <a:xfrm>
              <a:off x="1524000" y="4038600"/>
              <a:ext cx="838200" cy="914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sz="1800">
                  <a:latin typeface="Arial" panose="020B0604020202020204" pitchFamily="34" charset="0"/>
                </a:rPr>
                <a:t>q</a:t>
              </a:r>
              <a:r>
                <a:rPr lang="en-US" sz="1800" baseline="-25000">
                  <a:latin typeface="Arial" panose="020B0604020202020204" pitchFamily="34" charset="0"/>
                </a:rPr>
                <a:t>0</a:t>
              </a:r>
            </a:p>
          </p:txBody>
        </p:sp>
        <p:sp>
          <p:nvSpPr>
            <p:cNvPr id="14" name="Oval 6"/>
            <p:cNvSpPr>
              <a:spLocks noChangeArrowheads="1"/>
            </p:cNvSpPr>
            <p:nvPr/>
          </p:nvSpPr>
          <p:spPr bwMode="auto">
            <a:xfrm>
              <a:off x="5410200" y="3886200"/>
              <a:ext cx="838200" cy="990600"/>
            </a:xfrm>
            <a:prstGeom prst="ellipse">
              <a:avLst/>
            </a:prstGeom>
            <a:solidFill>
              <a:schemeClr val="accent1"/>
            </a:solidFill>
            <a:ln w="698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sz="1800">
                  <a:latin typeface="Arial" panose="020B0604020202020204" pitchFamily="34" charset="0"/>
                </a:rPr>
                <a:t>q</a:t>
              </a:r>
              <a:r>
                <a:rPr lang="en-US" sz="1800" baseline="-25000">
                  <a:latin typeface="Arial" panose="020B0604020202020204" pitchFamily="34" charset="0"/>
                </a:rPr>
                <a:t>2</a:t>
              </a:r>
            </a:p>
          </p:txBody>
        </p:sp>
        <p:sp>
          <p:nvSpPr>
            <p:cNvPr id="15" name="Line 7"/>
            <p:cNvSpPr>
              <a:spLocks noChangeShapeType="1"/>
            </p:cNvSpPr>
            <p:nvPr/>
          </p:nvSpPr>
          <p:spPr bwMode="auto">
            <a:xfrm>
              <a:off x="990600" y="44196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IN"/>
            </a:p>
          </p:txBody>
        </p:sp>
        <p:cxnSp>
          <p:nvCxnSpPr>
            <p:cNvPr id="16" name="AutoShape 9"/>
            <p:cNvCxnSpPr>
              <a:cxnSpLocks noChangeShapeType="1"/>
              <a:stCxn id="13" idx="1"/>
              <a:endCxn id="13" idx="7"/>
            </p:cNvCxnSpPr>
            <p:nvPr/>
          </p:nvCxnSpPr>
          <p:spPr bwMode="auto">
            <a:xfrm rot="5400000" flipV="1">
              <a:off x="1942307" y="3875881"/>
              <a:ext cx="1588" cy="593725"/>
            </a:xfrm>
            <a:prstGeom prst="curvedConnector3">
              <a:avLst>
                <a:gd name="adj1" fmla="val -2280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Text Box 12"/>
            <p:cNvSpPr txBox="1">
              <a:spLocks noChangeArrowheads="1"/>
            </p:cNvSpPr>
            <p:nvPr/>
          </p:nvSpPr>
          <p:spPr bwMode="auto">
            <a:xfrm>
              <a:off x="1447800" y="33528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0,1</a:t>
              </a:r>
            </a:p>
          </p:txBody>
        </p:sp>
        <p:sp>
          <p:nvSpPr>
            <p:cNvPr id="18" name="Text Box 13"/>
            <p:cNvSpPr txBox="1">
              <a:spLocks noChangeArrowheads="1"/>
            </p:cNvSpPr>
            <p:nvPr/>
          </p:nvSpPr>
          <p:spPr bwMode="auto">
            <a:xfrm>
              <a:off x="2819400" y="3962400"/>
              <a:ext cx="350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0</a:t>
              </a:r>
            </a:p>
          </p:txBody>
        </p:sp>
        <p:sp>
          <p:nvSpPr>
            <p:cNvPr id="19" name="Text Box 15"/>
            <p:cNvSpPr txBox="1">
              <a:spLocks noChangeArrowheads="1"/>
            </p:cNvSpPr>
            <p:nvPr/>
          </p:nvSpPr>
          <p:spPr bwMode="auto">
            <a:xfrm>
              <a:off x="4572000" y="3886200"/>
              <a:ext cx="350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1</a:t>
              </a:r>
            </a:p>
          </p:txBody>
        </p:sp>
        <p:sp>
          <p:nvSpPr>
            <p:cNvPr id="20" name="Oval 16"/>
            <p:cNvSpPr>
              <a:spLocks noChangeArrowheads="1"/>
            </p:cNvSpPr>
            <p:nvPr/>
          </p:nvSpPr>
          <p:spPr bwMode="auto">
            <a:xfrm>
              <a:off x="3352800" y="3962400"/>
              <a:ext cx="838200" cy="914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sz="1800">
                  <a:latin typeface="Arial" panose="020B0604020202020204" pitchFamily="34" charset="0"/>
                </a:rPr>
                <a:t>q</a:t>
              </a:r>
              <a:r>
                <a:rPr lang="en-US" sz="1800" baseline="-25000">
                  <a:latin typeface="Arial" panose="020B0604020202020204" pitchFamily="34" charset="0"/>
                </a:rPr>
                <a:t>1</a:t>
              </a:r>
            </a:p>
          </p:txBody>
        </p:sp>
        <p:sp>
          <p:nvSpPr>
            <p:cNvPr id="21" name="Line 17"/>
            <p:cNvSpPr>
              <a:spLocks noChangeShapeType="1"/>
            </p:cNvSpPr>
            <p:nvPr/>
          </p:nvSpPr>
          <p:spPr bwMode="auto">
            <a:xfrm>
              <a:off x="2362200" y="4419600"/>
              <a:ext cx="914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IN"/>
            </a:p>
          </p:txBody>
        </p:sp>
        <p:sp>
          <p:nvSpPr>
            <p:cNvPr id="22" name="Line 18"/>
            <p:cNvSpPr>
              <a:spLocks noChangeShapeType="1"/>
            </p:cNvSpPr>
            <p:nvPr/>
          </p:nvSpPr>
          <p:spPr bwMode="auto">
            <a:xfrm>
              <a:off x="4191000" y="4419600"/>
              <a:ext cx="1219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IN"/>
            </a:p>
          </p:txBody>
        </p:sp>
        <p:sp>
          <p:nvSpPr>
            <p:cNvPr id="23" name="Text Box 19"/>
            <p:cNvSpPr txBox="1">
              <a:spLocks noChangeArrowheads="1"/>
            </p:cNvSpPr>
            <p:nvPr/>
          </p:nvSpPr>
          <p:spPr bwMode="auto">
            <a:xfrm>
              <a:off x="2346325" y="5140325"/>
              <a:ext cx="3378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note:	</a:t>
              </a:r>
              <a:r>
                <a:rPr lang="en-US" sz="1800">
                  <a:latin typeface="Arial" panose="020B0604020202020204" pitchFamily="34" charset="0"/>
                  <a:sym typeface="Symbol" panose="05050102010706020507" pitchFamily="18" charset="2"/>
                </a:rPr>
                <a:t>(q</a:t>
              </a:r>
              <a:r>
                <a:rPr lang="en-US" sz="1800" baseline="-25000">
                  <a:latin typeface="Arial" panose="020B0604020202020204" pitchFamily="34" charset="0"/>
                  <a:sym typeface="Symbol" panose="05050102010706020507" pitchFamily="18" charset="2"/>
                </a:rPr>
                <a:t>0</a:t>
              </a:r>
              <a:r>
                <a:rPr lang="en-US" sz="1800">
                  <a:latin typeface="Arial" panose="020B0604020202020204" pitchFamily="34" charset="0"/>
                  <a:sym typeface="Symbol" panose="05050102010706020507" pitchFamily="18" charset="2"/>
                </a:rPr>
                <a:t>,0) = {q</a:t>
              </a:r>
              <a:r>
                <a:rPr lang="en-US" sz="1800" baseline="-25000">
                  <a:latin typeface="Arial" panose="020B0604020202020204" pitchFamily="34" charset="0"/>
                  <a:sym typeface="Symbol" panose="05050102010706020507" pitchFamily="18" charset="2"/>
                </a:rPr>
                <a:t>0</a:t>
              </a:r>
              <a:r>
                <a:rPr lang="en-US" sz="1800">
                  <a:latin typeface="Arial" panose="020B0604020202020204" pitchFamily="34" charset="0"/>
                  <a:sym typeface="Symbol" panose="05050102010706020507" pitchFamily="18" charset="2"/>
                </a:rPr>
                <a:t>,q</a:t>
              </a:r>
              <a:r>
                <a:rPr lang="en-US" sz="1800" baseline="-25000">
                  <a:latin typeface="Arial" panose="020B0604020202020204" pitchFamily="34" charset="0"/>
                  <a:sym typeface="Symbol" panose="05050102010706020507" pitchFamily="18" charset="2"/>
                </a:rPr>
                <a:t>1</a:t>
              </a:r>
              <a:r>
                <a:rPr lang="en-US" sz="1800">
                  <a:latin typeface="Arial" panose="020B0604020202020204" pitchFamily="34" charset="0"/>
                  <a:sym typeface="Symbol" panose="05050102010706020507" pitchFamily="18" charset="2"/>
                </a:rPr>
                <a:t>}</a:t>
              </a:r>
              <a:br>
                <a:rPr lang="en-US" sz="1800">
                  <a:latin typeface="Arial" panose="020B0604020202020204" pitchFamily="34" charset="0"/>
                  <a:sym typeface="Symbol" panose="05050102010706020507" pitchFamily="18" charset="2"/>
                </a:rPr>
              </a:br>
              <a:r>
                <a:rPr lang="en-US" sz="1800">
                  <a:latin typeface="Arial" panose="020B0604020202020204" pitchFamily="34" charset="0"/>
                  <a:sym typeface="Symbol" panose="05050102010706020507" pitchFamily="18" charset="2"/>
                </a:rPr>
                <a:t>	(q</a:t>
              </a:r>
              <a:r>
                <a:rPr lang="en-US" sz="1800" baseline="-25000">
                  <a:latin typeface="Arial" panose="020B0604020202020204" pitchFamily="34" charset="0"/>
                  <a:sym typeface="Symbol" panose="05050102010706020507" pitchFamily="18" charset="2"/>
                </a:rPr>
                <a:t>1</a:t>
              </a:r>
              <a:r>
                <a:rPr lang="en-US" sz="1800">
                  <a:latin typeface="Arial" panose="020B0604020202020204" pitchFamily="34" charset="0"/>
                  <a:sym typeface="Symbol" panose="05050102010706020507" pitchFamily="18" charset="2"/>
                </a:rPr>
                <a:t>,0) = {}</a:t>
              </a:r>
            </a:p>
          </p:txBody>
        </p:sp>
      </p:grpSp>
    </p:spTree>
    <p:extLst>
      <p:ext uri="{BB962C8B-B14F-4D97-AF65-F5344CB8AC3E}">
        <p14:creationId xmlns:p14="http://schemas.microsoft.com/office/powerpoint/2010/main" xmlns="" val="5516079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NDFA</a:t>
            </a:r>
            <a:endParaRPr lang="en-IN" sz="2563" b="1" spc="13" dirty="0">
              <a:solidFill>
                <a:srgbClr val="010103"/>
              </a:solidFill>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29982" y="480475"/>
            <a:ext cx="12105504" cy="6072628"/>
            <a:chOff x="150886" y="1274313"/>
            <a:chExt cx="9296400" cy="859477"/>
          </a:xfrm>
        </p:grpSpPr>
        <p:sp>
          <p:nvSpPr>
            <p:cNvPr id="29" name="Rectangle 28"/>
            <p:cNvSpPr/>
            <p:nvPr/>
          </p:nvSpPr>
          <p:spPr>
            <a:xfrm>
              <a:off x="150886" y="128754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0" name="Rectangle 3"/>
          <p:cNvSpPr txBox="1">
            <a:spLocks noChangeArrowheads="1"/>
          </p:cNvSpPr>
          <p:nvPr/>
        </p:nvSpPr>
        <p:spPr>
          <a:xfrm>
            <a:off x="89671" y="577947"/>
            <a:ext cx="11985112" cy="784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sz="2000" dirty="0"/>
              <a:t>A nondeterministic finite automaton (NFA) over an alphabet A is similar to a DFA except that </a:t>
            </a:r>
            <a:r>
              <a:rPr lang="en-IN" sz="2000" dirty="0" err="1"/>
              <a:t>epislon</a:t>
            </a:r>
            <a:r>
              <a:rPr lang="en-IN" sz="2000" dirty="0"/>
              <a:t>-edges are allowed, there is no requirement to emit edges from a state, and multiple  edges with the same letter can be emitted from a state. </a:t>
            </a:r>
          </a:p>
          <a:p>
            <a:pPr marL="0" indent="0">
              <a:lnSpc>
                <a:spcPct val="150000"/>
              </a:lnSpc>
              <a:buNone/>
            </a:pPr>
            <a:r>
              <a:rPr lang="en-IN" sz="2000" b="1" dirty="0"/>
              <a:t>Example</a:t>
            </a:r>
            <a:r>
              <a:rPr lang="en-IN" sz="2000" dirty="0"/>
              <a:t>. The following NFA recognizes the language of a + </a:t>
            </a:r>
            <a:r>
              <a:rPr lang="en-IN" sz="2000" dirty="0" err="1"/>
              <a:t>aa</a:t>
            </a:r>
            <a:r>
              <a:rPr lang="en-IN" sz="2000" dirty="0"/>
              <a:t>*b + a*b</a:t>
            </a:r>
            <a:r>
              <a:rPr lang="en-IN" sz="2000" dirty="0" smtClean="0"/>
              <a:t>.</a:t>
            </a:r>
          </a:p>
          <a:p>
            <a:pPr marL="0" indent="0">
              <a:lnSpc>
                <a:spcPct val="150000"/>
              </a:lnSpc>
              <a:buNone/>
            </a:pPr>
            <a:endParaRPr lang="en-IN" sz="2000" dirty="0"/>
          </a:p>
          <a:p>
            <a:pPr marL="0" indent="0">
              <a:lnSpc>
                <a:spcPct val="150000"/>
              </a:lnSpc>
              <a:buNone/>
            </a:pPr>
            <a:endParaRPr lang="en-IN" sz="2000" dirty="0" smtClean="0"/>
          </a:p>
          <a:p>
            <a:pPr marL="0" indent="0">
              <a:lnSpc>
                <a:spcPct val="150000"/>
              </a:lnSpc>
              <a:buNone/>
            </a:pPr>
            <a:endParaRPr lang="en-IN" sz="2000" dirty="0"/>
          </a:p>
          <a:p>
            <a:pPr>
              <a:lnSpc>
                <a:spcPct val="150000"/>
              </a:lnSpc>
              <a:spcBef>
                <a:spcPct val="0"/>
              </a:spcBef>
              <a:buNone/>
            </a:pPr>
            <a:r>
              <a:rPr lang="en-US" sz="2000" b="1" dirty="0"/>
              <a:t>Table representation of NFA</a:t>
            </a:r>
          </a:p>
          <a:p>
            <a:pPr>
              <a:lnSpc>
                <a:spcPct val="150000"/>
              </a:lnSpc>
              <a:spcBef>
                <a:spcPct val="0"/>
              </a:spcBef>
              <a:buNone/>
            </a:pPr>
            <a:r>
              <a:rPr lang="en-US" sz="2000" dirty="0"/>
              <a:t>An NFA over A can be represented by a function T : States </a:t>
            </a:r>
            <a:r>
              <a:rPr lang="en-US" sz="2000" dirty="0">
                <a:sym typeface="Symbol" panose="05050102010706020507" pitchFamily="18" charset="2"/>
              </a:rPr>
              <a:t> A  {L}  power(States), </a:t>
            </a:r>
            <a:r>
              <a:rPr lang="en-US" sz="2000" dirty="0" smtClean="0">
                <a:sym typeface="Symbol" panose="05050102010706020507" pitchFamily="18" charset="2"/>
              </a:rPr>
              <a:t>where </a:t>
            </a:r>
            <a:r>
              <a:rPr lang="en-US" sz="2000" dirty="0">
                <a:sym typeface="Symbol" panose="05050102010706020507" pitchFamily="18" charset="2"/>
              </a:rPr>
              <a:t>T(</a:t>
            </a:r>
            <a:r>
              <a:rPr lang="en-US" sz="2000" dirty="0" err="1">
                <a:sym typeface="Symbol" panose="05050102010706020507" pitchFamily="18" charset="2"/>
              </a:rPr>
              <a:t>i</a:t>
            </a:r>
            <a:r>
              <a:rPr lang="en-US" sz="2000" dirty="0">
                <a:sym typeface="Symbol" panose="05050102010706020507" pitchFamily="18" charset="2"/>
              </a:rPr>
              <a:t>, a) is the set </a:t>
            </a:r>
            <a:r>
              <a:rPr lang="en-US" sz="2000" dirty="0" smtClean="0">
                <a:sym typeface="Symbol" panose="05050102010706020507" pitchFamily="18" charset="2"/>
              </a:rPr>
              <a:t>of states </a:t>
            </a:r>
            <a:r>
              <a:rPr lang="en-US" sz="2000" dirty="0">
                <a:sym typeface="Symbol" panose="05050102010706020507" pitchFamily="18" charset="2"/>
              </a:rPr>
              <a:t>reached from state </a:t>
            </a:r>
            <a:r>
              <a:rPr lang="en-US" sz="2000" dirty="0" err="1">
                <a:sym typeface="Symbol" panose="05050102010706020507" pitchFamily="18" charset="2"/>
              </a:rPr>
              <a:t>i</a:t>
            </a:r>
            <a:r>
              <a:rPr lang="en-US" sz="2000" dirty="0">
                <a:sym typeface="Symbol" panose="05050102010706020507" pitchFamily="18" charset="2"/>
              </a:rPr>
              <a:t> along the edge labeled a, and we mark </a:t>
            </a:r>
            <a:r>
              <a:rPr lang="en-US" sz="2000" dirty="0" smtClean="0">
                <a:sym typeface="Symbol" panose="05050102010706020507" pitchFamily="18" charset="2"/>
              </a:rPr>
              <a:t> the </a:t>
            </a:r>
            <a:r>
              <a:rPr lang="en-US" sz="2000" dirty="0">
                <a:sym typeface="Symbol" panose="05050102010706020507" pitchFamily="18" charset="2"/>
              </a:rPr>
              <a:t>start and final states. The following figure shows the table for the preceding NFA.</a:t>
            </a:r>
          </a:p>
          <a:p>
            <a:pPr marL="0" indent="0">
              <a:lnSpc>
                <a:spcPct val="150000"/>
              </a:lnSpc>
              <a:buNone/>
            </a:pPr>
            <a:endParaRPr lang="en-IN" sz="2000" dirty="0"/>
          </a:p>
        </p:txBody>
      </p:sp>
      <p:grpSp>
        <p:nvGrpSpPr>
          <p:cNvPr id="24" name="Group 52"/>
          <p:cNvGrpSpPr>
            <a:grpSpLocks/>
          </p:cNvGrpSpPr>
          <p:nvPr/>
        </p:nvGrpSpPr>
        <p:grpSpPr bwMode="auto">
          <a:xfrm>
            <a:off x="3624275" y="2864306"/>
            <a:ext cx="3405188" cy="1250950"/>
            <a:chOff x="1167" y="1140"/>
            <a:chExt cx="2145" cy="788"/>
          </a:xfrm>
        </p:grpSpPr>
        <p:sp>
          <p:nvSpPr>
            <p:cNvPr id="25" name="Oval 29"/>
            <p:cNvSpPr>
              <a:spLocks noChangeArrowheads="1"/>
            </p:cNvSpPr>
            <p:nvPr/>
          </p:nvSpPr>
          <p:spPr bwMode="auto">
            <a:xfrm>
              <a:off x="1914" y="1659"/>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26" name="Oval 30"/>
            <p:cNvSpPr>
              <a:spLocks noChangeArrowheads="1"/>
            </p:cNvSpPr>
            <p:nvPr/>
          </p:nvSpPr>
          <p:spPr bwMode="auto">
            <a:xfrm>
              <a:off x="2504" y="1174"/>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28" name="Line 31"/>
            <p:cNvSpPr>
              <a:spLocks noChangeShapeType="1"/>
            </p:cNvSpPr>
            <p:nvPr/>
          </p:nvSpPr>
          <p:spPr bwMode="auto">
            <a:xfrm>
              <a:off x="2678" y="1398"/>
              <a:ext cx="350"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nvGrpSpPr>
            <p:cNvPr id="31" name="Group 32"/>
            <p:cNvGrpSpPr>
              <a:grpSpLocks/>
            </p:cNvGrpSpPr>
            <p:nvPr/>
          </p:nvGrpSpPr>
          <p:grpSpPr bwMode="auto">
            <a:xfrm>
              <a:off x="3008" y="1620"/>
              <a:ext cx="304" cy="308"/>
              <a:chOff x="1680" y="2016"/>
              <a:chExt cx="304" cy="308"/>
            </a:xfrm>
          </p:grpSpPr>
          <p:sp>
            <p:nvSpPr>
              <p:cNvPr id="46" name="Oval 33"/>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47" name="Oval 34"/>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32" name="Text Box 35"/>
            <p:cNvSpPr txBox="1">
              <a:spLocks noChangeArrowheads="1"/>
            </p:cNvSpPr>
            <p:nvPr/>
          </p:nvSpPr>
          <p:spPr bwMode="auto">
            <a:xfrm>
              <a:off x="1167" y="1662"/>
              <a:ext cx="43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33" name="Text Box 36"/>
            <p:cNvSpPr txBox="1">
              <a:spLocks noChangeArrowheads="1"/>
            </p:cNvSpPr>
            <p:nvPr/>
          </p:nvSpPr>
          <p:spPr bwMode="auto">
            <a:xfrm>
              <a:off x="1944" y="1663"/>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0</a:t>
              </a:r>
            </a:p>
          </p:txBody>
        </p:sp>
        <p:sp>
          <p:nvSpPr>
            <p:cNvPr id="34" name="Line 37"/>
            <p:cNvSpPr>
              <a:spLocks noChangeShapeType="1"/>
            </p:cNvSpPr>
            <p:nvPr/>
          </p:nvSpPr>
          <p:spPr bwMode="auto">
            <a:xfrm>
              <a:off x="1594" y="1780"/>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35" name="Text Box 38"/>
            <p:cNvSpPr txBox="1">
              <a:spLocks noChangeArrowheads="1"/>
            </p:cNvSpPr>
            <p:nvPr/>
          </p:nvSpPr>
          <p:spPr bwMode="auto">
            <a:xfrm>
              <a:off x="3068" y="1655"/>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2</a:t>
              </a:r>
            </a:p>
          </p:txBody>
        </p:sp>
        <p:sp>
          <p:nvSpPr>
            <p:cNvPr id="36" name="Text Box 39"/>
            <p:cNvSpPr txBox="1">
              <a:spLocks noChangeArrowheads="1"/>
            </p:cNvSpPr>
            <p:nvPr/>
          </p:nvSpPr>
          <p:spPr bwMode="auto">
            <a:xfrm>
              <a:off x="2536" y="1175"/>
              <a:ext cx="1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1</a:t>
              </a:r>
            </a:p>
          </p:txBody>
        </p:sp>
        <p:sp>
          <p:nvSpPr>
            <p:cNvPr id="37" name="Text Box 40"/>
            <p:cNvSpPr txBox="1">
              <a:spLocks noChangeArrowheads="1"/>
            </p:cNvSpPr>
            <p:nvPr/>
          </p:nvSpPr>
          <p:spPr bwMode="auto">
            <a:xfrm>
              <a:off x="2520" y="1574"/>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38" name="Arc 41"/>
            <p:cNvSpPr>
              <a:spLocks/>
            </p:cNvSpPr>
            <p:nvPr/>
          </p:nvSpPr>
          <p:spPr bwMode="auto">
            <a:xfrm flipV="1">
              <a:off x="2719" y="1178"/>
              <a:ext cx="190" cy="174"/>
            </a:xfrm>
            <a:custGeom>
              <a:avLst/>
              <a:gdLst>
                <a:gd name="T0" fmla="*/ 0 w 39807"/>
                <a:gd name="T1" fmla="*/ 0 h 43200"/>
                <a:gd name="T2" fmla="*/ 0 w 39807"/>
                <a:gd name="T3" fmla="*/ 0 h 43200"/>
                <a:gd name="T4" fmla="*/ 0 w 39807"/>
                <a:gd name="T5" fmla="*/ 0 h 43200"/>
                <a:gd name="T6" fmla="*/ 0 60000 65536"/>
                <a:gd name="T7" fmla="*/ 0 60000 65536"/>
                <a:gd name="T8" fmla="*/ 0 60000 65536"/>
              </a:gdLst>
              <a:ahLst/>
              <a:cxnLst>
                <a:cxn ang="T6">
                  <a:pos x="T0" y="T1"/>
                </a:cxn>
                <a:cxn ang="T7">
                  <a:pos x="T2" y="T3"/>
                </a:cxn>
                <a:cxn ang="T8">
                  <a:pos x="T4" y="T5"/>
                </a:cxn>
              </a:cxnLst>
              <a:rect l="0" t="0"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stroke="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39" name="Line 42"/>
            <p:cNvSpPr>
              <a:spLocks noChangeShapeType="1"/>
            </p:cNvSpPr>
            <p:nvPr/>
          </p:nvSpPr>
          <p:spPr bwMode="auto">
            <a:xfrm flipV="1">
              <a:off x="2154" y="1778"/>
              <a:ext cx="8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40" name="Arc 43"/>
            <p:cNvSpPr>
              <a:spLocks/>
            </p:cNvSpPr>
            <p:nvPr/>
          </p:nvSpPr>
          <p:spPr bwMode="auto">
            <a:xfrm flipH="1">
              <a:off x="2042" y="1295"/>
              <a:ext cx="539" cy="545"/>
            </a:xfrm>
            <a:custGeom>
              <a:avLst/>
              <a:gdLst>
                <a:gd name="T0" fmla="*/ 0 w 20375"/>
                <a:gd name="T1" fmla="*/ 0 h 21380"/>
                <a:gd name="T2" fmla="*/ 0 w 20375"/>
                <a:gd name="T3" fmla="*/ 0 h 21380"/>
                <a:gd name="T4" fmla="*/ 0 w 20375"/>
                <a:gd name="T5" fmla="*/ 0 h 21380"/>
                <a:gd name="T6" fmla="*/ 0 60000 65536"/>
                <a:gd name="T7" fmla="*/ 0 60000 65536"/>
                <a:gd name="T8" fmla="*/ 0 60000 65536"/>
              </a:gdLst>
              <a:ahLst/>
              <a:cxnLst>
                <a:cxn ang="T6">
                  <a:pos x="T0" y="T1"/>
                </a:cxn>
                <a:cxn ang="T7">
                  <a:pos x="T2" y="T3"/>
                </a:cxn>
                <a:cxn ang="T8">
                  <a:pos x="T4" y="T5"/>
                </a:cxn>
              </a:cxnLst>
              <a:rect l="0" t="0" r="r" b="b"/>
              <a:pathLst>
                <a:path w="20375" h="21380" fill="none" extrusionOk="0">
                  <a:moveTo>
                    <a:pt x="3074" y="-1"/>
                  </a:moveTo>
                  <a:cubicBezTo>
                    <a:pt x="11037" y="1144"/>
                    <a:pt x="17705" y="6621"/>
                    <a:pt x="20375" y="14210"/>
                  </a:cubicBezTo>
                </a:path>
                <a:path w="20375" h="21380" stroke="0" extrusionOk="0">
                  <a:moveTo>
                    <a:pt x="3074" y="-1"/>
                  </a:moveTo>
                  <a:cubicBezTo>
                    <a:pt x="11037" y="1144"/>
                    <a:pt x="17705" y="6621"/>
                    <a:pt x="20375" y="14210"/>
                  </a:cubicBezTo>
                  <a:lnTo>
                    <a:pt x="0" y="21380"/>
                  </a:lnTo>
                  <a:lnTo>
                    <a:pt x="3074" y="-1"/>
                  </a:lnTo>
                  <a:close/>
                </a:path>
              </a:pathLst>
            </a:custGeom>
            <a:noFill/>
            <a:ln w="9525">
              <a:solidFill>
                <a:schemeClr val="tx1"/>
              </a:solidFill>
              <a:round/>
              <a:headEnd type="triangle" w="med" len="me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41" name="Arc 44"/>
            <p:cNvSpPr>
              <a:spLocks/>
            </p:cNvSpPr>
            <p:nvPr/>
          </p:nvSpPr>
          <p:spPr bwMode="auto">
            <a:xfrm flipV="1">
              <a:off x="1894" y="1207"/>
              <a:ext cx="664" cy="533"/>
            </a:xfrm>
            <a:custGeom>
              <a:avLst/>
              <a:gdLst>
                <a:gd name="T0" fmla="*/ 0 w 20405"/>
                <a:gd name="T1" fmla="*/ 0 h 20172"/>
                <a:gd name="T2" fmla="*/ 1 w 20405"/>
                <a:gd name="T3" fmla="*/ 0 h 20172"/>
                <a:gd name="T4" fmla="*/ 0 w 20405"/>
                <a:gd name="T5" fmla="*/ 0 h 20172"/>
                <a:gd name="T6" fmla="*/ 0 60000 65536"/>
                <a:gd name="T7" fmla="*/ 0 60000 65536"/>
                <a:gd name="T8" fmla="*/ 0 60000 65536"/>
              </a:gdLst>
              <a:ahLst/>
              <a:cxnLst>
                <a:cxn ang="T6">
                  <a:pos x="T0" y="T1"/>
                </a:cxn>
                <a:cxn ang="T7">
                  <a:pos x="T2" y="T3"/>
                </a:cxn>
                <a:cxn ang="T8">
                  <a:pos x="T4" y="T5"/>
                </a:cxn>
              </a:cxnLst>
              <a:rect l="0" t="0" r="r" b="b"/>
              <a:pathLst>
                <a:path w="20405" h="20172" fill="none" extrusionOk="0">
                  <a:moveTo>
                    <a:pt x="7723" y="-1"/>
                  </a:moveTo>
                  <a:cubicBezTo>
                    <a:pt x="13674" y="2278"/>
                    <a:pt x="18315" y="7068"/>
                    <a:pt x="20405" y="13088"/>
                  </a:cubicBezTo>
                </a:path>
                <a:path w="20405" h="20172" stroke="0" extrusionOk="0">
                  <a:moveTo>
                    <a:pt x="7723" y="-1"/>
                  </a:moveTo>
                  <a:cubicBezTo>
                    <a:pt x="13674" y="2278"/>
                    <a:pt x="18315" y="7068"/>
                    <a:pt x="20405" y="13088"/>
                  </a:cubicBezTo>
                  <a:lnTo>
                    <a:pt x="0" y="20172"/>
                  </a:lnTo>
                  <a:lnTo>
                    <a:pt x="7723"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42" name="Text Box 45"/>
            <p:cNvSpPr txBox="1">
              <a:spLocks noChangeArrowheads="1"/>
            </p:cNvSpPr>
            <p:nvPr/>
          </p:nvSpPr>
          <p:spPr bwMode="auto">
            <a:xfrm>
              <a:off x="2242" y="143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43" name="Text Box 46"/>
            <p:cNvSpPr txBox="1">
              <a:spLocks noChangeArrowheads="1"/>
            </p:cNvSpPr>
            <p:nvPr/>
          </p:nvSpPr>
          <p:spPr bwMode="auto">
            <a:xfrm>
              <a:off x="2018" y="1258"/>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ɛ</a:t>
              </a:r>
            </a:p>
          </p:txBody>
        </p:sp>
        <p:sp>
          <p:nvSpPr>
            <p:cNvPr id="44" name="Text Box 47"/>
            <p:cNvSpPr txBox="1">
              <a:spLocks noChangeArrowheads="1"/>
            </p:cNvSpPr>
            <p:nvPr/>
          </p:nvSpPr>
          <p:spPr bwMode="auto">
            <a:xfrm>
              <a:off x="2886" y="1140"/>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45" name="Text Box 48"/>
            <p:cNvSpPr txBox="1">
              <a:spLocks noChangeArrowheads="1"/>
            </p:cNvSpPr>
            <p:nvPr/>
          </p:nvSpPr>
          <p:spPr bwMode="auto">
            <a:xfrm>
              <a:off x="2850" y="1384"/>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dirty="0">
                  <a:latin typeface="Arial" panose="020B0604020202020204" pitchFamily="34" charset="0"/>
                </a:rPr>
                <a:t>b</a:t>
              </a:r>
              <a:endParaRPr lang="en-US" sz="1800" dirty="0">
                <a:latin typeface="Arial" panose="020B0604020202020204" pitchFamily="34" charset="0"/>
              </a:endParaRPr>
            </a:p>
          </p:txBody>
        </p:sp>
      </p:grpSp>
      <p:graphicFrame>
        <p:nvGraphicFramePr>
          <p:cNvPr id="48" name="Object 27"/>
          <p:cNvGraphicFramePr>
            <a:graphicFrameLocks noChangeAspect="1"/>
          </p:cNvGraphicFramePr>
          <p:nvPr>
            <p:extLst/>
          </p:nvPr>
        </p:nvGraphicFramePr>
        <p:xfrm>
          <a:off x="8004187" y="2746037"/>
          <a:ext cx="2849597" cy="1571129"/>
        </p:xfrm>
        <a:graphic>
          <a:graphicData uri="http://schemas.openxmlformats.org/presentationml/2006/ole">
            <p:oleObj spid="_x0000_s2057" name="Equation" r:id="rId4" imgW="2349500" imgH="1295400" progId="Equation.3">
              <p:embed/>
            </p:oleObj>
          </a:graphicData>
        </a:graphic>
      </p:graphicFrame>
    </p:spTree>
    <p:extLst>
      <p:ext uri="{BB962C8B-B14F-4D97-AF65-F5344CB8AC3E}">
        <p14:creationId xmlns:p14="http://schemas.microsoft.com/office/powerpoint/2010/main" xmlns="" val="260125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84200105" presetClass="entr" presetSubtype="-1204321767"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84200105" presetClass="entr" presetSubtype="-1204321767" fill="hold" nodeType="clickEffect">
                                  <p:stCondLst>
                                    <p:cond delay="0"/>
                                  </p:stCondLst>
                                  <p:childTnLst>
                                    <p:set>
                                      <p:cBhvr>
                                        <p:cTn id="10" dur="1" fill="hold">
                                          <p:stCondLst>
                                            <p:cond delay="499"/>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4973" y="554459"/>
            <a:ext cx="12105504" cy="5997663"/>
            <a:chOff x="162398" y="1274313"/>
            <a:chExt cx="9296400" cy="848867"/>
          </a:xfrm>
        </p:grpSpPr>
        <p:sp>
          <p:nvSpPr>
            <p:cNvPr id="29" name="Rectangle 28"/>
            <p:cNvSpPr/>
            <p:nvPr/>
          </p:nvSpPr>
          <p:spPr>
            <a:xfrm>
              <a:off x="162398" y="127693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Rectangle 2"/>
          <p:cNvSpPr>
            <a:spLocks noChangeArrowheads="1"/>
          </p:cNvSpPr>
          <p:nvPr/>
        </p:nvSpPr>
        <p:spPr bwMode="auto">
          <a:xfrm>
            <a:off x="200025" y="3416300"/>
            <a:ext cx="8685213" cy="960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tabLst>
                <a:tab pos="457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9pPr>
          </a:lstStyle>
          <a:p>
            <a:pPr eaLnBrk="1" hangingPunct="1">
              <a:lnSpc>
                <a:spcPct val="95000"/>
              </a:lnSpc>
              <a:spcBef>
                <a:spcPct val="0"/>
              </a:spcBef>
              <a:buFontTx/>
              <a:buNone/>
            </a:pPr>
            <a:endParaRPr lang="en-US" sz="1800">
              <a:latin typeface="Times" panose="02020603050405020304" pitchFamily="18" charset="0"/>
            </a:endParaRPr>
          </a:p>
          <a:p>
            <a:pPr eaLnBrk="1" hangingPunct="1">
              <a:lnSpc>
                <a:spcPct val="95000"/>
              </a:lnSpc>
              <a:spcBef>
                <a:spcPct val="0"/>
              </a:spcBef>
              <a:buFontTx/>
              <a:buNone/>
            </a:pPr>
            <a:endParaRPr lang="en-US" sz="1800">
              <a:latin typeface="Times" panose="02020603050405020304" pitchFamily="18" charset="0"/>
            </a:endParaRPr>
          </a:p>
          <a:p>
            <a:pPr eaLnBrk="1" hangingPunct="1">
              <a:lnSpc>
                <a:spcPct val="95000"/>
              </a:lnSpc>
              <a:spcBef>
                <a:spcPct val="0"/>
              </a:spcBef>
              <a:buFontTx/>
              <a:buNone/>
            </a:pPr>
            <a:endParaRPr lang="en-US" sz="2400">
              <a:latin typeface="Times" panose="02020603050405020304" pitchFamily="18" charset="0"/>
            </a:endParaRPr>
          </a:p>
        </p:txBody>
      </p:sp>
      <p:sp>
        <p:nvSpPr>
          <p:cNvPr id="51" name="Rectangle 3"/>
          <p:cNvSpPr>
            <a:spLocks noChangeArrowheads="1"/>
          </p:cNvSpPr>
          <p:nvPr/>
        </p:nvSpPr>
        <p:spPr bwMode="auto">
          <a:xfrm>
            <a:off x="835025" y="32480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nvGrpSpPr>
          <p:cNvPr id="52" name="Group 60"/>
          <p:cNvGrpSpPr>
            <a:grpSpLocks/>
          </p:cNvGrpSpPr>
          <p:nvPr/>
        </p:nvGrpSpPr>
        <p:grpSpPr bwMode="auto">
          <a:xfrm>
            <a:off x="1670050" y="2493963"/>
            <a:ext cx="3549650" cy="814387"/>
            <a:chOff x="184" y="3434"/>
            <a:chExt cx="2236" cy="513"/>
          </a:xfrm>
        </p:grpSpPr>
        <p:grpSp>
          <p:nvGrpSpPr>
            <p:cNvPr id="53" name="Group 59"/>
            <p:cNvGrpSpPr>
              <a:grpSpLocks/>
            </p:cNvGrpSpPr>
            <p:nvPr/>
          </p:nvGrpSpPr>
          <p:grpSpPr bwMode="auto">
            <a:xfrm>
              <a:off x="645" y="3434"/>
              <a:ext cx="1775" cy="513"/>
              <a:chOff x="645" y="3434"/>
              <a:chExt cx="1775" cy="513"/>
            </a:xfrm>
          </p:grpSpPr>
          <p:sp>
            <p:nvSpPr>
              <p:cNvPr id="55" name="Oval 45"/>
              <p:cNvSpPr>
                <a:spLocks noChangeArrowheads="1"/>
              </p:cNvSpPr>
              <p:nvPr/>
            </p:nvSpPr>
            <p:spPr bwMode="auto">
              <a:xfrm>
                <a:off x="2180" y="363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nvGrpSpPr>
              <p:cNvPr id="56" name="Group 47"/>
              <p:cNvGrpSpPr>
                <a:grpSpLocks/>
              </p:cNvGrpSpPr>
              <p:nvPr/>
            </p:nvGrpSpPr>
            <p:grpSpPr bwMode="auto">
              <a:xfrm>
                <a:off x="1470" y="3620"/>
                <a:ext cx="304" cy="308"/>
                <a:chOff x="1680" y="2016"/>
                <a:chExt cx="304" cy="308"/>
              </a:xfrm>
            </p:grpSpPr>
            <p:sp>
              <p:nvSpPr>
                <p:cNvPr id="63" name="Oval 48"/>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64" name="Oval 49"/>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57" name="Arc 50"/>
              <p:cNvSpPr>
                <a:spLocks/>
              </p:cNvSpPr>
              <p:nvPr/>
            </p:nvSpPr>
            <p:spPr bwMode="auto">
              <a:xfrm flipV="1">
                <a:off x="1747" y="3716"/>
                <a:ext cx="456" cy="196"/>
              </a:xfrm>
              <a:custGeom>
                <a:avLst/>
                <a:gdLst>
                  <a:gd name="T0" fmla="*/ 0 w 31947"/>
                  <a:gd name="T1" fmla="*/ 0 h 21600"/>
                  <a:gd name="T2" fmla="*/ 0 w 31947"/>
                  <a:gd name="T3" fmla="*/ 0 h 21600"/>
                  <a:gd name="T4" fmla="*/ 0 w 31947"/>
                  <a:gd name="T5" fmla="*/ 0 h 21600"/>
                  <a:gd name="T6" fmla="*/ 0 60000 65536"/>
                  <a:gd name="T7" fmla="*/ 0 60000 65536"/>
                  <a:gd name="T8" fmla="*/ 0 60000 65536"/>
                </a:gdLst>
                <a:ahLst/>
                <a:cxnLst>
                  <a:cxn ang="T6">
                    <a:pos x="T0" y="T1"/>
                  </a:cxn>
                  <a:cxn ang="T7">
                    <a:pos x="T2" y="T3"/>
                  </a:cxn>
                  <a:cxn ang="T8">
                    <a:pos x="T4" y="T5"/>
                  </a:cxn>
                </a:cxnLst>
                <a:rect l="0" t="0" r="r" b="b"/>
                <a:pathLst>
                  <a:path w="31947" h="21600" fill="none" extrusionOk="0">
                    <a:moveTo>
                      <a:pt x="-1" y="4995"/>
                    </a:moveTo>
                    <a:cubicBezTo>
                      <a:pt x="3879" y="1767"/>
                      <a:pt x="8767" y="0"/>
                      <a:pt x="13815" y="0"/>
                    </a:cubicBezTo>
                    <a:cubicBezTo>
                      <a:pt x="21140" y="0"/>
                      <a:pt x="27966" y="3712"/>
                      <a:pt x="31947" y="9862"/>
                    </a:cubicBezTo>
                  </a:path>
                  <a:path w="31947" h="21600" stroke="0" extrusionOk="0">
                    <a:moveTo>
                      <a:pt x="-1" y="4995"/>
                    </a:moveTo>
                    <a:cubicBezTo>
                      <a:pt x="3879" y="1767"/>
                      <a:pt x="8767" y="0"/>
                      <a:pt x="13815" y="0"/>
                    </a:cubicBezTo>
                    <a:cubicBezTo>
                      <a:pt x="21140" y="0"/>
                      <a:pt x="27966" y="3712"/>
                      <a:pt x="31947" y="9862"/>
                    </a:cubicBezTo>
                    <a:lnTo>
                      <a:pt x="13815" y="21600"/>
                    </a:lnTo>
                    <a:lnTo>
                      <a:pt x="-1" y="4995"/>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8" name="Arc 51"/>
              <p:cNvSpPr>
                <a:spLocks/>
              </p:cNvSpPr>
              <p:nvPr/>
            </p:nvSpPr>
            <p:spPr bwMode="auto">
              <a:xfrm flipH="1">
                <a:off x="1738" y="3618"/>
                <a:ext cx="459" cy="196"/>
              </a:xfrm>
              <a:custGeom>
                <a:avLst/>
                <a:gdLst>
                  <a:gd name="T0" fmla="*/ 0 w 30601"/>
                  <a:gd name="T1" fmla="*/ 0 h 21600"/>
                  <a:gd name="T2" fmla="*/ 0 w 30601"/>
                  <a:gd name="T3" fmla="*/ 0 h 21600"/>
                  <a:gd name="T4" fmla="*/ 0 w 30601"/>
                  <a:gd name="T5" fmla="*/ 0 h 21600"/>
                  <a:gd name="T6" fmla="*/ 0 60000 65536"/>
                  <a:gd name="T7" fmla="*/ 0 60000 65536"/>
                  <a:gd name="T8" fmla="*/ 0 60000 65536"/>
                </a:gdLst>
                <a:ahLst/>
                <a:cxnLst>
                  <a:cxn ang="T6">
                    <a:pos x="T0" y="T1"/>
                  </a:cxn>
                  <a:cxn ang="T7">
                    <a:pos x="T2" y="T3"/>
                  </a:cxn>
                  <a:cxn ang="T8">
                    <a:pos x="T4" y="T5"/>
                  </a:cxn>
                </a:cxnLst>
                <a:rect l="0" t="0" r="r" b="b"/>
                <a:pathLst>
                  <a:path w="30601" h="21600" fill="none" extrusionOk="0">
                    <a:moveTo>
                      <a:pt x="-1" y="7433"/>
                    </a:moveTo>
                    <a:cubicBezTo>
                      <a:pt x="4101" y="2711"/>
                      <a:pt x="10049" y="0"/>
                      <a:pt x="16305" y="0"/>
                    </a:cubicBezTo>
                    <a:cubicBezTo>
                      <a:pt x="21570" y="0"/>
                      <a:pt x="26654" y="1923"/>
                      <a:pt x="30601" y="5408"/>
                    </a:cubicBezTo>
                  </a:path>
                  <a:path w="30601" h="21600" stroke="0" extrusionOk="0">
                    <a:moveTo>
                      <a:pt x="-1" y="7433"/>
                    </a:moveTo>
                    <a:cubicBezTo>
                      <a:pt x="4101" y="2711"/>
                      <a:pt x="10049" y="0"/>
                      <a:pt x="16305" y="0"/>
                    </a:cubicBezTo>
                    <a:cubicBezTo>
                      <a:pt x="21570" y="0"/>
                      <a:pt x="26654" y="1923"/>
                      <a:pt x="30601" y="5408"/>
                    </a:cubicBezTo>
                    <a:lnTo>
                      <a:pt x="16305" y="21600"/>
                    </a:lnTo>
                    <a:lnTo>
                      <a:pt x="-1" y="7433"/>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9" name="Text Box 54"/>
              <p:cNvSpPr txBox="1">
                <a:spLocks noChangeArrowheads="1"/>
              </p:cNvSpPr>
              <p:nvPr/>
            </p:nvSpPr>
            <p:spPr bwMode="auto">
              <a:xfrm>
                <a:off x="645" y="3654"/>
                <a:ext cx="5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60" name="Line 55"/>
              <p:cNvSpPr>
                <a:spLocks noChangeShapeType="1"/>
              </p:cNvSpPr>
              <p:nvPr/>
            </p:nvSpPr>
            <p:spPr bwMode="auto">
              <a:xfrm>
                <a:off x="1152" y="3772"/>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1" name="Text Box 56"/>
              <p:cNvSpPr txBox="1">
                <a:spLocks noChangeArrowheads="1"/>
              </p:cNvSpPr>
              <p:nvPr/>
            </p:nvSpPr>
            <p:spPr bwMode="auto">
              <a:xfrm>
                <a:off x="1909" y="3434"/>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62" name="Text Box 57"/>
              <p:cNvSpPr txBox="1">
                <a:spLocks noChangeArrowheads="1"/>
              </p:cNvSpPr>
              <p:nvPr/>
            </p:nvSpPr>
            <p:spPr bwMode="auto">
              <a:xfrm>
                <a:off x="1876" y="3716"/>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grpSp>
        <p:sp>
          <p:nvSpPr>
            <p:cNvPr id="54" name="Rectangle 58"/>
            <p:cNvSpPr>
              <a:spLocks noChangeArrowheads="1"/>
            </p:cNvSpPr>
            <p:nvPr/>
          </p:nvSpPr>
          <p:spPr bwMode="auto">
            <a:xfrm>
              <a:off x="184" y="3649"/>
              <a:ext cx="326"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a:latin typeface="Arial" panose="020B0604020202020204" pitchFamily="34" charset="0"/>
                </a:rPr>
                <a:t>(c):</a:t>
              </a:r>
            </a:p>
          </p:txBody>
        </p:sp>
      </p:grpSp>
      <p:sp>
        <p:nvSpPr>
          <p:cNvPr id="65" name="Rectangle 64"/>
          <p:cNvSpPr>
            <a:spLocks noChangeArrowheads="1"/>
          </p:cNvSpPr>
          <p:nvPr/>
        </p:nvSpPr>
        <p:spPr bwMode="auto">
          <a:xfrm>
            <a:off x="327025" y="3457575"/>
            <a:ext cx="8607425"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sz="1800" dirty="0">
                <a:latin typeface="Arial" panose="020B0604020202020204" pitchFamily="34" charset="0"/>
              </a:rPr>
              <a:t>Find an NFA to recognize the language (</a:t>
            </a:r>
            <a:r>
              <a:rPr lang="en-US" sz="1800" i="1" dirty="0">
                <a:latin typeface="Arial" panose="020B0604020202020204" pitchFamily="34" charset="0"/>
              </a:rPr>
              <a:t>a</a:t>
            </a:r>
            <a:r>
              <a:rPr lang="en-US" sz="1800" dirty="0">
                <a:latin typeface="Arial" panose="020B0604020202020204" pitchFamily="34" charset="0"/>
              </a:rPr>
              <a:t> + </a:t>
            </a:r>
            <a:r>
              <a:rPr lang="en-US" sz="1800" i="1" dirty="0" err="1">
                <a:latin typeface="Arial" panose="020B0604020202020204" pitchFamily="34" charset="0"/>
              </a:rPr>
              <a:t>ba</a:t>
            </a:r>
            <a:r>
              <a:rPr lang="en-US" sz="1800" dirty="0">
                <a:latin typeface="Arial" panose="020B0604020202020204" pitchFamily="34" charset="0"/>
              </a:rPr>
              <a:t>)*</a:t>
            </a:r>
            <a:r>
              <a:rPr lang="en-US" sz="1800" i="1" dirty="0">
                <a:latin typeface="Arial" panose="020B0604020202020204" pitchFamily="34" charset="0"/>
              </a:rPr>
              <a:t>bb</a:t>
            </a:r>
            <a:r>
              <a:rPr lang="en-US" sz="1800" dirty="0">
                <a:latin typeface="Arial" panose="020B0604020202020204" pitchFamily="34" charset="0"/>
              </a:rPr>
              <a:t>(</a:t>
            </a:r>
            <a:r>
              <a:rPr lang="en-US" sz="1800" i="1" dirty="0">
                <a:latin typeface="Arial" panose="020B0604020202020204" pitchFamily="34" charset="0"/>
              </a:rPr>
              <a:t>a</a:t>
            </a:r>
            <a:r>
              <a:rPr lang="en-US" sz="1800" dirty="0">
                <a:latin typeface="Arial" panose="020B0604020202020204" pitchFamily="34" charset="0"/>
              </a:rPr>
              <a:t> + </a:t>
            </a:r>
            <a:r>
              <a:rPr lang="en-US" sz="1800" i="1" dirty="0" err="1">
                <a:latin typeface="Arial" panose="020B0604020202020204" pitchFamily="34" charset="0"/>
              </a:rPr>
              <a:t>ab</a:t>
            </a:r>
            <a:r>
              <a:rPr lang="en-US" sz="1800" dirty="0">
                <a:latin typeface="Arial" panose="020B0604020202020204" pitchFamily="34" charset="0"/>
              </a:rPr>
              <a:t>)*. </a:t>
            </a:r>
          </a:p>
          <a:p>
            <a:pPr eaLnBrk="1" hangingPunct="1">
              <a:spcBef>
                <a:spcPct val="0"/>
              </a:spcBef>
              <a:buFontTx/>
              <a:buNone/>
            </a:pPr>
            <a:endParaRPr lang="en-US" sz="1800" dirty="0">
              <a:latin typeface="Arial" panose="020B0604020202020204" pitchFamily="34" charset="0"/>
            </a:endParaRPr>
          </a:p>
        </p:txBody>
      </p:sp>
      <p:grpSp>
        <p:nvGrpSpPr>
          <p:cNvPr id="66" name="Group 112"/>
          <p:cNvGrpSpPr>
            <a:grpSpLocks/>
          </p:cNvGrpSpPr>
          <p:nvPr/>
        </p:nvGrpSpPr>
        <p:grpSpPr bwMode="auto">
          <a:xfrm>
            <a:off x="714376" y="4402931"/>
            <a:ext cx="4984750" cy="1597025"/>
            <a:chOff x="224" y="3037"/>
            <a:chExt cx="3140" cy="1006"/>
          </a:xfrm>
        </p:grpSpPr>
        <p:sp>
          <p:nvSpPr>
            <p:cNvPr id="67" name="Rectangle 82"/>
            <p:cNvSpPr>
              <a:spLocks noChangeArrowheads="1"/>
            </p:cNvSpPr>
            <p:nvPr/>
          </p:nvSpPr>
          <p:spPr bwMode="auto">
            <a:xfrm>
              <a:off x="224" y="3037"/>
              <a:ext cx="862"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b="1" i="1" dirty="0">
                  <a:latin typeface="Arial" panose="020B0604020202020204" pitchFamily="34" charset="0"/>
                </a:rPr>
                <a:t>A solution</a:t>
              </a:r>
              <a:r>
                <a:rPr lang="en-US" sz="1800" dirty="0">
                  <a:latin typeface="Arial" panose="020B0604020202020204" pitchFamily="34" charset="0"/>
                </a:rPr>
                <a:t>:</a:t>
              </a:r>
            </a:p>
          </p:txBody>
        </p:sp>
        <p:grpSp>
          <p:nvGrpSpPr>
            <p:cNvPr id="68" name="Group 111"/>
            <p:cNvGrpSpPr>
              <a:grpSpLocks/>
            </p:cNvGrpSpPr>
            <p:nvPr/>
          </p:nvGrpSpPr>
          <p:grpSpPr bwMode="auto">
            <a:xfrm>
              <a:off x="714" y="3065"/>
              <a:ext cx="2650" cy="978"/>
              <a:chOff x="714" y="3065"/>
              <a:chExt cx="2650" cy="978"/>
            </a:xfrm>
          </p:grpSpPr>
          <p:sp>
            <p:nvSpPr>
              <p:cNvPr id="69" name="Oval 66"/>
              <p:cNvSpPr>
                <a:spLocks noChangeArrowheads="1"/>
              </p:cNvSpPr>
              <p:nvPr/>
            </p:nvSpPr>
            <p:spPr bwMode="auto">
              <a:xfrm>
                <a:off x="1542" y="334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70" name="Oval 67"/>
              <p:cNvSpPr>
                <a:spLocks noChangeArrowheads="1"/>
              </p:cNvSpPr>
              <p:nvPr/>
            </p:nvSpPr>
            <p:spPr bwMode="auto">
              <a:xfrm>
                <a:off x="2186" y="3349"/>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nvGrpSpPr>
              <p:cNvPr id="71" name="Group 68"/>
              <p:cNvGrpSpPr>
                <a:grpSpLocks/>
              </p:cNvGrpSpPr>
              <p:nvPr/>
            </p:nvGrpSpPr>
            <p:grpSpPr bwMode="auto">
              <a:xfrm>
                <a:off x="2838" y="3309"/>
                <a:ext cx="304" cy="308"/>
                <a:chOff x="1680" y="2016"/>
                <a:chExt cx="304" cy="308"/>
              </a:xfrm>
            </p:grpSpPr>
            <p:sp>
              <p:nvSpPr>
                <p:cNvPr id="92" name="Oval 69"/>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93" name="Oval 70"/>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72" name="Text Box 71"/>
              <p:cNvSpPr txBox="1">
                <a:spLocks noChangeArrowheads="1"/>
              </p:cNvSpPr>
              <p:nvPr/>
            </p:nvSpPr>
            <p:spPr bwMode="auto">
              <a:xfrm>
                <a:off x="714" y="3355"/>
                <a:ext cx="53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73" name="Line 72"/>
              <p:cNvSpPr>
                <a:spLocks noChangeShapeType="1"/>
              </p:cNvSpPr>
              <p:nvPr/>
            </p:nvSpPr>
            <p:spPr bwMode="auto">
              <a:xfrm>
                <a:off x="1218" y="3473"/>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4" name="Text Box 73"/>
              <p:cNvSpPr txBox="1">
                <a:spLocks noChangeArrowheads="1"/>
              </p:cNvSpPr>
              <p:nvPr/>
            </p:nvSpPr>
            <p:spPr bwMode="auto">
              <a:xfrm>
                <a:off x="1704" y="3065"/>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75" name="Arc 75"/>
              <p:cNvSpPr>
                <a:spLocks/>
              </p:cNvSpPr>
              <p:nvPr/>
            </p:nvSpPr>
            <p:spPr bwMode="auto">
              <a:xfrm rot="16200000" flipV="1">
                <a:off x="1551" y="3164"/>
                <a:ext cx="197" cy="190"/>
              </a:xfrm>
              <a:custGeom>
                <a:avLst/>
                <a:gdLst>
                  <a:gd name="T0" fmla="*/ 0 w 41015"/>
                  <a:gd name="T1" fmla="*/ 0 h 43200"/>
                  <a:gd name="T2" fmla="*/ 0 w 41015"/>
                  <a:gd name="T3" fmla="*/ 0 h 43200"/>
                  <a:gd name="T4" fmla="*/ 0 w 41015"/>
                  <a:gd name="T5" fmla="*/ 0 h 43200"/>
                  <a:gd name="T6" fmla="*/ 0 60000 65536"/>
                  <a:gd name="T7" fmla="*/ 0 60000 65536"/>
                  <a:gd name="T8" fmla="*/ 0 60000 65536"/>
                </a:gdLst>
                <a:ahLst/>
                <a:cxnLst>
                  <a:cxn ang="T6">
                    <a:pos x="T0" y="T1"/>
                  </a:cxn>
                  <a:cxn ang="T7">
                    <a:pos x="T2" y="T3"/>
                  </a:cxn>
                  <a:cxn ang="T8">
                    <a:pos x="T4" y="T5"/>
                  </a:cxn>
                </a:cxnLst>
                <a:rect l="0" t="0" r="r" b="b"/>
                <a:pathLst>
                  <a:path w="41015" h="43200" fill="none"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path>
                  <a:path w="41015" h="43200" stroke="0"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lnTo>
                      <a:pt x="19415" y="21600"/>
                    </a:lnTo>
                    <a:lnTo>
                      <a:pt x="861" y="10539"/>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6" name="Text Box 76"/>
              <p:cNvSpPr txBox="1">
                <a:spLocks noChangeArrowheads="1"/>
              </p:cNvSpPr>
              <p:nvPr/>
            </p:nvSpPr>
            <p:spPr bwMode="auto">
              <a:xfrm>
                <a:off x="1902" y="3275"/>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77" name="Text Box 80"/>
              <p:cNvSpPr txBox="1">
                <a:spLocks noChangeArrowheads="1"/>
              </p:cNvSpPr>
              <p:nvPr/>
            </p:nvSpPr>
            <p:spPr bwMode="auto">
              <a:xfrm>
                <a:off x="3092" y="3087"/>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78" name="Text Box 81"/>
              <p:cNvSpPr txBox="1">
                <a:spLocks noChangeArrowheads="1"/>
              </p:cNvSpPr>
              <p:nvPr/>
            </p:nvSpPr>
            <p:spPr bwMode="auto">
              <a:xfrm>
                <a:off x="2510" y="3269"/>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79" name="Line 83"/>
              <p:cNvSpPr>
                <a:spLocks noChangeShapeType="1"/>
              </p:cNvSpPr>
              <p:nvPr/>
            </p:nvSpPr>
            <p:spPr bwMode="auto">
              <a:xfrm>
                <a:off x="1782" y="3469"/>
                <a:ext cx="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0" name="Line 85"/>
              <p:cNvSpPr>
                <a:spLocks noChangeShapeType="1"/>
              </p:cNvSpPr>
              <p:nvPr/>
            </p:nvSpPr>
            <p:spPr bwMode="auto">
              <a:xfrm>
                <a:off x="2430" y="3465"/>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1" name="Arc 96"/>
              <p:cNvSpPr>
                <a:spLocks/>
              </p:cNvSpPr>
              <p:nvPr/>
            </p:nvSpPr>
            <p:spPr bwMode="auto">
              <a:xfrm rot="16200000" flipV="1">
                <a:off x="2893" y="3126"/>
                <a:ext cx="197" cy="190"/>
              </a:xfrm>
              <a:custGeom>
                <a:avLst/>
                <a:gdLst>
                  <a:gd name="T0" fmla="*/ 0 w 41015"/>
                  <a:gd name="T1" fmla="*/ 0 h 43200"/>
                  <a:gd name="T2" fmla="*/ 0 w 41015"/>
                  <a:gd name="T3" fmla="*/ 0 h 43200"/>
                  <a:gd name="T4" fmla="*/ 0 w 41015"/>
                  <a:gd name="T5" fmla="*/ 0 h 43200"/>
                  <a:gd name="T6" fmla="*/ 0 60000 65536"/>
                  <a:gd name="T7" fmla="*/ 0 60000 65536"/>
                  <a:gd name="T8" fmla="*/ 0 60000 65536"/>
                </a:gdLst>
                <a:ahLst/>
                <a:cxnLst>
                  <a:cxn ang="T6">
                    <a:pos x="T0" y="T1"/>
                  </a:cxn>
                  <a:cxn ang="T7">
                    <a:pos x="T2" y="T3"/>
                  </a:cxn>
                  <a:cxn ang="T8">
                    <a:pos x="T4" y="T5"/>
                  </a:cxn>
                </a:cxnLst>
                <a:rect l="0" t="0" r="r" b="b"/>
                <a:pathLst>
                  <a:path w="41015" h="43200" fill="none"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path>
                  <a:path w="41015" h="43200" stroke="0"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lnTo>
                      <a:pt x="19415" y="21600"/>
                    </a:lnTo>
                    <a:lnTo>
                      <a:pt x="861" y="10539"/>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2" name="Oval 97"/>
              <p:cNvSpPr>
                <a:spLocks noChangeArrowheads="1"/>
              </p:cNvSpPr>
              <p:nvPr/>
            </p:nvSpPr>
            <p:spPr bwMode="auto">
              <a:xfrm>
                <a:off x="1694" y="3765"/>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83" name="Arc 102"/>
              <p:cNvSpPr>
                <a:spLocks/>
              </p:cNvSpPr>
              <p:nvPr/>
            </p:nvSpPr>
            <p:spPr bwMode="auto">
              <a:xfrm>
                <a:off x="1616" y="3522"/>
                <a:ext cx="256" cy="256"/>
              </a:xfrm>
              <a:custGeom>
                <a:avLst/>
                <a:gdLst>
                  <a:gd name="T0" fmla="*/ 0 w 21600"/>
                  <a:gd name="T1" fmla="*/ 0 h 18381"/>
                  <a:gd name="T2" fmla="*/ 0 w 21600"/>
                  <a:gd name="T3" fmla="*/ 0 h 18381"/>
                  <a:gd name="T4" fmla="*/ 0 w 21600"/>
                  <a:gd name="T5" fmla="*/ 0 h 18381"/>
                  <a:gd name="T6" fmla="*/ 0 60000 65536"/>
                  <a:gd name="T7" fmla="*/ 0 60000 65536"/>
                  <a:gd name="T8" fmla="*/ 0 60000 65536"/>
                </a:gdLst>
                <a:ahLst/>
                <a:cxnLst>
                  <a:cxn ang="T6">
                    <a:pos x="T0" y="T1"/>
                  </a:cxn>
                  <a:cxn ang="T7">
                    <a:pos x="T2" y="T3"/>
                  </a:cxn>
                  <a:cxn ang="T8">
                    <a:pos x="T4" y="T5"/>
                  </a:cxn>
                </a:cxnLst>
                <a:rect l="0" t="0" r="r" b="b"/>
                <a:pathLst>
                  <a:path w="21600" h="18381" fill="none" extrusionOk="0">
                    <a:moveTo>
                      <a:pt x="12799" y="-2"/>
                    </a:moveTo>
                    <a:cubicBezTo>
                      <a:pt x="18332" y="4069"/>
                      <a:pt x="21600" y="10528"/>
                      <a:pt x="21600" y="17398"/>
                    </a:cubicBezTo>
                    <a:cubicBezTo>
                      <a:pt x="21600" y="17725"/>
                      <a:pt x="21592" y="18053"/>
                      <a:pt x="21577" y="18381"/>
                    </a:cubicBezTo>
                  </a:path>
                  <a:path w="21600" h="18381" stroke="0" extrusionOk="0">
                    <a:moveTo>
                      <a:pt x="12799" y="-2"/>
                    </a:moveTo>
                    <a:cubicBezTo>
                      <a:pt x="18332" y="4069"/>
                      <a:pt x="21600" y="10528"/>
                      <a:pt x="21600" y="17398"/>
                    </a:cubicBezTo>
                    <a:cubicBezTo>
                      <a:pt x="21600" y="17725"/>
                      <a:pt x="21592" y="18053"/>
                      <a:pt x="21577" y="18381"/>
                    </a:cubicBezTo>
                    <a:lnTo>
                      <a:pt x="0" y="17398"/>
                    </a:lnTo>
                    <a:lnTo>
                      <a:pt x="12799" y="-2"/>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4" name="Arc 103"/>
              <p:cNvSpPr>
                <a:spLocks/>
              </p:cNvSpPr>
              <p:nvPr/>
            </p:nvSpPr>
            <p:spPr bwMode="auto">
              <a:xfrm flipH="1" flipV="1">
                <a:off x="1598" y="3572"/>
                <a:ext cx="256" cy="260"/>
              </a:xfrm>
              <a:custGeom>
                <a:avLst/>
                <a:gdLst>
                  <a:gd name="T0" fmla="*/ 0 w 21600"/>
                  <a:gd name="T1" fmla="*/ 0 h 18666"/>
                  <a:gd name="T2" fmla="*/ 0 w 21600"/>
                  <a:gd name="T3" fmla="*/ 0 h 18666"/>
                  <a:gd name="T4" fmla="*/ 0 w 21600"/>
                  <a:gd name="T5" fmla="*/ 0 h 18666"/>
                  <a:gd name="T6" fmla="*/ 0 60000 65536"/>
                  <a:gd name="T7" fmla="*/ 0 60000 65536"/>
                  <a:gd name="T8" fmla="*/ 0 60000 65536"/>
                </a:gdLst>
                <a:ahLst/>
                <a:cxnLst>
                  <a:cxn ang="T6">
                    <a:pos x="T0" y="T1"/>
                  </a:cxn>
                  <a:cxn ang="T7">
                    <a:pos x="T2" y="T3"/>
                  </a:cxn>
                  <a:cxn ang="T8">
                    <a:pos x="T4" y="T5"/>
                  </a:cxn>
                </a:cxnLst>
                <a:rect l="0" t="0" r="r" b="b"/>
                <a:pathLst>
                  <a:path w="21600" h="18666" fill="none" extrusionOk="0">
                    <a:moveTo>
                      <a:pt x="12799" y="-2"/>
                    </a:moveTo>
                    <a:cubicBezTo>
                      <a:pt x="18332" y="4069"/>
                      <a:pt x="21600" y="10528"/>
                      <a:pt x="21600" y="17398"/>
                    </a:cubicBezTo>
                    <a:cubicBezTo>
                      <a:pt x="21600" y="17820"/>
                      <a:pt x="21587" y="18243"/>
                      <a:pt x="21562" y="18666"/>
                    </a:cubicBezTo>
                  </a:path>
                  <a:path w="21600" h="18666" stroke="0" extrusionOk="0">
                    <a:moveTo>
                      <a:pt x="12799" y="-2"/>
                    </a:moveTo>
                    <a:cubicBezTo>
                      <a:pt x="18332" y="4069"/>
                      <a:pt x="21600" y="10528"/>
                      <a:pt x="21600" y="17398"/>
                    </a:cubicBezTo>
                    <a:cubicBezTo>
                      <a:pt x="21600" y="17820"/>
                      <a:pt x="21587" y="18243"/>
                      <a:pt x="21562" y="18666"/>
                    </a:cubicBezTo>
                    <a:lnTo>
                      <a:pt x="0" y="17398"/>
                    </a:lnTo>
                    <a:lnTo>
                      <a:pt x="12799" y="-2"/>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5" name="Text Box 104"/>
              <p:cNvSpPr txBox="1">
                <a:spLocks noChangeArrowheads="1"/>
              </p:cNvSpPr>
              <p:nvPr/>
            </p:nvSpPr>
            <p:spPr bwMode="auto">
              <a:xfrm>
                <a:off x="1824" y="3511"/>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sp>
            <p:nvSpPr>
              <p:cNvPr id="86" name="Text Box 105"/>
              <p:cNvSpPr txBox="1">
                <a:spLocks noChangeArrowheads="1"/>
              </p:cNvSpPr>
              <p:nvPr/>
            </p:nvSpPr>
            <p:spPr bwMode="auto">
              <a:xfrm>
                <a:off x="1474" y="3645"/>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87" name="Oval 106"/>
              <p:cNvSpPr>
                <a:spLocks noChangeArrowheads="1"/>
              </p:cNvSpPr>
              <p:nvPr/>
            </p:nvSpPr>
            <p:spPr bwMode="auto">
              <a:xfrm>
                <a:off x="3048" y="3803"/>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88" name="Arc 107"/>
              <p:cNvSpPr>
                <a:spLocks/>
              </p:cNvSpPr>
              <p:nvPr/>
            </p:nvSpPr>
            <p:spPr bwMode="auto">
              <a:xfrm>
                <a:off x="2970" y="3557"/>
                <a:ext cx="256" cy="259"/>
              </a:xfrm>
              <a:custGeom>
                <a:avLst/>
                <a:gdLst>
                  <a:gd name="T0" fmla="*/ 0 w 21600"/>
                  <a:gd name="T1" fmla="*/ 0 h 18627"/>
                  <a:gd name="T2" fmla="*/ 0 w 21600"/>
                  <a:gd name="T3" fmla="*/ 0 h 18627"/>
                  <a:gd name="T4" fmla="*/ 0 w 21600"/>
                  <a:gd name="T5" fmla="*/ 0 h 18627"/>
                  <a:gd name="T6" fmla="*/ 0 60000 65536"/>
                  <a:gd name="T7" fmla="*/ 0 60000 65536"/>
                  <a:gd name="T8" fmla="*/ 0 60000 65536"/>
                </a:gdLst>
                <a:ahLst/>
                <a:cxnLst>
                  <a:cxn ang="T6">
                    <a:pos x="T0" y="T1"/>
                  </a:cxn>
                  <a:cxn ang="T7">
                    <a:pos x="T2" y="T3"/>
                  </a:cxn>
                  <a:cxn ang="T8">
                    <a:pos x="T4" y="T5"/>
                  </a:cxn>
                </a:cxnLst>
                <a:rect l="0" t="0" r="r" b="b"/>
                <a:pathLst>
                  <a:path w="21600" h="18627" fill="none" extrusionOk="0">
                    <a:moveTo>
                      <a:pt x="12459" y="-1"/>
                    </a:moveTo>
                    <a:cubicBezTo>
                      <a:pt x="18191" y="4047"/>
                      <a:pt x="21600" y="10626"/>
                      <a:pt x="21600" y="17644"/>
                    </a:cubicBezTo>
                    <a:cubicBezTo>
                      <a:pt x="21600" y="17971"/>
                      <a:pt x="21592" y="18299"/>
                      <a:pt x="21577" y="18627"/>
                    </a:cubicBezTo>
                  </a:path>
                  <a:path w="21600" h="18627" stroke="0" extrusionOk="0">
                    <a:moveTo>
                      <a:pt x="12459" y="-1"/>
                    </a:moveTo>
                    <a:cubicBezTo>
                      <a:pt x="18191" y="4047"/>
                      <a:pt x="21600" y="10626"/>
                      <a:pt x="21600" y="17644"/>
                    </a:cubicBezTo>
                    <a:cubicBezTo>
                      <a:pt x="21600" y="17971"/>
                      <a:pt x="21592" y="18299"/>
                      <a:pt x="21577" y="18627"/>
                    </a:cubicBezTo>
                    <a:lnTo>
                      <a:pt x="0" y="17644"/>
                    </a:lnTo>
                    <a:lnTo>
                      <a:pt x="12459"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9" name="Arc 108"/>
              <p:cNvSpPr>
                <a:spLocks/>
              </p:cNvSpPr>
              <p:nvPr/>
            </p:nvSpPr>
            <p:spPr bwMode="auto">
              <a:xfrm flipH="1" flipV="1">
                <a:off x="2952" y="3610"/>
                <a:ext cx="256" cy="260"/>
              </a:xfrm>
              <a:custGeom>
                <a:avLst/>
                <a:gdLst>
                  <a:gd name="T0" fmla="*/ 0 w 21600"/>
                  <a:gd name="T1" fmla="*/ 0 h 18666"/>
                  <a:gd name="T2" fmla="*/ 0 w 21600"/>
                  <a:gd name="T3" fmla="*/ 0 h 18666"/>
                  <a:gd name="T4" fmla="*/ 0 w 21600"/>
                  <a:gd name="T5" fmla="*/ 0 h 18666"/>
                  <a:gd name="T6" fmla="*/ 0 60000 65536"/>
                  <a:gd name="T7" fmla="*/ 0 60000 65536"/>
                  <a:gd name="T8" fmla="*/ 0 60000 65536"/>
                </a:gdLst>
                <a:ahLst/>
                <a:cxnLst>
                  <a:cxn ang="T6">
                    <a:pos x="T0" y="T1"/>
                  </a:cxn>
                  <a:cxn ang="T7">
                    <a:pos x="T2" y="T3"/>
                  </a:cxn>
                  <a:cxn ang="T8">
                    <a:pos x="T4" y="T5"/>
                  </a:cxn>
                </a:cxnLst>
                <a:rect l="0" t="0" r="r" b="b"/>
                <a:pathLst>
                  <a:path w="21600" h="18666" fill="none" extrusionOk="0">
                    <a:moveTo>
                      <a:pt x="12799" y="-2"/>
                    </a:moveTo>
                    <a:cubicBezTo>
                      <a:pt x="18332" y="4069"/>
                      <a:pt x="21600" y="10528"/>
                      <a:pt x="21600" y="17398"/>
                    </a:cubicBezTo>
                    <a:cubicBezTo>
                      <a:pt x="21600" y="17820"/>
                      <a:pt x="21587" y="18243"/>
                      <a:pt x="21562" y="18666"/>
                    </a:cubicBezTo>
                  </a:path>
                  <a:path w="21600" h="18666" stroke="0" extrusionOk="0">
                    <a:moveTo>
                      <a:pt x="12799" y="-2"/>
                    </a:moveTo>
                    <a:cubicBezTo>
                      <a:pt x="18332" y="4069"/>
                      <a:pt x="21600" y="10528"/>
                      <a:pt x="21600" y="17398"/>
                    </a:cubicBezTo>
                    <a:cubicBezTo>
                      <a:pt x="21600" y="17820"/>
                      <a:pt x="21587" y="18243"/>
                      <a:pt x="21562" y="18666"/>
                    </a:cubicBezTo>
                    <a:lnTo>
                      <a:pt x="0" y="17398"/>
                    </a:lnTo>
                    <a:lnTo>
                      <a:pt x="12799" y="-2"/>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90" name="Text Box 109"/>
              <p:cNvSpPr txBox="1">
                <a:spLocks noChangeArrowheads="1"/>
              </p:cNvSpPr>
              <p:nvPr/>
            </p:nvSpPr>
            <p:spPr bwMode="auto">
              <a:xfrm>
                <a:off x="3178" y="3549"/>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a</a:t>
                </a:r>
                <a:endParaRPr lang="en-US" sz="1800">
                  <a:latin typeface="Arial" panose="020B0604020202020204" pitchFamily="34" charset="0"/>
                </a:endParaRPr>
              </a:p>
            </p:txBody>
          </p:sp>
          <p:sp>
            <p:nvSpPr>
              <p:cNvPr id="91" name="Text Box 110"/>
              <p:cNvSpPr txBox="1">
                <a:spLocks noChangeArrowheads="1"/>
              </p:cNvSpPr>
              <p:nvPr/>
            </p:nvSpPr>
            <p:spPr bwMode="auto">
              <a:xfrm>
                <a:off x="2828" y="3683"/>
                <a:ext cx="18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b</a:t>
                </a:r>
                <a:endParaRPr lang="en-US" sz="1800">
                  <a:latin typeface="Arial" panose="020B0604020202020204" pitchFamily="34" charset="0"/>
                </a:endParaRPr>
              </a:p>
            </p:txBody>
          </p:sp>
        </p:grpSp>
      </p:grpSp>
      <p:grpSp>
        <p:nvGrpSpPr>
          <p:cNvPr id="94" name="Group 63"/>
          <p:cNvGrpSpPr>
            <a:grpSpLocks/>
          </p:cNvGrpSpPr>
          <p:nvPr/>
        </p:nvGrpSpPr>
        <p:grpSpPr bwMode="auto">
          <a:xfrm>
            <a:off x="464695" y="872332"/>
            <a:ext cx="3667567" cy="381000"/>
            <a:chOff x="240" y="1168"/>
            <a:chExt cx="2152" cy="240"/>
          </a:xfrm>
        </p:grpSpPr>
        <p:grpSp>
          <p:nvGrpSpPr>
            <p:cNvPr id="95" name="Group 29"/>
            <p:cNvGrpSpPr>
              <a:grpSpLocks/>
            </p:cNvGrpSpPr>
            <p:nvPr/>
          </p:nvGrpSpPr>
          <p:grpSpPr bwMode="auto">
            <a:xfrm>
              <a:off x="1263" y="1168"/>
              <a:ext cx="1129" cy="240"/>
              <a:chOff x="287" y="2871"/>
              <a:chExt cx="1129" cy="240"/>
            </a:xfrm>
          </p:grpSpPr>
          <p:sp>
            <p:nvSpPr>
              <p:cNvPr id="97" name="Oval 30"/>
              <p:cNvSpPr>
                <a:spLocks noChangeArrowheads="1"/>
              </p:cNvSpPr>
              <p:nvPr/>
            </p:nvSpPr>
            <p:spPr bwMode="auto">
              <a:xfrm>
                <a:off x="1176" y="2871"/>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98" name="Text Box 31"/>
              <p:cNvSpPr txBox="1">
                <a:spLocks noChangeArrowheads="1"/>
              </p:cNvSpPr>
              <p:nvPr/>
            </p:nvSpPr>
            <p:spPr bwMode="auto">
              <a:xfrm>
                <a:off x="287" y="2874"/>
                <a:ext cx="57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99" name="Line 32"/>
              <p:cNvSpPr>
                <a:spLocks noChangeShapeType="1"/>
              </p:cNvSpPr>
              <p:nvPr/>
            </p:nvSpPr>
            <p:spPr bwMode="auto">
              <a:xfrm>
                <a:off x="856" y="2992"/>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96" name="Rectangle 33"/>
            <p:cNvSpPr>
              <a:spLocks noChangeArrowheads="1"/>
            </p:cNvSpPr>
            <p:nvPr/>
          </p:nvSpPr>
          <p:spPr bwMode="auto">
            <a:xfrm>
              <a:off x="240" y="1168"/>
              <a:ext cx="1078"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b="1" i="1" dirty="0">
                  <a:latin typeface="Arial" panose="020B0604020202020204" pitchFamily="34" charset="0"/>
                </a:rPr>
                <a:t>Solutions</a:t>
              </a:r>
              <a:r>
                <a:rPr lang="en-US" sz="1800" dirty="0">
                  <a:latin typeface="Arial" panose="020B0604020202020204" pitchFamily="34" charset="0"/>
                </a:rPr>
                <a:t>: (a):</a:t>
              </a:r>
            </a:p>
          </p:txBody>
        </p:sp>
      </p:grpSp>
      <p:grpSp>
        <p:nvGrpSpPr>
          <p:cNvPr id="100" name="Group 34"/>
          <p:cNvGrpSpPr>
            <a:grpSpLocks/>
          </p:cNvGrpSpPr>
          <p:nvPr/>
        </p:nvGrpSpPr>
        <p:grpSpPr bwMode="auto">
          <a:xfrm>
            <a:off x="1697038" y="1722438"/>
            <a:ext cx="2552700" cy="488950"/>
            <a:chOff x="176" y="3052"/>
            <a:chExt cx="1608" cy="308"/>
          </a:xfrm>
        </p:grpSpPr>
        <p:grpSp>
          <p:nvGrpSpPr>
            <p:cNvPr id="101" name="Group 35"/>
            <p:cNvGrpSpPr>
              <a:grpSpLocks/>
            </p:cNvGrpSpPr>
            <p:nvPr/>
          </p:nvGrpSpPr>
          <p:grpSpPr bwMode="auto">
            <a:xfrm>
              <a:off x="645" y="3052"/>
              <a:ext cx="1139" cy="308"/>
              <a:chOff x="1125" y="2628"/>
              <a:chExt cx="1139" cy="308"/>
            </a:xfrm>
          </p:grpSpPr>
          <p:grpSp>
            <p:nvGrpSpPr>
              <p:cNvPr id="103" name="Group 36"/>
              <p:cNvGrpSpPr>
                <a:grpSpLocks/>
              </p:cNvGrpSpPr>
              <p:nvPr/>
            </p:nvGrpSpPr>
            <p:grpSpPr bwMode="auto">
              <a:xfrm>
                <a:off x="1960" y="2628"/>
                <a:ext cx="304" cy="308"/>
                <a:chOff x="1680" y="2016"/>
                <a:chExt cx="304" cy="308"/>
              </a:xfrm>
            </p:grpSpPr>
            <p:sp>
              <p:nvSpPr>
                <p:cNvPr id="106" name="Oval 37"/>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07" name="Oval 38"/>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104" name="Text Box 39"/>
              <p:cNvSpPr txBox="1">
                <a:spLocks noChangeArrowheads="1"/>
              </p:cNvSpPr>
              <p:nvPr/>
            </p:nvSpPr>
            <p:spPr bwMode="auto">
              <a:xfrm>
                <a:off x="1125" y="2674"/>
                <a:ext cx="5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105" name="Line 40"/>
              <p:cNvSpPr>
                <a:spLocks noChangeShapeType="1"/>
              </p:cNvSpPr>
              <p:nvPr/>
            </p:nvSpPr>
            <p:spPr bwMode="auto">
              <a:xfrm>
                <a:off x="1632" y="2792"/>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102" name="Rectangle 41"/>
            <p:cNvSpPr>
              <a:spLocks noChangeArrowheads="1"/>
            </p:cNvSpPr>
            <p:nvPr/>
          </p:nvSpPr>
          <p:spPr bwMode="auto">
            <a:xfrm>
              <a:off x="176" y="3095"/>
              <a:ext cx="324" cy="2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25000"/>
                </a:spcBef>
                <a:buFontTx/>
                <a:buNone/>
              </a:pPr>
              <a:r>
                <a:rPr lang="en-US" sz="1800">
                  <a:latin typeface="Arial" panose="020B0604020202020204" pitchFamily="34" charset="0"/>
                </a:rPr>
                <a:t>(b):</a:t>
              </a:r>
            </a:p>
          </p:txBody>
        </p:sp>
      </p:grpSp>
    </p:spTree>
    <p:extLst>
      <p:ext uri="{BB962C8B-B14F-4D97-AF65-F5344CB8AC3E}">
        <p14:creationId xmlns:p14="http://schemas.microsoft.com/office/powerpoint/2010/main" xmlns="" val="20811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84200105" presetClass="entr" presetSubtype="-1204321767" fill="hold" grpId="0" nodeType="clickEffect" nodePh="1">
                                  <p:stCondLst>
                                    <p:cond delay="0"/>
                                  </p:stCondLst>
                                  <p:endCondLst>
                                    <p:cond evt="begin" delay="0">
                                      <p:tn val="5"/>
                                    </p:cond>
                                  </p:endCondLst>
                                  <p:childTnLst>
                                    <p:set>
                                      <p:cBhvr>
                                        <p:cTn id="6" dur="1" fill="hold">
                                          <p:stCondLst>
                                            <p:cond delay="499"/>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84200105" presetClass="entr" presetSubtype="-1204321767" fill="hold" grpId="0" nodeType="clickEffect" nodePh="1">
                                  <p:stCondLst>
                                    <p:cond delay="0"/>
                                  </p:stCondLst>
                                  <p:endCondLst>
                                    <p:cond evt="begin" delay="0">
                                      <p:tn val="9"/>
                                    </p:cond>
                                  </p:endCondLst>
                                  <p:childTnLst>
                                    <p:set>
                                      <p:cBhvr>
                                        <p:cTn id="10" dur="1" fill="hold">
                                          <p:stCondLst>
                                            <p:cond delay="499"/>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84200105" presetClass="entr" presetSubtype="-1204321767" fill="hold" nodeType="clickEffect">
                                  <p:stCondLst>
                                    <p:cond delay="0"/>
                                  </p:stCondLst>
                                  <p:childTnLst>
                                    <p:set>
                                      <p:cBhvr>
                                        <p:cTn id="14" dur="1" fill="hold">
                                          <p:stCondLst>
                                            <p:cond delay="499"/>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84200105" presetClass="entr" presetSubtype="-1204321767" fill="hold" grpId="0" nodeType="clickEffect">
                                  <p:stCondLst>
                                    <p:cond delay="0"/>
                                  </p:stCondLst>
                                  <p:childTnLst>
                                    <p:set>
                                      <p:cBhvr>
                                        <p:cTn id="18" dur="1" fill="hold">
                                          <p:stCondLst>
                                            <p:cond delay="499"/>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784200105" presetClass="entr" presetSubtype="-1204321767" fill="hold" nodeType="clickEffect">
                                  <p:stCondLst>
                                    <p:cond delay="0"/>
                                  </p:stCondLst>
                                  <p:childTnLst>
                                    <p:set>
                                      <p:cBhvr>
                                        <p:cTn id="22" dur="1" fill="hold">
                                          <p:stCondLst>
                                            <p:cond delay="499"/>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784200105" presetClass="entr" presetSubtype="-1204321767" fill="hold" nodeType="clickEffect">
                                  <p:stCondLst>
                                    <p:cond delay="0"/>
                                  </p:stCondLst>
                                  <p:childTnLst>
                                    <p:set>
                                      <p:cBhvr>
                                        <p:cTn id="26" dur="1" fill="hold">
                                          <p:stCondLst>
                                            <p:cond delay="499"/>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784200105" presetClass="entr" presetSubtype="-1204321767" fill="hold" nodeType="clickEffect">
                                  <p:stCondLst>
                                    <p:cond delay="0"/>
                                  </p:stCondLst>
                                  <p:childTnLst>
                                    <p:set>
                                      <p:cBhvr>
                                        <p:cTn id="30" dur="1" fill="hold">
                                          <p:stCondLst>
                                            <p:cond delay="499"/>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autoUpdateAnimBg="0"/>
      <p:bldP spid="51" grpId="0" autoUpdateAnimBg="0"/>
      <p:bldP spid="6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3" rtlCol="0" anchor="ctr"/>
            <a:lstStyle/>
            <a:p>
              <a:pPr>
                <a:lnSpc>
                  <a:spcPct val="150000"/>
                </a:lnSpc>
              </a:pPr>
              <a:r>
                <a:rPr lang="en-US" u="sng" dirty="0" smtClean="0">
                  <a:solidFill>
                    <a:schemeClr val="tx1"/>
                  </a:solidFill>
                </a:rPr>
                <a:t>Unit 1</a:t>
              </a:r>
            </a:p>
            <a:p>
              <a:pPr marL="342900" indent="-342900">
                <a:lnSpc>
                  <a:spcPct val="150000"/>
                </a:lnSpc>
                <a:buFont typeface="Arial" panose="020B0604020202020204" pitchFamily="34" charset="0"/>
                <a:buChar char="•"/>
              </a:pPr>
              <a:r>
                <a:rPr lang="en-US" dirty="0" smtClean="0">
                  <a:solidFill>
                    <a:schemeClr val="tx1"/>
                  </a:solidFill>
                </a:rPr>
                <a:t>Structured Programming Paradigm</a:t>
              </a:r>
            </a:p>
            <a:p>
              <a:pPr marL="342900" indent="-342900">
                <a:lnSpc>
                  <a:spcPct val="150000"/>
                </a:lnSpc>
                <a:buFont typeface="Arial" panose="020B0604020202020204" pitchFamily="34" charset="0"/>
                <a:buChar char="•"/>
              </a:pPr>
              <a:r>
                <a:rPr lang="en-US" dirty="0" smtClean="0">
                  <a:solidFill>
                    <a:schemeClr val="tx1"/>
                  </a:solidFill>
                </a:rPr>
                <a:t>Procedural Programming Paradigm</a:t>
              </a:r>
            </a:p>
            <a:p>
              <a:pPr marL="342900" indent="-342900">
                <a:lnSpc>
                  <a:spcPct val="150000"/>
                </a:lnSpc>
                <a:buFont typeface="Arial" panose="020B0604020202020204" pitchFamily="34" charset="0"/>
                <a:buChar char="•"/>
              </a:pPr>
              <a:r>
                <a:rPr lang="en-US" dirty="0" smtClean="0">
                  <a:solidFill>
                    <a:schemeClr val="tx1"/>
                  </a:solidFill>
                </a:rPr>
                <a:t>Object Oriented Programming Paradigm</a:t>
              </a:r>
            </a:p>
            <a:p>
              <a:pPr marL="342900" indent="-342900">
                <a:lnSpc>
                  <a:spcPct val="150000"/>
                </a:lnSpc>
                <a:buFont typeface="Arial" panose="020B0604020202020204" pitchFamily="34" charset="0"/>
                <a:buChar char="•"/>
              </a:pPr>
              <a:endParaRPr lang="en-US" dirty="0">
                <a:solidFill>
                  <a:schemeClr val="tx1"/>
                </a:solidFill>
              </a:endParaRPr>
            </a:p>
            <a:p>
              <a:pPr marL="342900" indent="-342900">
                <a:lnSpc>
                  <a:spcPct val="150000"/>
                </a:lnSpc>
                <a:buFont typeface="Arial" panose="020B0604020202020204" pitchFamily="34" charset="0"/>
                <a:buChar char="•"/>
              </a:pPr>
              <a:endParaRPr lang="en-US" dirty="0" smtClean="0">
                <a:solidFill>
                  <a:schemeClr val="tx1"/>
                </a:solidFill>
              </a:endParaRPr>
            </a:p>
            <a:p>
              <a:pPr>
                <a:lnSpc>
                  <a:spcPct val="150000"/>
                </a:lnSpc>
              </a:pPr>
              <a:r>
                <a:rPr lang="en-US" u="sng" dirty="0" smtClean="0">
                  <a:solidFill>
                    <a:schemeClr val="tx1"/>
                  </a:solidFill>
                </a:rPr>
                <a:t>Unit 2</a:t>
              </a:r>
            </a:p>
            <a:p>
              <a:pPr marL="342900" indent="-342900">
                <a:lnSpc>
                  <a:spcPct val="150000"/>
                </a:lnSpc>
                <a:buFont typeface="Arial" panose="020B0604020202020204" pitchFamily="34" charset="0"/>
                <a:buChar char="•"/>
              </a:pPr>
              <a:r>
                <a:rPr lang="en-US" dirty="0" smtClean="0">
                  <a:solidFill>
                    <a:schemeClr val="tx1"/>
                  </a:solidFill>
                </a:rPr>
                <a:t>Event Driven Programming Paradigm</a:t>
              </a:r>
            </a:p>
            <a:p>
              <a:pPr marL="342900" indent="-342900">
                <a:lnSpc>
                  <a:spcPct val="150000"/>
                </a:lnSpc>
                <a:buFont typeface="Arial" panose="020B0604020202020204" pitchFamily="34" charset="0"/>
                <a:buChar char="•"/>
              </a:pPr>
              <a:r>
                <a:rPr lang="en-US" dirty="0" smtClean="0">
                  <a:solidFill>
                    <a:schemeClr val="tx1"/>
                  </a:solidFill>
                </a:rPr>
                <a:t>Declarative Programming Paradigm</a:t>
              </a:r>
            </a:p>
            <a:p>
              <a:pPr marL="342900" indent="-342900">
                <a:lnSpc>
                  <a:spcPct val="150000"/>
                </a:lnSpc>
                <a:buFont typeface="Arial" panose="020B0604020202020204" pitchFamily="34" charset="0"/>
                <a:buChar char="•"/>
              </a:pPr>
              <a:r>
                <a:rPr lang="en-US" dirty="0" smtClean="0">
                  <a:solidFill>
                    <a:schemeClr val="tx1"/>
                  </a:solidFill>
                </a:rPr>
                <a:t>Imperative Programming Paradigm</a:t>
              </a:r>
            </a:p>
            <a:p>
              <a:pPr marL="342900" indent="-342900">
                <a:lnSpc>
                  <a:spcPct val="150000"/>
                </a:lnSpc>
                <a:buFont typeface="Arial" panose="020B0604020202020204" pitchFamily="34" charset="0"/>
                <a:buChar char="•"/>
              </a:pPr>
              <a:endParaRPr lang="en-US" dirty="0" smtClean="0">
                <a:solidFill>
                  <a:schemeClr val="tx1"/>
                </a:solidFill>
              </a:endParaRPr>
            </a:p>
            <a:p>
              <a:pPr marL="342900" indent="-342900">
                <a:lnSpc>
                  <a:spcPct val="150000"/>
                </a:lnSpc>
                <a:buFont typeface="Arial" panose="020B0604020202020204" pitchFamily="34" charset="0"/>
                <a:buChar char="•"/>
              </a:pPr>
              <a:endParaRPr lang="en-US" dirty="0">
                <a:solidFill>
                  <a:schemeClr val="tx1"/>
                </a:solidFill>
              </a:endParaRPr>
            </a:p>
            <a:p>
              <a:pPr>
                <a:lnSpc>
                  <a:spcPct val="150000"/>
                </a:lnSpc>
              </a:pPr>
              <a:r>
                <a:rPr lang="en-US" u="sng" dirty="0" smtClean="0">
                  <a:solidFill>
                    <a:schemeClr val="tx1"/>
                  </a:solidFill>
                </a:rPr>
                <a:t>Unit 3</a:t>
              </a:r>
            </a:p>
            <a:p>
              <a:pPr marL="342900" indent="-342900">
                <a:lnSpc>
                  <a:spcPct val="150000"/>
                </a:lnSpc>
                <a:buFont typeface="Arial" panose="020B0604020202020204" pitchFamily="34" charset="0"/>
                <a:buChar char="•"/>
              </a:pPr>
              <a:r>
                <a:rPr lang="en-US" dirty="0" smtClean="0">
                  <a:solidFill>
                    <a:schemeClr val="tx1"/>
                  </a:solidFill>
                </a:rPr>
                <a:t>Parallel Programming Paradigm</a:t>
              </a:r>
            </a:p>
            <a:p>
              <a:pPr marL="342900" indent="-342900">
                <a:lnSpc>
                  <a:spcPct val="150000"/>
                </a:lnSpc>
                <a:buFont typeface="Arial" panose="020B0604020202020204" pitchFamily="34" charset="0"/>
                <a:buChar char="•"/>
              </a:pPr>
              <a:r>
                <a:rPr lang="en-US" dirty="0" smtClean="0">
                  <a:solidFill>
                    <a:schemeClr val="tx1"/>
                  </a:solidFill>
                </a:rPr>
                <a:t>Concurrent Programming paradigm</a:t>
              </a:r>
            </a:p>
            <a:p>
              <a:pPr marL="342900" indent="-342900">
                <a:lnSpc>
                  <a:spcPct val="150000"/>
                </a:lnSpc>
                <a:buFont typeface="Arial" panose="020B0604020202020204" pitchFamily="34" charset="0"/>
                <a:buChar char="•"/>
              </a:pPr>
              <a:r>
                <a:rPr lang="en-US" dirty="0" smtClean="0">
                  <a:solidFill>
                    <a:schemeClr val="tx1"/>
                  </a:solidFill>
                </a:rPr>
                <a:t>Functional Programming Paradigm</a:t>
              </a:r>
            </a:p>
            <a:p>
              <a:pPr marL="342900" indent="-342900">
                <a:lnSpc>
                  <a:spcPct val="150000"/>
                </a:lnSpc>
                <a:buFont typeface="Arial" panose="020B0604020202020204" pitchFamily="34" charset="0"/>
                <a:buChar char="•"/>
              </a:pPr>
              <a:endParaRPr lang="en-US" dirty="0">
                <a:solidFill>
                  <a:schemeClr val="tx1"/>
                </a:solidFill>
              </a:endParaRPr>
            </a:p>
            <a:p>
              <a:pPr marL="342900" indent="-342900">
                <a:lnSpc>
                  <a:spcPct val="150000"/>
                </a:lnSpc>
                <a:buFont typeface="Arial" panose="020B0604020202020204" pitchFamily="34" charset="0"/>
                <a:buChar char="•"/>
              </a:pPr>
              <a:endParaRPr lang="en-US" dirty="0" smtClean="0">
                <a:solidFill>
                  <a:schemeClr val="tx1"/>
                </a:solidFill>
              </a:endParaRPr>
            </a:p>
            <a:p>
              <a:pPr marL="342900" indent="-342900">
                <a:lnSpc>
                  <a:spcPct val="150000"/>
                </a:lnSpc>
                <a:buFont typeface="Arial" panose="020B0604020202020204" pitchFamily="34" charset="0"/>
                <a:buChar char="•"/>
              </a:pPr>
              <a:endParaRPr lang="en-US" dirty="0" smtClean="0">
                <a:solidFill>
                  <a:schemeClr val="tx1"/>
                </a:solidFill>
              </a:endParaRPr>
            </a:p>
            <a:p>
              <a:pPr>
                <a:lnSpc>
                  <a:spcPct val="150000"/>
                </a:lnSpc>
              </a:pPr>
              <a:r>
                <a:rPr lang="en-US" u="sng" dirty="0" smtClean="0">
                  <a:solidFill>
                    <a:schemeClr val="tx1"/>
                  </a:solidFill>
                </a:rPr>
                <a:t>Unit 4</a:t>
              </a:r>
              <a:endParaRPr lang="en-US" u="sng" dirty="0">
                <a:solidFill>
                  <a:schemeClr val="tx1"/>
                </a:solidFill>
              </a:endParaRPr>
            </a:p>
            <a:p>
              <a:pPr marL="342900" indent="-342900">
                <a:lnSpc>
                  <a:spcPct val="150000"/>
                </a:lnSpc>
                <a:buFont typeface="Arial" panose="020B0604020202020204" pitchFamily="34" charset="0"/>
                <a:buChar char="•"/>
              </a:pPr>
              <a:r>
                <a:rPr lang="en-US" dirty="0" smtClean="0">
                  <a:solidFill>
                    <a:schemeClr val="tx1"/>
                  </a:solidFill>
                </a:rPr>
                <a:t>Logic Programming Paradigm</a:t>
              </a:r>
            </a:p>
            <a:p>
              <a:pPr marL="342900" indent="-342900">
                <a:lnSpc>
                  <a:spcPct val="150000"/>
                </a:lnSpc>
                <a:buFont typeface="Arial" panose="020B0604020202020204" pitchFamily="34" charset="0"/>
                <a:buChar char="•"/>
              </a:pPr>
              <a:r>
                <a:rPr lang="en-US" dirty="0" smtClean="0">
                  <a:solidFill>
                    <a:schemeClr val="tx1"/>
                  </a:solidFill>
                </a:rPr>
                <a:t>Dependent Type Programming Paradigm</a:t>
              </a:r>
            </a:p>
            <a:p>
              <a:pPr marL="342900" indent="-342900">
                <a:lnSpc>
                  <a:spcPct val="150000"/>
                </a:lnSpc>
                <a:buFont typeface="Arial" panose="020B0604020202020204" pitchFamily="34" charset="0"/>
                <a:buChar char="•"/>
              </a:pPr>
              <a:r>
                <a:rPr lang="en-US" dirty="0" smtClean="0">
                  <a:solidFill>
                    <a:schemeClr val="tx1"/>
                  </a:solidFill>
                </a:rPr>
                <a:t>Network Programming Paradigm</a:t>
              </a:r>
            </a:p>
            <a:p>
              <a:pPr marL="342900" indent="-342900">
                <a:lnSpc>
                  <a:spcPct val="150000"/>
                </a:lnSpc>
                <a:buFont typeface="Arial" panose="020B0604020202020204" pitchFamily="34" charset="0"/>
                <a:buChar char="•"/>
              </a:pPr>
              <a:endParaRPr lang="en-US" dirty="0">
                <a:solidFill>
                  <a:schemeClr val="tx1"/>
                </a:solidFill>
              </a:endParaRPr>
            </a:p>
            <a:p>
              <a:pPr>
                <a:lnSpc>
                  <a:spcPct val="150000"/>
                </a:lnSpc>
              </a:pPr>
              <a:r>
                <a:rPr lang="en-US" u="sng" dirty="0" smtClean="0">
                  <a:solidFill>
                    <a:schemeClr val="tx1"/>
                  </a:solidFill>
                </a:rPr>
                <a:t>Unit 5</a:t>
              </a:r>
            </a:p>
            <a:p>
              <a:pPr marL="342900" indent="-342900">
                <a:lnSpc>
                  <a:spcPct val="150000"/>
                </a:lnSpc>
                <a:buFont typeface="Arial" panose="020B0604020202020204" pitchFamily="34" charset="0"/>
                <a:buChar char="•"/>
              </a:pPr>
              <a:r>
                <a:rPr lang="en-US" dirty="0" smtClean="0">
                  <a:solidFill>
                    <a:schemeClr val="tx1"/>
                  </a:solidFill>
                </a:rPr>
                <a:t>Symbolic Programming paradigm</a:t>
              </a:r>
            </a:p>
            <a:p>
              <a:pPr marL="342900" indent="-342900">
                <a:lnSpc>
                  <a:spcPct val="150000"/>
                </a:lnSpc>
                <a:buFont typeface="Arial" panose="020B0604020202020204" pitchFamily="34" charset="0"/>
                <a:buChar char="•"/>
              </a:pPr>
              <a:r>
                <a:rPr lang="en-US" dirty="0" smtClean="0">
                  <a:solidFill>
                    <a:schemeClr val="tx1"/>
                  </a:solidFill>
                </a:rPr>
                <a:t>Automata Programming Paradigm</a:t>
              </a:r>
            </a:p>
            <a:p>
              <a:pPr marL="342900" indent="-342900">
                <a:lnSpc>
                  <a:spcPct val="150000"/>
                </a:lnSpc>
                <a:buFont typeface="Arial" panose="020B0604020202020204" pitchFamily="34" charset="0"/>
                <a:buChar char="•"/>
              </a:pPr>
              <a:r>
                <a:rPr lang="en-US" dirty="0" smtClean="0">
                  <a:solidFill>
                    <a:schemeClr val="tx1"/>
                  </a:solidFill>
                </a:rPr>
                <a:t>GUI Programming paradigm</a:t>
              </a:r>
              <a:endParaRPr lang="en-US" dirty="0">
                <a:solidFill>
                  <a:schemeClr val="tx1"/>
                </a:solidFill>
              </a:endParaRPr>
            </a:p>
            <a:p>
              <a:pPr marL="800100" lvl="1" indent="-342900">
                <a:lnSpc>
                  <a:spcPct val="150000"/>
                </a:lnSpc>
                <a:buFont typeface="Arial" panose="020B0604020202020204" pitchFamily="34" charset="0"/>
                <a:buChar char="•"/>
              </a:pPr>
              <a:endParaRPr lang="en-US" dirty="0" smtClean="0">
                <a:solidFill>
                  <a:schemeClr val="tx1"/>
                </a:solidFill>
              </a:endParaRPr>
            </a:p>
            <a:p>
              <a:pPr marL="800100" lvl="1" indent="-342900">
                <a:lnSpc>
                  <a:spcPct val="150000"/>
                </a:lnSpc>
                <a:buFont typeface="Arial" panose="020B0604020202020204" pitchFamily="34" charset="0"/>
                <a:buChar char="•"/>
              </a:pPr>
              <a:endParaRPr lang="en-US" dirty="0">
                <a:solidFill>
                  <a:schemeClr val="tx1"/>
                </a:solidFill>
              </a:endParaRPr>
            </a:p>
            <a:p>
              <a:pPr lvl="1">
                <a:lnSpc>
                  <a:spcPct val="150000"/>
                </a:lnSpc>
              </a:pPr>
              <a:endParaRPr lang="en-US"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Course Content</a:t>
            </a:r>
            <a:endParaRPr lang="en-IN" sz="2000" b="1" dirty="0">
              <a:solidFill>
                <a:schemeClr val="bg1"/>
              </a:solidFill>
            </a:endParaRPr>
          </a:p>
        </p:txBody>
      </p:sp>
    </p:spTree>
    <p:extLst>
      <p:ext uri="{BB962C8B-B14F-4D97-AF65-F5344CB8AC3E}">
        <p14:creationId xmlns:p14="http://schemas.microsoft.com/office/powerpoint/2010/main" xmlns="" val="2175191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r>
                <a:rPr lang="en-US" sz="2000" b="1" dirty="0" smtClean="0">
                  <a:solidFill>
                    <a:schemeClr val="tx1"/>
                  </a:solidFill>
                </a:rPr>
                <a:t>Looping</a:t>
              </a: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b="1" dirty="0" smtClean="0">
                <a:solidFill>
                  <a:schemeClr val="tx1"/>
                </a:solidFill>
              </a:endParaRPr>
            </a:p>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pic>
        <p:nvPicPr>
          <p:cNvPr id="8" name="Content Placeholder 2"/>
          <p:cNvPicPr>
            <a:picLocks noGrp="1" noChangeAspect="1"/>
          </p:cNvPicPr>
          <p:nvPr>
            <p:ph idx="1"/>
          </p:nvPr>
        </p:nvPicPr>
        <p:blipFill>
          <a:blip r:embed="rId3"/>
          <a:stretch>
            <a:fillRect/>
          </a:stretch>
        </p:blipFill>
        <p:spPr>
          <a:xfrm>
            <a:off x="982991" y="1518280"/>
            <a:ext cx="9555094" cy="3968120"/>
          </a:xfrm>
          <a:prstGeom prst="rect">
            <a:avLst/>
          </a:prstGeom>
        </p:spPr>
      </p:pic>
    </p:spTree>
    <p:extLst>
      <p:ext uri="{BB962C8B-B14F-4D97-AF65-F5344CB8AC3E}">
        <p14:creationId xmlns:p14="http://schemas.microsoft.com/office/powerpoint/2010/main" xmlns="" val="268190646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4973" y="554459"/>
            <a:ext cx="12105504" cy="5997663"/>
            <a:chOff x="162398" y="1274313"/>
            <a:chExt cx="9296400" cy="848867"/>
          </a:xfrm>
        </p:grpSpPr>
        <p:sp>
          <p:nvSpPr>
            <p:cNvPr id="29" name="Rectangle 28"/>
            <p:cNvSpPr/>
            <p:nvPr/>
          </p:nvSpPr>
          <p:spPr>
            <a:xfrm>
              <a:off x="162398" y="1276930"/>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Rectangle 2"/>
          <p:cNvSpPr>
            <a:spLocks noChangeArrowheads="1"/>
          </p:cNvSpPr>
          <p:nvPr/>
        </p:nvSpPr>
        <p:spPr bwMode="auto">
          <a:xfrm>
            <a:off x="200025" y="3416300"/>
            <a:ext cx="8685213" cy="960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tabLst>
                <a:tab pos="457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9pPr>
          </a:lstStyle>
          <a:p>
            <a:pPr eaLnBrk="1" hangingPunct="1">
              <a:lnSpc>
                <a:spcPct val="95000"/>
              </a:lnSpc>
              <a:spcBef>
                <a:spcPct val="0"/>
              </a:spcBef>
              <a:buFontTx/>
              <a:buNone/>
            </a:pPr>
            <a:endParaRPr lang="en-US" sz="1800">
              <a:latin typeface="Times" panose="02020603050405020304" pitchFamily="18" charset="0"/>
            </a:endParaRPr>
          </a:p>
          <a:p>
            <a:pPr eaLnBrk="1" hangingPunct="1">
              <a:lnSpc>
                <a:spcPct val="95000"/>
              </a:lnSpc>
              <a:spcBef>
                <a:spcPct val="0"/>
              </a:spcBef>
              <a:buFontTx/>
              <a:buNone/>
            </a:pPr>
            <a:endParaRPr lang="en-US" sz="1800">
              <a:latin typeface="Times" panose="02020603050405020304" pitchFamily="18" charset="0"/>
            </a:endParaRPr>
          </a:p>
          <a:p>
            <a:pPr eaLnBrk="1" hangingPunct="1">
              <a:lnSpc>
                <a:spcPct val="95000"/>
              </a:lnSpc>
              <a:spcBef>
                <a:spcPct val="0"/>
              </a:spcBef>
              <a:buFontTx/>
              <a:buNone/>
            </a:pPr>
            <a:endParaRPr lang="en-US" sz="2400">
              <a:latin typeface="Times" panose="02020603050405020304" pitchFamily="18" charset="0"/>
            </a:endParaRPr>
          </a:p>
        </p:txBody>
      </p:sp>
      <p:sp>
        <p:nvSpPr>
          <p:cNvPr id="51" name="Rectangle 3"/>
          <p:cNvSpPr>
            <a:spLocks noChangeArrowheads="1"/>
          </p:cNvSpPr>
          <p:nvPr/>
        </p:nvSpPr>
        <p:spPr bwMode="auto">
          <a:xfrm>
            <a:off x="835025" y="32480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08" name="Slide Number Placeholder 3"/>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E8870A-C551-453F-B5B3-9F49152387D5}" type="slidenum">
              <a:rPr lang="en-US" sz="1200" smtClean="0">
                <a:solidFill>
                  <a:srgbClr val="898989"/>
                </a:solidFill>
              </a:rPr>
              <a:pPr>
                <a:spcBef>
                  <a:spcPct val="0"/>
                </a:spcBef>
                <a:buFontTx/>
                <a:buNone/>
              </a:pPr>
              <a:t>200</a:t>
            </a:fld>
            <a:endParaRPr lang="en-US" sz="1200" smtClean="0">
              <a:solidFill>
                <a:srgbClr val="898989"/>
              </a:solidFill>
            </a:endParaRPr>
          </a:p>
        </p:txBody>
      </p:sp>
      <p:sp>
        <p:nvSpPr>
          <p:cNvPr id="109" name="Rectangle 2"/>
          <p:cNvSpPr>
            <a:spLocks noChangeArrowheads="1"/>
          </p:cNvSpPr>
          <p:nvPr/>
        </p:nvSpPr>
        <p:spPr bwMode="auto">
          <a:xfrm>
            <a:off x="163513" y="478632"/>
            <a:ext cx="8610600"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tabLst>
                <a:tab pos="228600" algn="l"/>
                <a:tab pos="914400" algn="l"/>
              </a:tabLst>
              <a:defRPr>
                <a:solidFill>
                  <a:schemeClr val="tx1"/>
                </a:solidFill>
                <a:latin typeface="Arial" panose="020B0604020202020204" pitchFamily="34" charset="0"/>
                <a:cs typeface="Arial" panose="020B0604020202020204" pitchFamily="34" charset="0"/>
              </a:defRPr>
            </a:lvl1pPr>
            <a:lvl2pPr marL="977900" indent="-457200">
              <a:tabLst>
                <a:tab pos="228600" algn="l"/>
                <a:tab pos="914400" algn="l"/>
              </a:tabLst>
              <a:defRPr>
                <a:solidFill>
                  <a:schemeClr val="tx1"/>
                </a:solidFill>
                <a:latin typeface="Arial" panose="020B0604020202020204" pitchFamily="34" charset="0"/>
                <a:cs typeface="Arial" panose="020B0604020202020204" pitchFamily="34" charset="0"/>
              </a:defRPr>
            </a:lvl2pPr>
            <a:lvl3pPr marL="1549400" indent="-457200">
              <a:tabLst>
                <a:tab pos="228600" algn="l"/>
                <a:tab pos="914400" algn="l"/>
              </a:tabLst>
              <a:defRPr>
                <a:solidFill>
                  <a:schemeClr val="tx1"/>
                </a:solidFill>
                <a:latin typeface="Arial" panose="020B0604020202020204" pitchFamily="34" charset="0"/>
                <a:cs typeface="Arial" panose="020B0604020202020204" pitchFamily="34" charset="0"/>
              </a:defRPr>
            </a:lvl3pPr>
            <a:lvl4pPr marL="2120900" indent="-457200">
              <a:tabLst>
                <a:tab pos="228600" algn="l"/>
                <a:tab pos="914400" algn="l"/>
              </a:tabLst>
              <a:defRPr>
                <a:solidFill>
                  <a:schemeClr val="tx1"/>
                </a:solidFill>
                <a:latin typeface="Arial" panose="020B0604020202020204" pitchFamily="34" charset="0"/>
                <a:cs typeface="Arial" panose="020B0604020202020204" pitchFamily="34" charset="0"/>
              </a:defRPr>
            </a:lvl4pPr>
            <a:lvl5pPr marL="2692400" indent="-457200">
              <a:tabLst>
                <a:tab pos="228600" algn="l"/>
                <a:tab pos="914400" algn="l"/>
              </a:tabLst>
              <a:defRPr>
                <a:solidFill>
                  <a:schemeClr val="tx1"/>
                </a:solidFill>
                <a:latin typeface="Arial" panose="020B0604020202020204" pitchFamily="34" charset="0"/>
                <a:cs typeface="Arial" panose="020B0604020202020204" pitchFamily="34" charset="0"/>
              </a:defRPr>
            </a:lvl5pPr>
            <a:lvl6pPr marL="31496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6pPr>
            <a:lvl7pPr marL="36068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7pPr>
            <a:lvl8pPr marL="40640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8pPr>
            <a:lvl9pPr marL="4521200" indent="-457200" eaLnBrk="0" fontAlgn="base" hangingPunct="0">
              <a:spcBef>
                <a:spcPct val="0"/>
              </a:spcBef>
              <a:spcAft>
                <a:spcPct val="0"/>
              </a:spcAft>
              <a:tabLst>
                <a:tab pos="228600" algn="l"/>
                <a:tab pos="914400" algn="l"/>
              </a:tabLst>
              <a:defRPr>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25000"/>
              </a:spcBef>
            </a:pPr>
            <a:r>
              <a:rPr lang="en-US" dirty="0">
                <a:latin typeface="Times" panose="02020603050405020304" pitchFamily="18" charset="0"/>
              </a:rPr>
              <a:t>Algorithm: </a:t>
            </a:r>
            <a:r>
              <a:rPr lang="en-US" i="1" dirty="0">
                <a:latin typeface="Times" panose="02020603050405020304" pitchFamily="18" charset="0"/>
              </a:rPr>
              <a:t>Transform a Regular Expression into a Finite Automaton</a:t>
            </a:r>
            <a:endParaRPr lang="en-US" dirty="0">
              <a:latin typeface="Times" panose="02020603050405020304" pitchFamily="18" charset="0"/>
            </a:endParaRPr>
          </a:p>
          <a:p>
            <a:pPr eaLnBrk="1" hangingPunct="1">
              <a:lnSpc>
                <a:spcPct val="95000"/>
              </a:lnSpc>
            </a:pPr>
            <a:r>
              <a:rPr lang="en-US" dirty="0">
                <a:latin typeface="Times" panose="02020603050405020304" pitchFamily="18" charset="0"/>
              </a:rPr>
              <a:t>Start by placing the regular expression on the edge between a start and final state:</a:t>
            </a:r>
          </a:p>
        </p:txBody>
      </p:sp>
      <p:grpSp>
        <p:nvGrpSpPr>
          <p:cNvPr id="110" name="Group 65"/>
          <p:cNvGrpSpPr>
            <a:grpSpLocks/>
          </p:cNvGrpSpPr>
          <p:nvPr/>
        </p:nvGrpSpPr>
        <p:grpSpPr bwMode="auto">
          <a:xfrm>
            <a:off x="1019175" y="947738"/>
            <a:ext cx="4718050" cy="590550"/>
            <a:chOff x="434" y="1141"/>
            <a:chExt cx="2972" cy="372"/>
          </a:xfrm>
        </p:grpSpPr>
        <p:grpSp>
          <p:nvGrpSpPr>
            <p:cNvPr id="111" name="Group 8"/>
            <p:cNvGrpSpPr>
              <a:grpSpLocks/>
            </p:cNvGrpSpPr>
            <p:nvPr/>
          </p:nvGrpSpPr>
          <p:grpSpPr bwMode="auto">
            <a:xfrm>
              <a:off x="3102" y="1205"/>
              <a:ext cx="304" cy="308"/>
              <a:chOff x="1680" y="2016"/>
              <a:chExt cx="304" cy="308"/>
            </a:xfrm>
          </p:grpSpPr>
          <p:sp>
            <p:nvSpPr>
              <p:cNvPr id="118" name="Oval 9"/>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9" name="Oval 10"/>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112" name="Text Box 17"/>
            <p:cNvSpPr txBox="1">
              <a:spLocks noChangeArrowheads="1"/>
            </p:cNvSpPr>
            <p:nvPr/>
          </p:nvSpPr>
          <p:spPr bwMode="auto">
            <a:xfrm>
              <a:off x="1790" y="1141"/>
              <a:ext cx="124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Regular expression</a:t>
              </a:r>
            </a:p>
          </p:txBody>
        </p:sp>
        <p:sp>
          <p:nvSpPr>
            <p:cNvPr id="113" name="Line 19"/>
            <p:cNvSpPr>
              <a:spLocks noChangeShapeType="1"/>
            </p:cNvSpPr>
            <p:nvPr/>
          </p:nvSpPr>
          <p:spPr bwMode="auto">
            <a:xfrm>
              <a:off x="1718" y="1361"/>
              <a:ext cx="1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nvGrpSpPr>
            <p:cNvPr id="114" name="Group 60"/>
            <p:cNvGrpSpPr>
              <a:grpSpLocks/>
            </p:cNvGrpSpPr>
            <p:nvPr/>
          </p:nvGrpSpPr>
          <p:grpSpPr bwMode="auto">
            <a:xfrm>
              <a:off x="434" y="1240"/>
              <a:ext cx="1286" cy="240"/>
              <a:chOff x="130" y="2871"/>
              <a:chExt cx="1286" cy="240"/>
            </a:xfrm>
          </p:grpSpPr>
          <p:sp>
            <p:nvSpPr>
              <p:cNvPr id="115" name="Oval 61"/>
              <p:cNvSpPr>
                <a:spLocks noChangeArrowheads="1"/>
              </p:cNvSpPr>
              <p:nvPr/>
            </p:nvSpPr>
            <p:spPr bwMode="auto">
              <a:xfrm>
                <a:off x="1176" y="2871"/>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16" name="Text Box 62"/>
              <p:cNvSpPr txBox="1">
                <a:spLocks noChangeArrowheads="1"/>
              </p:cNvSpPr>
              <p:nvPr/>
            </p:nvSpPr>
            <p:spPr bwMode="auto">
              <a:xfrm>
                <a:off x="130" y="2874"/>
                <a:ext cx="73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117" name="Line 63"/>
              <p:cNvSpPr>
                <a:spLocks noChangeShapeType="1"/>
              </p:cNvSpPr>
              <p:nvPr/>
            </p:nvSpPr>
            <p:spPr bwMode="auto">
              <a:xfrm>
                <a:off x="856" y="2992"/>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sp>
        <p:nvSpPr>
          <p:cNvPr id="120" name="Rectangle 66"/>
          <p:cNvSpPr>
            <a:spLocks noChangeArrowheads="1"/>
          </p:cNvSpPr>
          <p:nvPr/>
        </p:nvSpPr>
        <p:spPr bwMode="auto">
          <a:xfrm>
            <a:off x="200025" y="1639888"/>
            <a:ext cx="867886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Apply the following rules to obtain a finite automaton after erasing any </a:t>
            </a:r>
            <a:r>
              <a:rPr lang="en-US" sz="1800">
                <a:latin typeface="Arial" panose="020B0604020202020204" pitchFamily="34" charset="0"/>
                <a:sym typeface="Symbol" panose="05050102010706020507" pitchFamily="18" charset="2"/>
              </a:rPr>
              <a:t></a:t>
            </a:r>
            <a:r>
              <a:rPr lang="en-US" sz="1800">
                <a:latin typeface="Arial" panose="020B0604020202020204" pitchFamily="34" charset="0"/>
              </a:rPr>
              <a:t>-edges.</a:t>
            </a:r>
          </a:p>
        </p:txBody>
      </p:sp>
      <p:grpSp>
        <p:nvGrpSpPr>
          <p:cNvPr id="121" name="Group 172"/>
          <p:cNvGrpSpPr>
            <a:grpSpLocks/>
          </p:cNvGrpSpPr>
          <p:nvPr/>
        </p:nvGrpSpPr>
        <p:grpSpPr bwMode="auto">
          <a:xfrm>
            <a:off x="1216025" y="2005013"/>
            <a:ext cx="5924550" cy="917575"/>
            <a:chOff x="766" y="1263"/>
            <a:chExt cx="3732" cy="578"/>
          </a:xfrm>
        </p:grpSpPr>
        <p:grpSp>
          <p:nvGrpSpPr>
            <p:cNvPr id="122" name="Group 126"/>
            <p:cNvGrpSpPr>
              <a:grpSpLocks/>
            </p:cNvGrpSpPr>
            <p:nvPr/>
          </p:nvGrpSpPr>
          <p:grpSpPr bwMode="auto">
            <a:xfrm>
              <a:off x="766" y="1367"/>
              <a:ext cx="1226" cy="328"/>
              <a:chOff x="876" y="1703"/>
              <a:chExt cx="1226" cy="328"/>
            </a:xfrm>
          </p:grpSpPr>
          <p:sp>
            <p:nvSpPr>
              <p:cNvPr id="133" name="Oval 69"/>
              <p:cNvSpPr>
                <a:spLocks noChangeArrowheads="1"/>
              </p:cNvSpPr>
              <p:nvPr/>
            </p:nvSpPr>
            <p:spPr bwMode="auto">
              <a:xfrm>
                <a:off x="1862" y="1791"/>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34" name="Text Box 71"/>
              <p:cNvSpPr txBox="1">
                <a:spLocks noChangeArrowheads="1"/>
              </p:cNvSpPr>
              <p:nvPr/>
            </p:nvSpPr>
            <p:spPr bwMode="auto">
              <a:xfrm>
                <a:off x="1262" y="1703"/>
                <a:ext cx="47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a:t>
                </a:r>
                <a:r>
                  <a:rPr lang="en-US" sz="1800">
                    <a:latin typeface="Arial" panose="020B0604020202020204" pitchFamily="34" charset="0"/>
                  </a:rPr>
                  <a:t> + </a:t>
                </a:r>
                <a:r>
                  <a:rPr lang="en-US" sz="1800" i="1">
                    <a:latin typeface="Arial" panose="020B0604020202020204" pitchFamily="34" charset="0"/>
                  </a:rPr>
                  <a:t>S</a:t>
                </a:r>
                <a:endParaRPr lang="en-US" sz="1800">
                  <a:latin typeface="Arial" panose="020B0604020202020204" pitchFamily="34" charset="0"/>
                </a:endParaRPr>
              </a:p>
            </p:txBody>
          </p:sp>
          <p:sp>
            <p:nvSpPr>
              <p:cNvPr id="135" name="Line 72"/>
              <p:cNvSpPr>
                <a:spLocks noChangeShapeType="1"/>
              </p:cNvSpPr>
              <p:nvPr/>
            </p:nvSpPr>
            <p:spPr bwMode="auto">
              <a:xfrm>
                <a:off x="1118" y="1913"/>
                <a:ext cx="7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36" name="Oval 74"/>
              <p:cNvSpPr>
                <a:spLocks noChangeArrowheads="1"/>
              </p:cNvSpPr>
              <p:nvPr/>
            </p:nvSpPr>
            <p:spPr bwMode="auto">
              <a:xfrm>
                <a:off x="876" y="178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37" name="Text Box 77"/>
              <p:cNvSpPr txBox="1">
                <a:spLocks noChangeArrowheads="1"/>
              </p:cNvSpPr>
              <p:nvPr/>
            </p:nvSpPr>
            <p:spPr bwMode="auto">
              <a:xfrm>
                <a:off x="918" y="1789"/>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38" name="Text Box 78"/>
              <p:cNvSpPr txBox="1">
                <a:spLocks noChangeArrowheads="1"/>
              </p:cNvSpPr>
              <p:nvPr/>
            </p:nvSpPr>
            <p:spPr bwMode="auto">
              <a:xfrm>
                <a:off x="1902" y="1793"/>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grpSp>
        <p:grpSp>
          <p:nvGrpSpPr>
            <p:cNvPr id="123" name="Group 128"/>
            <p:cNvGrpSpPr>
              <a:grpSpLocks/>
            </p:cNvGrpSpPr>
            <p:nvPr/>
          </p:nvGrpSpPr>
          <p:grpSpPr bwMode="auto">
            <a:xfrm>
              <a:off x="3272" y="1263"/>
              <a:ext cx="1226" cy="578"/>
              <a:chOff x="3160" y="1623"/>
              <a:chExt cx="1226" cy="578"/>
            </a:xfrm>
          </p:grpSpPr>
          <p:sp>
            <p:nvSpPr>
              <p:cNvPr id="125" name="Arc 88"/>
              <p:cNvSpPr>
                <a:spLocks/>
              </p:cNvSpPr>
              <p:nvPr/>
            </p:nvSpPr>
            <p:spPr bwMode="auto">
              <a:xfrm>
                <a:off x="3380" y="1817"/>
                <a:ext cx="789" cy="384"/>
              </a:xfrm>
              <a:custGeom>
                <a:avLst/>
                <a:gdLst>
                  <a:gd name="T0" fmla="*/ 0 w 24887"/>
                  <a:gd name="T1" fmla="*/ 0 h 21600"/>
                  <a:gd name="T2" fmla="*/ 1 w 24887"/>
                  <a:gd name="T3" fmla="*/ 0 h 21600"/>
                  <a:gd name="T4" fmla="*/ 0 w 24887"/>
                  <a:gd name="T5" fmla="*/ 0 h 21600"/>
                  <a:gd name="T6" fmla="*/ 0 60000 65536"/>
                  <a:gd name="T7" fmla="*/ 0 60000 65536"/>
                  <a:gd name="T8" fmla="*/ 0 60000 65536"/>
                </a:gdLst>
                <a:ahLst/>
                <a:cxnLst>
                  <a:cxn ang="T6">
                    <a:pos x="T0" y="T1"/>
                  </a:cxn>
                  <a:cxn ang="T7">
                    <a:pos x="T2" y="T3"/>
                  </a:cxn>
                  <a:cxn ang="T8">
                    <a:pos x="T4" y="T5"/>
                  </a:cxn>
                </a:cxnLst>
                <a:rect l="0" t="0" r="r" b="b"/>
                <a:pathLst>
                  <a:path w="24887" h="21600" fill="none" extrusionOk="0">
                    <a:moveTo>
                      <a:pt x="-1" y="4089"/>
                    </a:moveTo>
                    <a:cubicBezTo>
                      <a:pt x="3680" y="1431"/>
                      <a:pt x="8106" y="0"/>
                      <a:pt x="12647" y="0"/>
                    </a:cubicBezTo>
                    <a:cubicBezTo>
                      <a:pt x="17017" y="0"/>
                      <a:pt x="21285" y="1326"/>
                      <a:pt x="24887" y="3802"/>
                    </a:cubicBezTo>
                  </a:path>
                  <a:path w="24887" h="21600" stroke="0" extrusionOk="0">
                    <a:moveTo>
                      <a:pt x="-1" y="4089"/>
                    </a:moveTo>
                    <a:cubicBezTo>
                      <a:pt x="3680" y="1431"/>
                      <a:pt x="8106" y="0"/>
                      <a:pt x="12647" y="0"/>
                    </a:cubicBezTo>
                    <a:cubicBezTo>
                      <a:pt x="17017" y="0"/>
                      <a:pt x="21285" y="1326"/>
                      <a:pt x="24887" y="3802"/>
                    </a:cubicBezTo>
                    <a:lnTo>
                      <a:pt x="12647" y="21600"/>
                    </a:lnTo>
                    <a:lnTo>
                      <a:pt x="-1" y="4089"/>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26" name="Oval 80"/>
              <p:cNvSpPr>
                <a:spLocks noChangeArrowheads="1"/>
              </p:cNvSpPr>
              <p:nvPr/>
            </p:nvSpPr>
            <p:spPr bwMode="auto">
              <a:xfrm>
                <a:off x="4146" y="1839"/>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27" name="Text Box 82"/>
              <p:cNvSpPr txBox="1">
                <a:spLocks noChangeArrowheads="1"/>
              </p:cNvSpPr>
              <p:nvPr/>
            </p:nvSpPr>
            <p:spPr bwMode="auto">
              <a:xfrm>
                <a:off x="3684" y="1623"/>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a:t>
                </a:r>
                <a:endParaRPr lang="en-US" sz="1800">
                  <a:latin typeface="Arial" panose="020B0604020202020204" pitchFamily="34" charset="0"/>
                </a:endParaRPr>
              </a:p>
            </p:txBody>
          </p:sp>
          <p:sp>
            <p:nvSpPr>
              <p:cNvPr id="128" name="Oval 84"/>
              <p:cNvSpPr>
                <a:spLocks noChangeArrowheads="1"/>
              </p:cNvSpPr>
              <p:nvPr/>
            </p:nvSpPr>
            <p:spPr bwMode="auto">
              <a:xfrm>
                <a:off x="3160" y="1836"/>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29" name="Text Box 85"/>
              <p:cNvSpPr txBox="1">
                <a:spLocks noChangeArrowheads="1"/>
              </p:cNvSpPr>
              <p:nvPr/>
            </p:nvSpPr>
            <p:spPr bwMode="auto">
              <a:xfrm>
                <a:off x="3202" y="1837"/>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30" name="Text Box 86"/>
              <p:cNvSpPr txBox="1">
                <a:spLocks noChangeArrowheads="1"/>
              </p:cNvSpPr>
              <p:nvPr/>
            </p:nvSpPr>
            <p:spPr bwMode="auto">
              <a:xfrm>
                <a:off x="4186" y="1841"/>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sp>
            <p:nvSpPr>
              <p:cNvPr id="131" name="Arc 89"/>
              <p:cNvSpPr>
                <a:spLocks/>
              </p:cNvSpPr>
              <p:nvPr/>
            </p:nvSpPr>
            <p:spPr bwMode="auto">
              <a:xfrm flipV="1">
                <a:off x="3384" y="1708"/>
                <a:ext cx="782" cy="384"/>
              </a:xfrm>
              <a:custGeom>
                <a:avLst/>
                <a:gdLst>
                  <a:gd name="T0" fmla="*/ 0 w 24672"/>
                  <a:gd name="T1" fmla="*/ 0 h 21600"/>
                  <a:gd name="T2" fmla="*/ 1 w 24672"/>
                  <a:gd name="T3" fmla="*/ 0 h 21600"/>
                  <a:gd name="T4" fmla="*/ 0 w 24672"/>
                  <a:gd name="T5" fmla="*/ 0 h 21600"/>
                  <a:gd name="T6" fmla="*/ 0 60000 65536"/>
                  <a:gd name="T7" fmla="*/ 0 60000 65536"/>
                  <a:gd name="T8" fmla="*/ 0 60000 65536"/>
                </a:gdLst>
                <a:ahLst/>
                <a:cxnLst>
                  <a:cxn ang="T6">
                    <a:pos x="T0" y="T1"/>
                  </a:cxn>
                  <a:cxn ang="T7">
                    <a:pos x="T2" y="T3"/>
                  </a:cxn>
                  <a:cxn ang="T8">
                    <a:pos x="T4" y="T5"/>
                  </a:cxn>
                </a:cxnLst>
                <a:rect l="0" t="0" r="r" b="b"/>
                <a:pathLst>
                  <a:path w="24672" h="21600" fill="none" extrusionOk="0">
                    <a:moveTo>
                      <a:pt x="-1" y="4089"/>
                    </a:moveTo>
                    <a:cubicBezTo>
                      <a:pt x="3680" y="1431"/>
                      <a:pt x="8106" y="0"/>
                      <a:pt x="12647" y="0"/>
                    </a:cubicBezTo>
                    <a:cubicBezTo>
                      <a:pt x="16929" y="0"/>
                      <a:pt x="21115" y="1272"/>
                      <a:pt x="24672" y="3657"/>
                    </a:cubicBezTo>
                  </a:path>
                  <a:path w="24672" h="21600" stroke="0" extrusionOk="0">
                    <a:moveTo>
                      <a:pt x="-1" y="4089"/>
                    </a:moveTo>
                    <a:cubicBezTo>
                      <a:pt x="3680" y="1431"/>
                      <a:pt x="8106" y="0"/>
                      <a:pt x="12647" y="0"/>
                    </a:cubicBezTo>
                    <a:cubicBezTo>
                      <a:pt x="16929" y="0"/>
                      <a:pt x="21115" y="1272"/>
                      <a:pt x="24672" y="3657"/>
                    </a:cubicBezTo>
                    <a:lnTo>
                      <a:pt x="12647" y="21600"/>
                    </a:lnTo>
                    <a:lnTo>
                      <a:pt x="-1" y="4089"/>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32" name="Text Box 90"/>
              <p:cNvSpPr txBox="1">
                <a:spLocks noChangeArrowheads="1"/>
              </p:cNvSpPr>
              <p:nvPr/>
            </p:nvSpPr>
            <p:spPr bwMode="auto">
              <a:xfrm>
                <a:off x="3686" y="1897"/>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S</a:t>
                </a:r>
                <a:endParaRPr lang="en-US" sz="1800">
                  <a:latin typeface="Arial" panose="020B0604020202020204" pitchFamily="34" charset="0"/>
                </a:endParaRPr>
              </a:p>
            </p:txBody>
          </p:sp>
        </p:grpSp>
        <p:sp>
          <p:nvSpPr>
            <p:cNvPr id="124" name="Rectangle 133"/>
            <p:cNvSpPr>
              <a:spLocks noChangeArrowheads="1"/>
            </p:cNvSpPr>
            <p:nvPr/>
          </p:nvSpPr>
          <p:spPr bwMode="auto">
            <a:xfrm>
              <a:off x="2198" y="1465"/>
              <a:ext cx="8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transforms to</a:t>
              </a:r>
            </a:p>
          </p:txBody>
        </p:sp>
      </p:grpSp>
      <p:grpSp>
        <p:nvGrpSpPr>
          <p:cNvPr id="139" name="Group 173"/>
          <p:cNvGrpSpPr>
            <a:grpSpLocks/>
          </p:cNvGrpSpPr>
          <p:nvPr/>
        </p:nvGrpSpPr>
        <p:grpSpPr bwMode="auto">
          <a:xfrm>
            <a:off x="1216025" y="2960688"/>
            <a:ext cx="6832600" cy="573087"/>
            <a:chOff x="766" y="1865"/>
            <a:chExt cx="4304" cy="361"/>
          </a:xfrm>
        </p:grpSpPr>
        <p:grpSp>
          <p:nvGrpSpPr>
            <p:cNvPr id="140" name="Group 129"/>
            <p:cNvGrpSpPr>
              <a:grpSpLocks/>
            </p:cNvGrpSpPr>
            <p:nvPr/>
          </p:nvGrpSpPr>
          <p:grpSpPr bwMode="auto">
            <a:xfrm>
              <a:off x="766" y="1865"/>
              <a:ext cx="1226" cy="328"/>
              <a:chOff x="872" y="2233"/>
              <a:chExt cx="1226" cy="328"/>
            </a:xfrm>
          </p:grpSpPr>
          <p:sp>
            <p:nvSpPr>
              <p:cNvPr id="152" name="Oval 91"/>
              <p:cNvSpPr>
                <a:spLocks noChangeArrowheads="1"/>
              </p:cNvSpPr>
              <p:nvPr/>
            </p:nvSpPr>
            <p:spPr bwMode="auto">
              <a:xfrm>
                <a:off x="1858" y="2321"/>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53" name="Text Box 92"/>
              <p:cNvSpPr txBox="1">
                <a:spLocks noChangeArrowheads="1"/>
              </p:cNvSpPr>
              <p:nvPr/>
            </p:nvSpPr>
            <p:spPr bwMode="auto">
              <a:xfrm>
                <a:off x="1328" y="2233"/>
                <a:ext cx="2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RS</a:t>
                </a:r>
                <a:endParaRPr lang="en-US" sz="1800">
                  <a:latin typeface="Arial" panose="020B0604020202020204" pitchFamily="34" charset="0"/>
                </a:endParaRPr>
              </a:p>
            </p:txBody>
          </p:sp>
          <p:sp>
            <p:nvSpPr>
              <p:cNvPr id="154" name="Line 93"/>
              <p:cNvSpPr>
                <a:spLocks noChangeShapeType="1"/>
              </p:cNvSpPr>
              <p:nvPr/>
            </p:nvSpPr>
            <p:spPr bwMode="auto">
              <a:xfrm>
                <a:off x="1114" y="2443"/>
                <a:ext cx="7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55" name="Oval 94"/>
              <p:cNvSpPr>
                <a:spLocks noChangeArrowheads="1"/>
              </p:cNvSpPr>
              <p:nvPr/>
            </p:nvSpPr>
            <p:spPr bwMode="auto">
              <a:xfrm>
                <a:off x="872" y="231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56" name="Text Box 95"/>
              <p:cNvSpPr txBox="1">
                <a:spLocks noChangeArrowheads="1"/>
              </p:cNvSpPr>
              <p:nvPr/>
            </p:nvSpPr>
            <p:spPr bwMode="auto">
              <a:xfrm>
                <a:off x="914" y="2319"/>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57" name="Text Box 96"/>
              <p:cNvSpPr txBox="1">
                <a:spLocks noChangeArrowheads="1"/>
              </p:cNvSpPr>
              <p:nvPr/>
            </p:nvSpPr>
            <p:spPr bwMode="auto">
              <a:xfrm>
                <a:off x="1898" y="2323"/>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grpSp>
        <p:grpSp>
          <p:nvGrpSpPr>
            <p:cNvPr id="141" name="Group 131"/>
            <p:cNvGrpSpPr>
              <a:grpSpLocks/>
            </p:cNvGrpSpPr>
            <p:nvPr/>
          </p:nvGrpSpPr>
          <p:grpSpPr bwMode="auto">
            <a:xfrm>
              <a:off x="3272" y="1913"/>
              <a:ext cx="1798" cy="313"/>
              <a:chOff x="2634" y="2265"/>
              <a:chExt cx="1798" cy="313"/>
            </a:xfrm>
          </p:grpSpPr>
          <p:sp>
            <p:nvSpPr>
              <p:cNvPr id="143" name="Oval 97"/>
              <p:cNvSpPr>
                <a:spLocks noChangeArrowheads="1"/>
              </p:cNvSpPr>
              <p:nvPr/>
            </p:nvSpPr>
            <p:spPr bwMode="auto">
              <a:xfrm>
                <a:off x="4192" y="2333"/>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44" name="Oval 100"/>
              <p:cNvSpPr>
                <a:spLocks noChangeArrowheads="1"/>
              </p:cNvSpPr>
              <p:nvPr/>
            </p:nvSpPr>
            <p:spPr bwMode="auto">
              <a:xfrm>
                <a:off x="2634" y="2334"/>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45" name="Text Box 101"/>
              <p:cNvSpPr txBox="1">
                <a:spLocks noChangeArrowheads="1"/>
              </p:cNvSpPr>
              <p:nvPr/>
            </p:nvSpPr>
            <p:spPr bwMode="auto">
              <a:xfrm>
                <a:off x="2676" y="2335"/>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46" name="Text Box 102"/>
              <p:cNvSpPr txBox="1">
                <a:spLocks noChangeArrowheads="1"/>
              </p:cNvSpPr>
              <p:nvPr/>
            </p:nvSpPr>
            <p:spPr bwMode="auto">
              <a:xfrm>
                <a:off x="4232" y="2335"/>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sp>
            <p:nvSpPr>
              <p:cNvPr id="147" name="Line 103"/>
              <p:cNvSpPr>
                <a:spLocks noChangeShapeType="1"/>
              </p:cNvSpPr>
              <p:nvPr/>
            </p:nvSpPr>
            <p:spPr bwMode="auto">
              <a:xfrm>
                <a:off x="3656" y="2455"/>
                <a:ext cx="5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8" name="Oval 104"/>
              <p:cNvSpPr>
                <a:spLocks noChangeArrowheads="1"/>
              </p:cNvSpPr>
              <p:nvPr/>
            </p:nvSpPr>
            <p:spPr bwMode="auto">
              <a:xfrm>
                <a:off x="3416" y="233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49" name="Text Box 105"/>
              <p:cNvSpPr txBox="1">
                <a:spLocks noChangeArrowheads="1"/>
              </p:cNvSpPr>
              <p:nvPr/>
            </p:nvSpPr>
            <p:spPr bwMode="auto">
              <a:xfrm>
                <a:off x="2992" y="2265"/>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a:t>
                </a:r>
                <a:endParaRPr lang="en-US" sz="1800">
                  <a:latin typeface="Arial" panose="020B0604020202020204" pitchFamily="34" charset="0"/>
                </a:endParaRPr>
              </a:p>
            </p:txBody>
          </p:sp>
          <p:sp>
            <p:nvSpPr>
              <p:cNvPr id="150" name="Text Box 106"/>
              <p:cNvSpPr txBox="1">
                <a:spLocks noChangeArrowheads="1"/>
              </p:cNvSpPr>
              <p:nvPr/>
            </p:nvSpPr>
            <p:spPr bwMode="auto">
              <a:xfrm>
                <a:off x="3810" y="2269"/>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S</a:t>
                </a:r>
                <a:endParaRPr lang="en-US" sz="1800">
                  <a:latin typeface="Arial" panose="020B0604020202020204" pitchFamily="34" charset="0"/>
                </a:endParaRPr>
              </a:p>
            </p:txBody>
          </p:sp>
          <p:sp>
            <p:nvSpPr>
              <p:cNvPr id="151" name="Line 107"/>
              <p:cNvSpPr>
                <a:spLocks noChangeShapeType="1"/>
              </p:cNvSpPr>
              <p:nvPr/>
            </p:nvSpPr>
            <p:spPr bwMode="auto">
              <a:xfrm>
                <a:off x="2874" y="2457"/>
                <a:ext cx="5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142" name="Rectangle 134"/>
            <p:cNvSpPr>
              <a:spLocks noChangeArrowheads="1"/>
            </p:cNvSpPr>
            <p:nvPr/>
          </p:nvSpPr>
          <p:spPr bwMode="auto">
            <a:xfrm>
              <a:off x="2198" y="1977"/>
              <a:ext cx="8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transforms to</a:t>
              </a:r>
            </a:p>
          </p:txBody>
        </p:sp>
      </p:grpSp>
      <p:grpSp>
        <p:nvGrpSpPr>
          <p:cNvPr id="158" name="Group 174"/>
          <p:cNvGrpSpPr>
            <a:grpSpLocks/>
          </p:cNvGrpSpPr>
          <p:nvPr/>
        </p:nvGrpSpPr>
        <p:grpSpPr bwMode="auto">
          <a:xfrm>
            <a:off x="1216025" y="3633788"/>
            <a:ext cx="6832600" cy="1114425"/>
            <a:chOff x="766" y="2289"/>
            <a:chExt cx="4304" cy="702"/>
          </a:xfrm>
        </p:grpSpPr>
        <p:grpSp>
          <p:nvGrpSpPr>
            <p:cNvPr id="159" name="Group 130"/>
            <p:cNvGrpSpPr>
              <a:grpSpLocks/>
            </p:cNvGrpSpPr>
            <p:nvPr/>
          </p:nvGrpSpPr>
          <p:grpSpPr bwMode="auto">
            <a:xfrm>
              <a:off x="766" y="2453"/>
              <a:ext cx="1226" cy="328"/>
              <a:chOff x="862" y="2797"/>
              <a:chExt cx="1226" cy="328"/>
            </a:xfrm>
          </p:grpSpPr>
          <p:sp>
            <p:nvSpPr>
              <p:cNvPr id="173" name="Oval 108"/>
              <p:cNvSpPr>
                <a:spLocks noChangeArrowheads="1"/>
              </p:cNvSpPr>
              <p:nvPr/>
            </p:nvSpPr>
            <p:spPr bwMode="auto">
              <a:xfrm>
                <a:off x="1848" y="2885"/>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74" name="Text Box 109"/>
              <p:cNvSpPr txBox="1">
                <a:spLocks noChangeArrowheads="1"/>
              </p:cNvSpPr>
              <p:nvPr/>
            </p:nvSpPr>
            <p:spPr bwMode="auto">
              <a:xfrm>
                <a:off x="1318" y="2797"/>
                <a:ext cx="29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a:t>
                </a:r>
                <a:r>
                  <a:rPr lang="en-US" sz="1800">
                    <a:latin typeface="Arial" panose="020B0604020202020204" pitchFamily="34" charset="0"/>
                  </a:rPr>
                  <a:t>*</a:t>
                </a:r>
              </a:p>
            </p:txBody>
          </p:sp>
          <p:sp>
            <p:nvSpPr>
              <p:cNvPr id="175" name="Line 110"/>
              <p:cNvSpPr>
                <a:spLocks noChangeShapeType="1"/>
              </p:cNvSpPr>
              <p:nvPr/>
            </p:nvSpPr>
            <p:spPr bwMode="auto">
              <a:xfrm>
                <a:off x="1104" y="3007"/>
                <a:ext cx="7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6" name="Oval 111"/>
              <p:cNvSpPr>
                <a:spLocks noChangeArrowheads="1"/>
              </p:cNvSpPr>
              <p:nvPr/>
            </p:nvSpPr>
            <p:spPr bwMode="auto">
              <a:xfrm>
                <a:off x="862" y="2882"/>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77" name="Text Box 112"/>
              <p:cNvSpPr txBox="1">
                <a:spLocks noChangeArrowheads="1"/>
              </p:cNvSpPr>
              <p:nvPr/>
            </p:nvSpPr>
            <p:spPr bwMode="auto">
              <a:xfrm>
                <a:off x="904" y="2883"/>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78" name="Text Box 113"/>
              <p:cNvSpPr txBox="1">
                <a:spLocks noChangeArrowheads="1"/>
              </p:cNvSpPr>
              <p:nvPr/>
            </p:nvSpPr>
            <p:spPr bwMode="auto">
              <a:xfrm>
                <a:off x="1888" y="2887"/>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grpSp>
        <p:grpSp>
          <p:nvGrpSpPr>
            <p:cNvPr id="160" name="Group 132"/>
            <p:cNvGrpSpPr>
              <a:grpSpLocks/>
            </p:cNvGrpSpPr>
            <p:nvPr/>
          </p:nvGrpSpPr>
          <p:grpSpPr bwMode="auto">
            <a:xfrm>
              <a:off x="3272" y="2289"/>
              <a:ext cx="1798" cy="702"/>
              <a:chOff x="2624" y="2689"/>
              <a:chExt cx="1798" cy="702"/>
            </a:xfrm>
          </p:grpSpPr>
          <p:sp>
            <p:nvSpPr>
              <p:cNvPr id="162" name="Oval 114"/>
              <p:cNvSpPr>
                <a:spLocks noChangeArrowheads="1"/>
              </p:cNvSpPr>
              <p:nvPr/>
            </p:nvSpPr>
            <p:spPr bwMode="auto">
              <a:xfrm>
                <a:off x="4182" y="2965"/>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63" name="Oval 115"/>
              <p:cNvSpPr>
                <a:spLocks noChangeArrowheads="1"/>
              </p:cNvSpPr>
              <p:nvPr/>
            </p:nvSpPr>
            <p:spPr bwMode="auto">
              <a:xfrm>
                <a:off x="2624" y="2966"/>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64" name="Text Box 116"/>
              <p:cNvSpPr txBox="1">
                <a:spLocks noChangeArrowheads="1"/>
              </p:cNvSpPr>
              <p:nvPr/>
            </p:nvSpPr>
            <p:spPr bwMode="auto">
              <a:xfrm>
                <a:off x="2666" y="2967"/>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i</a:t>
                </a:r>
                <a:endParaRPr lang="en-US" sz="1800">
                  <a:latin typeface="Arial" panose="020B0604020202020204" pitchFamily="34" charset="0"/>
                </a:endParaRPr>
              </a:p>
            </p:txBody>
          </p:sp>
          <p:sp>
            <p:nvSpPr>
              <p:cNvPr id="165" name="Text Box 117"/>
              <p:cNvSpPr txBox="1">
                <a:spLocks noChangeArrowheads="1"/>
              </p:cNvSpPr>
              <p:nvPr/>
            </p:nvSpPr>
            <p:spPr bwMode="auto">
              <a:xfrm>
                <a:off x="4222" y="2967"/>
                <a:ext cx="15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j</a:t>
                </a:r>
                <a:endParaRPr lang="en-US" sz="1800">
                  <a:latin typeface="Arial" panose="020B0604020202020204" pitchFamily="34" charset="0"/>
                </a:endParaRPr>
              </a:p>
            </p:txBody>
          </p:sp>
          <p:sp>
            <p:nvSpPr>
              <p:cNvPr id="166" name="Line 118"/>
              <p:cNvSpPr>
                <a:spLocks noChangeShapeType="1"/>
              </p:cNvSpPr>
              <p:nvPr/>
            </p:nvSpPr>
            <p:spPr bwMode="auto">
              <a:xfrm>
                <a:off x="3646" y="3087"/>
                <a:ext cx="5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7" name="Oval 119"/>
              <p:cNvSpPr>
                <a:spLocks noChangeArrowheads="1"/>
              </p:cNvSpPr>
              <p:nvPr/>
            </p:nvSpPr>
            <p:spPr bwMode="auto">
              <a:xfrm>
                <a:off x="3406" y="297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68" name="Text Box 120"/>
              <p:cNvSpPr txBox="1">
                <a:spLocks noChangeArrowheads="1"/>
              </p:cNvSpPr>
              <p:nvPr/>
            </p:nvSpPr>
            <p:spPr bwMode="auto">
              <a:xfrm>
                <a:off x="2982" y="2897"/>
                <a:ext cx="198" cy="4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 typeface="Arial" panose="020B0604020202020204" pitchFamily="34" charset="0"/>
                  <a:buNone/>
                </a:pPr>
                <a:r>
                  <a:rPr lang="en-US" sz="1800">
                    <a:latin typeface="Arial" panose="020B0604020202020204" pitchFamily="34" charset="0"/>
                  </a:rPr>
                  <a:t>ɛ</a:t>
                </a:r>
              </a:p>
              <a:p>
                <a:pPr eaLnBrk="1" hangingPunct="1">
                  <a:spcBef>
                    <a:spcPct val="50000"/>
                  </a:spcBef>
                  <a:buFontTx/>
                  <a:buNone/>
                </a:pPr>
                <a:endParaRPr lang="en-US" sz="1800">
                  <a:latin typeface="Arial" panose="020B0604020202020204" pitchFamily="34" charset="0"/>
                </a:endParaRPr>
              </a:p>
            </p:txBody>
          </p:sp>
          <p:sp>
            <p:nvSpPr>
              <p:cNvPr id="169" name="Text Box 121"/>
              <p:cNvSpPr txBox="1">
                <a:spLocks noChangeArrowheads="1"/>
              </p:cNvSpPr>
              <p:nvPr/>
            </p:nvSpPr>
            <p:spPr bwMode="auto">
              <a:xfrm>
                <a:off x="3800" y="2901"/>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sz="1800">
                  <a:latin typeface="Symbol" panose="05050102010706020507" pitchFamily="18" charset="2"/>
                </a:endParaRPr>
              </a:p>
            </p:txBody>
          </p:sp>
          <p:sp>
            <p:nvSpPr>
              <p:cNvPr id="170" name="Line 122"/>
              <p:cNvSpPr>
                <a:spLocks noChangeShapeType="1"/>
              </p:cNvSpPr>
              <p:nvPr/>
            </p:nvSpPr>
            <p:spPr bwMode="auto">
              <a:xfrm>
                <a:off x="2864" y="3089"/>
                <a:ext cx="540"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1" name="Arc 124"/>
              <p:cNvSpPr>
                <a:spLocks/>
              </p:cNvSpPr>
              <p:nvPr/>
            </p:nvSpPr>
            <p:spPr bwMode="auto">
              <a:xfrm flipV="1">
                <a:off x="3439" y="2794"/>
                <a:ext cx="260" cy="243"/>
              </a:xfrm>
              <a:custGeom>
                <a:avLst/>
                <a:gdLst>
                  <a:gd name="T0" fmla="*/ 0 w 43200"/>
                  <a:gd name="T1" fmla="*/ 0 h 40407"/>
                  <a:gd name="T2" fmla="*/ 0 w 43200"/>
                  <a:gd name="T3" fmla="*/ 0 h 40407"/>
                  <a:gd name="T4" fmla="*/ 0 w 43200"/>
                  <a:gd name="T5" fmla="*/ 0 h 40407"/>
                  <a:gd name="T6" fmla="*/ 0 60000 65536"/>
                  <a:gd name="T7" fmla="*/ 0 60000 65536"/>
                  <a:gd name="T8" fmla="*/ 0 60000 65536"/>
                </a:gdLst>
                <a:ahLst/>
                <a:cxnLst>
                  <a:cxn ang="T6">
                    <a:pos x="T0" y="T1"/>
                  </a:cxn>
                  <a:cxn ang="T7">
                    <a:pos x="T2" y="T3"/>
                  </a:cxn>
                  <a:cxn ang="T8">
                    <a:pos x="T4" y="T5"/>
                  </a:cxn>
                </a:cxnLst>
                <a:rect l="0" t="0" r="r" b="b"/>
                <a:pathLst>
                  <a:path w="43200" h="40407" fill="none" extrusionOk="0">
                    <a:moveTo>
                      <a:pt x="32222" y="-1"/>
                    </a:moveTo>
                    <a:cubicBezTo>
                      <a:pt x="39005" y="3830"/>
                      <a:pt x="43200" y="11016"/>
                      <a:pt x="43200" y="18807"/>
                    </a:cubicBezTo>
                    <a:cubicBezTo>
                      <a:pt x="43200" y="30736"/>
                      <a:pt x="33529" y="40407"/>
                      <a:pt x="21600" y="40407"/>
                    </a:cubicBezTo>
                    <a:cubicBezTo>
                      <a:pt x="9670" y="40407"/>
                      <a:pt x="0" y="30736"/>
                      <a:pt x="0" y="18807"/>
                    </a:cubicBezTo>
                    <a:cubicBezTo>
                      <a:pt x="0" y="14939"/>
                      <a:pt x="1038" y="11142"/>
                      <a:pt x="3007" y="7812"/>
                    </a:cubicBezTo>
                  </a:path>
                  <a:path w="43200" h="40407" stroke="0" extrusionOk="0">
                    <a:moveTo>
                      <a:pt x="32222" y="-1"/>
                    </a:moveTo>
                    <a:cubicBezTo>
                      <a:pt x="39005" y="3830"/>
                      <a:pt x="43200" y="11016"/>
                      <a:pt x="43200" y="18807"/>
                    </a:cubicBezTo>
                    <a:cubicBezTo>
                      <a:pt x="43200" y="30736"/>
                      <a:pt x="33529" y="40407"/>
                      <a:pt x="21600" y="40407"/>
                    </a:cubicBezTo>
                    <a:cubicBezTo>
                      <a:pt x="9670" y="40407"/>
                      <a:pt x="0" y="30736"/>
                      <a:pt x="0" y="18807"/>
                    </a:cubicBezTo>
                    <a:cubicBezTo>
                      <a:pt x="0" y="14939"/>
                      <a:pt x="1038" y="11142"/>
                      <a:pt x="3007" y="7812"/>
                    </a:cubicBezTo>
                    <a:lnTo>
                      <a:pt x="21600" y="18807"/>
                    </a:lnTo>
                    <a:lnTo>
                      <a:pt x="32222"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2" name="Text Box 125"/>
              <p:cNvSpPr txBox="1">
                <a:spLocks noChangeArrowheads="1"/>
              </p:cNvSpPr>
              <p:nvPr/>
            </p:nvSpPr>
            <p:spPr bwMode="auto">
              <a:xfrm>
                <a:off x="3672" y="2689"/>
                <a:ext cx="19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i="1">
                    <a:latin typeface="Arial" panose="020B0604020202020204" pitchFamily="34" charset="0"/>
                  </a:rPr>
                  <a:t>R</a:t>
                </a:r>
                <a:endParaRPr lang="en-US" sz="1800">
                  <a:latin typeface="Arial" panose="020B0604020202020204" pitchFamily="34" charset="0"/>
                </a:endParaRPr>
              </a:p>
            </p:txBody>
          </p:sp>
        </p:grpSp>
        <p:sp>
          <p:nvSpPr>
            <p:cNvPr id="161" name="Rectangle 135"/>
            <p:cNvSpPr>
              <a:spLocks noChangeArrowheads="1"/>
            </p:cNvSpPr>
            <p:nvPr/>
          </p:nvSpPr>
          <p:spPr bwMode="auto">
            <a:xfrm>
              <a:off x="2198" y="2561"/>
              <a:ext cx="88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latin typeface="Arial" panose="020B0604020202020204" pitchFamily="34" charset="0"/>
                </a:rPr>
                <a:t>transforms to</a:t>
              </a:r>
            </a:p>
          </p:txBody>
        </p:sp>
      </p:grpSp>
      <p:sp>
        <p:nvSpPr>
          <p:cNvPr id="179" name="Rectangle 136"/>
          <p:cNvSpPr>
            <a:spLocks noChangeArrowheads="1"/>
          </p:cNvSpPr>
          <p:nvPr/>
        </p:nvSpPr>
        <p:spPr bwMode="auto">
          <a:xfrm>
            <a:off x="200025" y="4697413"/>
            <a:ext cx="8574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i="1">
                <a:latin typeface="Arial" panose="020B0604020202020204" pitchFamily="34" charset="0"/>
              </a:rPr>
              <a:t>Quiz.</a:t>
            </a:r>
            <a:r>
              <a:rPr lang="en-US" sz="1800">
                <a:latin typeface="Arial" panose="020B0604020202020204" pitchFamily="34" charset="0"/>
              </a:rPr>
              <a:t> Use the algorithm to construct a finite automaton for (</a:t>
            </a:r>
            <a:r>
              <a:rPr lang="en-US" sz="1800" i="1">
                <a:latin typeface="Arial" panose="020B0604020202020204" pitchFamily="34" charset="0"/>
              </a:rPr>
              <a:t>ab</a:t>
            </a:r>
            <a:r>
              <a:rPr lang="en-US" sz="1800">
                <a:latin typeface="Arial" panose="020B0604020202020204" pitchFamily="34" charset="0"/>
              </a:rPr>
              <a:t>)</a:t>
            </a:r>
            <a:r>
              <a:rPr lang="en-US" sz="1800" i="1">
                <a:latin typeface="Arial" panose="020B0604020202020204" pitchFamily="34" charset="0"/>
              </a:rPr>
              <a:t>* </a:t>
            </a:r>
            <a:r>
              <a:rPr lang="en-US" sz="1800">
                <a:latin typeface="Arial" panose="020B0604020202020204" pitchFamily="34" charset="0"/>
              </a:rPr>
              <a:t>+ </a:t>
            </a:r>
            <a:r>
              <a:rPr lang="en-US" sz="1800" i="1">
                <a:latin typeface="Arial" panose="020B0604020202020204" pitchFamily="34" charset="0"/>
              </a:rPr>
              <a:t>ba</a:t>
            </a:r>
            <a:r>
              <a:rPr lang="en-US" sz="1800">
                <a:latin typeface="Arial" panose="020B0604020202020204" pitchFamily="34" charset="0"/>
              </a:rPr>
              <a:t>. </a:t>
            </a:r>
          </a:p>
        </p:txBody>
      </p:sp>
      <p:grpSp>
        <p:nvGrpSpPr>
          <p:cNvPr id="180" name="Group 175"/>
          <p:cNvGrpSpPr>
            <a:grpSpLocks/>
          </p:cNvGrpSpPr>
          <p:nvPr/>
        </p:nvGrpSpPr>
        <p:grpSpPr bwMode="auto">
          <a:xfrm>
            <a:off x="225425" y="5130800"/>
            <a:ext cx="6026150" cy="1543050"/>
            <a:chOff x="142" y="3232"/>
            <a:chExt cx="3796" cy="972"/>
          </a:xfrm>
        </p:grpSpPr>
        <p:grpSp>
          <p:nvGrpSpPr>
            <p:cNvPr id="181" name="Group 170"/>
            <p:cNvGrpSpPr>
              <a:grpSpLocks/>
            </p:cNvGrpSpPr>
            <p:nvPr/>
          </p:nvGrpSpPr>
          <p:grpSpPr bwMode="auto">
            <a:xfrm>
              <a:off x="806" y="3232"/>
              <a:ext cx="3132" cy="972"/>
              <a:chOff x="774" y="3248"/>
              <a:chExt cx="3132" cy="972"/>
            </a:xfrm>
          </p:grpSpPr>
          <p:sp>
            <p:nvSpPr>
              <p:cNvPr id="183" name="Oval 157"/>
              <p:cNvSpPr>
                <a:spLocks noChangeArrowheads="1"/>
              </p:cNvSpPr>
              <p:nvPr/>
            </p:nvSpPr>
            <p:spPr bwMode="auto">
              <a:xfrm>
                <a:off x="2624" y="398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nvGrpSpPr>
              <p:cNvPr id="184" name="Group 138"/>
              <p:cNvGrpSpPr>
                <a:grpSpLocks/>
              </p:cNvGrpSpPr>
              <p:nvPr/>
            </p:nvGrpSpPr>
            <p:grpSpPr bwMode="auto">
              <a:xfrm>
                <a:off x="3602" y="3551"/>
                <a:ext cx="304" cy="308"/>
                <a:chOff x="1680" y="2016"/>
                <a:chExt cx="304" cy="308"/>
              </a:xfrm>
            </p:grpSpPr>
            <p:sp>
              <p:nvSpPr>
                <p:cNvPr id="200" name="Oval 139"/>
                <p:cNvSpPr>
                  <a:spLocks noChangeArrowheads="1"/>
                </p:cNvSpPr>
                <p:nvPr/>
              </p:nvSpPr>
              <p:spPr bwMode="auto">
                <a:xfrm>
                  <a:off x="1712" y="2050"/>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201" name="Oval 140"/>
                <p:cNvSpPr>
                  <a:spLocks noChangeArrowheads="1"/>
                </p:cNvSpPr>
                <p:nvPr/>
              </p:nvSpPr>
              <p:spPr bwMode="auto">
                <a:xfrm>
                  <a:off x="1680" y="2016"/>
                  <a:ext cx="304" cy="308"/>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grpSp>
          <p:sp>
            <p:nvSpPr>
              <p:cNvPr id="185" name="Oval 144"/>
              <p:cNvSpPr>
                <a:spLocks noChangeArrowheads="1"/>
              </p:cNvSpPr>
              <p:nvPr/>
            </p:nvSpPr>
            <p:spPr bwMode="auto">
              <a:xfrm>
                <a:off x="1646" y="3593"/>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86" name="Text Box 145"/>
              <p:cNvSpPr txBox="1">
                <a:spLocks noChangeArrowheads="1"/>
              </p:cNvSpPr>
              <p:nvPr/>
            </p:nvSpPr>
            <p:spPr bwMode="auto">
              <a:xfrm>
                <a:off x="774" y="3595"/>
                <a:ext cx="52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dirty="0">
                    <a:latin typeface="Arial" panose="020B0604020202020204" pitchFamily="34" charset="0"/>
                  </a:rPr>
                  <a:t>Start</a:t>
                </a:r>
              </a:p>
            </p:txBody>
          </p:sp>
          <p:sp>
            <p:nvSpPr>
              <p:cNvPr id="187" name="Line 146"/>
              <p:cNvSpPr>
                <a:spLocks noChangeShapeType="1"/>
              </p:cNvSpPr>
              <p:nvPr/>
            </p:nvSpPr>
            <p:spPr bwMode="auto">
              <a:xfrm>
                <a:off x="1324" y="3713"/>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88" name="Oval 150"/>
              <p:cNvSpPr>
                <a:spLocks noChangeArrowheads="1"/>
              </p:cNvSpPr>
              <p:nvPr/>
            </p:nvSpPr>
            <p:spPr bwMode="auto">
              <a:xfrm>
                <a:off x="2628" y="3248"/>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89" name="Line 151"/>
              <p:cNvSpPr>
                <a:spLocks noChangeShapeType="1"/>
              </p:cNvSpPr>
              <p:nvPr/>
            </p:nvSpPr>
            <p:spPr bwMode="auto">
              <a:xfrm flipV="1">
                <a:off x="1878" y="3402"/>
                <a:ext cx="752" cy="2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0" name="Line 155"/>
              <p:cNvSpPr>
                <a:spLocks noChangeShapeType="1"/>
              </p:cNvSpPr>
              <p:nvPr/>
            </p:nvSpPr>
            <p:spPr bwMode="auto">
              <a:xfrm>
                <a:off x="2860" y="3402"/>
                <a:ext cx="756" cy="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1" name="Oval 156"/>
              <p:cNvSpPr>
                <a:spLocks noChangeArrowheads="1"/>
              </p:cNvSpPr>
              <p:nvPr/>
            </p:nvSpPr>
            <p:spPr bwMode="auto">
              <a:xfrm>
                <a:off x="2624" y="3596"/>
                <a:ext cx="240" cy="24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alpha val="0"/>
                      </a:schemeClr>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92" name="Line 158"/>
              <p:cNvSpPr>
                <a:spLocks noChangeShapeType="1"/>
              </p:cNvSpPr>
              <p:nvPr/>
            </p:nvSpPr>
            <p:spPr bwMode="auto">
              <a:xfrm flipV="1">
                <a:off x="1890" y="3712"/>
                <a:ext cx="734"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3" name="Arc 160"/>
              <p:cNvSpPr>
                <a:spLocks/>
              </p:cNvSpPr>
              <p:nvPr/>
            </p:nvSpPr>
            <p:spPr bwMode="auto">
              <a:xfrm>
                <a:off x="2748" y="3767"/>
                <a:ext cx="232" cy="317"/>
              </a:xfrm>
              <a:custGeom>
                <a:avLst/>
                <a:gdLst>
                  <a:gd name="T0" fmla="*/ 0 w 21600"/>
                  <a:gd name="T1" fmla="*/ 0 h 37735"/>
                  <a:gd name="T2" fmla="*/ 0 w 21600"/>
                  <a:gd name="T3" fmla="*/ 0 h 37735"/>
                  <a:gd name="T4" fmla="*/ 0 w 21600"/>
                  <a:gd name="T5" fmla="*/ 0 h 37735"/>
                  <a:gd name="T6" fmla="*/ 0 60000 65536"/>
                  <a:gd name="T7" fmla="*/ 0 60000 65536"/>
                  <a:gd name="T8" fmla="*/ 0 60000 65536"/>
                </a:gdLst>
                <a:ahLst/>
                <a:cxnLst>
                  <a:cxn ang="T6">
                    <a:pos x="T0" y="T1"/>
                  </a:cxn>
                  <a:cxn ang="T7">
                    <a:pos x="T2" y="T3"/>
                  </a:cxn>
                  <a:cxn ang="T8">
                    <a:pos x="T4" y="T5"/>
                  </a:cxn>
                </a:cxnLst>
                <a:rect l="0" t="0" r="r" b="b"/>
                <a:pathLst>
                  <a:path w="21600" h="37735" fill="none" extrusionOk="0">
                    <a:moveTo>
                      <a:pt x="10162" y="-1"/>
                    </a:moveTo>
                    <a:cubicBezTo>
                      <a:pt x="17202" y="3753"/>
                      <a:pt x="21600" y="11081"/>
                      <a:pt x="21600" y="19060"/>
                    </a:cubicBezTo>
                    <a:cubicBezTo>
                      <a:pt x="21600" y="26755"/>
                      <a:pt x="17505" y="33869"/>
                      <a:pt x="10852" y="37735"/>
                    </a:cubicBezTo>
                  </a:path>
                  <a:path w="21600" h="37735" stroke="0" extrusionOk="0">
                    <a:moveTo>
                      <a:pt x="10162" y="-1"/>
                    </a:moveTo>
                    <a:cubicBezTo>
                      <a:pt x="17202" y="3753"/>
                      <a:pt x="21600" y="11081"/>
                      <a:pt x="21600" y="19060"/>
                    </a:cubicBezTo>
                    <a:cubicBezTo>
                      <a:pt x="21600" y="26755"/>
                      <a:pt x="17505" y="33869"/>
                      <a:pt x="10852" y="37735"/>
                    </a:cubicBezTo>
                    <a:lnTo>
                      <a:pt x="0" y="19060"/>
                    </a:lnTo>
                    <a:lnTo>
                      <a:pt x="10162"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4" name="Arc 161"/>
              <p:cNvSpPr>
                <a:spLocks/>
              </p:cNvSpPr>
              <p:nvPr/>
            </p:nvSpPr>
            <p:spPr bwMode="auto">
              <a:xfrm flipH="1" flipV="1">
                <a:off x="2520" y="3792"/>
                <a:ext cx="232" cy="308"/>
              </a:xfrm>
              <a:custGeom>
                <a:avLst/>
                <a:gdLst>
                  <a:gd name="T0" fmla="*/ 0 w 21600"/>
                  <a:gd name="T1" fmla="*/ 0 h 36644"/>
                  <a:gd name="T2" fmla="*/ 0 w 21600"/>
                  <a:gd name="T3" fmla="*/ 0 h 36644"/>
                  <a:gd name="T4" fmla="*/ 0 w 21600"/>
                  <a:gd name="T5" fmla="*/ 0 h 36644"/>
                  <a:gd name="T6" fmla="*/ 0 60000 65536"/>
                  <a:gd name="T7" fmla="*/ 0 60000 65536"/>
                  <a:gd name="T8" fmla="*/ 0 60000 65536"/>
                </a:gdLst>
                <a:ahLst/>
                <a:cxnLst>
                  <a:cxn ang="T6">
                    <a:pos x="T0" y="T1"/>
                  </a:cxn>
                  <a:cxn ang="T7">
                    <a:pos x="T2" y="T3"/>
                  </a:cxn>
                  <a:cxn ang="T8">
                    <a:pos x="T4" y="T5"/>
                  </a:cxn>
                </a:cxnLst>
                <a:rect l="0" t="0" r="r" b="b"/>
                <a:pathLst>
                  <a:path w="21600" h="36644" fill="none" extrusionOk="0">
                    <a:moveTo>
                      <a:pt x="11986" y="-1"/>
                    </a:moveTo>
                    <a:cubicBezTo>
                      <a:pt x="17992" y="4006"/>
                      <a:pt x="21600" y="10748"/>
                      <a:pt x="21600" y="17969"/>
                    </a:cubicBezTo>
                    <a:cubicBezTo>
                      <a:pt x="21600" y="25664"/>
                      <a:pt x="17505" y="32778"/>
                      <a:pt x="10852" y="36644"/>
                    </a:cubicBezTo>
                  </a:path>
                  <a:path w="21600" h="36644" stroke="0" extrusionOk="0">
                    <a:moveTo>
                      <a:pt x="11986" y="-1"/>
                    </a:moveTo>
                    <a:cubicBezTo>
                      <a:pt x="17992" y="4006"/>
                      <a:pt x="21600" y="10748"/>
                      <a:pt x="21600" y="17969"/>
                    </a:cubicBezTo>
                    <a:cubicBezTo>
                      <a:pt x="21600" y="25664"/>
                      <a:pt x="17505" y="32778"/>
                      <a:pt x="10852" y="36644"/>
                    </a:cubicBezTo>
                    <a:lnTo>
                      <a:pt x="0" y="17969"/>
                    </a:lnTo>
                    <a:lnTo>
                      <a:pt x="11986" y="-1"/>
                    </a:lnTo>
                    <a:close/>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5" name="Line 162"/>
              <p:cNvSpPr>
                <a:spLocks noChangeShapeType="1"/>
              </p:cNvSpPr>
              <p:nvPr/>
            </p:nvSpPr>
            <p:spPr bwMode="auto">
              <a:xfrm flipV="1">
                <a:off x="2864" y="3708"/>
                <a:ext cx="734"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96" name="Text Box 163"/>
              <p:cNvSpPr txBox="1">
                <a:spLocks noChangeArrowheads="1"/>
              </p:cNvSpPr>
              <p:nvPr/>
            </p:nvSpPr>
            <p:spPr bwMode="auto">
              <a:xfrm>
                <a:off x="3134" y="3317"/>
                <a:ext cx="1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i="1">
                    <a:latin typeface="Arial" panose="020B0604020202020204" pitchFamily="34" charset="0"/>
                  </a:rPr>
                  <a:t>a</a:t>
                </a:r>
              </a:p>
            </p:txBody>
          </p:sp>
          <p:sp>
            <p:nvSpPr>
              <p:cNvPr id="197" name="Text Box 164"/>
              <p:cNvSpPr txBox="1">
                <a:spLocks noChangeArrowheads="1"/>
              </p:cNvSpPr>
              <p:nvPr/>
            </p:nvSpPr>
            <p:spPr bwMode="auto">
              <a:xfrm>
                <a:off x="2094" y="3357"/>
                <a:ext cx="1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i="1">
                    <a:latin typeface="Arial" panose="020B0604020202020204" pitchFamily="34" charset="0"/>
                  </a:rPr>
                  <a:t>b</a:t>
                </a:r>
              </a:p>
            </p:txBody>
          </p:sp>
          <p:sp>
            <p:nvSpPr>
              <p:cNvPr id="198" name="Text Box 165"/>
              <p:cNvSpPr txBox="1">
                <a:spLocks noChangeArrowheads="1"/>
              </p:cNvSpPr>
              <p:nvPr/>
            </p:nvSpPr>
            <p:spPr bwMode="auto">
              <a:xfrm>
                <a:off x="2356" y="3837"/>
                <a:ext cx="1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i="1">
                    <a:latin typeface="Arial" panose="020B0604020202020204" pitchFamily="34" charset="0"/>
                  </a:rPr>
                  <a:t>b</a:t>
                </a:r>
              </a:p>
            </p:txBody>
          </p:sp>
          <p:sp>
            <p:nvSpPr>
              <p:cNvPr id="199" name="Text Box 166"/>
              <p:cNvSpPr txBox="1">
                <a:spLocks noChangeArrowheads="1"/>
              </p:cNvSpPr>
              <p:nvPr/>
            </p:nvSpPr>
            <p:spPr bwMode="auto">
              <a:xfrm>
                <a:off x="2960" y="3811"/>
                <a:ext cx="1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i="1">
                    <a:latin typeface="Arial" panose="020B0604020202020204" pitchFamily="34" charset="0"/>
                  </a:rPr>
                  <a:t>a</a:t>
                </a:r>
              </a:p>
            </p:txBody>
          </p:sp>
        </p:grpSp>
        <p:sp>
          <p:nvSpPr>
            <p:cNvPr id="182" name="Rectangle 171"/>
            <p:cNvSpPr>
              <a:spLocks noChangeArrowheads="1"/>
            </p:cNvSpPr>
            <p:nvPr/>
          </p:nvSpPr>
          <p:spPr bwMode="auto">
            <a:xfrm>
              <a:off x="142" y="3313"/>
              <a:ext cx="69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i="1" dirty="0">
                  <a:latin typeface="Arial" panose="020B0604020202020204" pitchFamily="34" charset="0"/>
                </a:rPr>
                <a:t>Answer</a:t>
              </a:r>
              <a:r>
                <a:rPr lang="en-US" sz="1800" b="1" dirty="0">
                  <a:latin typeface="Arial" panose="020B0604020202020204" pitchFamily="34" charset="0"/>
                </a:rPr>
                <a:t>:</a:t>
              </a:r>
              <a:endParaRPr lang="en-US" sz="1800" b="1" i="1" dirty="0">
                <a:latin typeface="Arial" panose="020B0604020202020204" pitchFamily="34" charset="0"/>
              </a:endParaRPr>
            </a:p>
          </p:txBody>
        </p:sp>
      </p:grpSp>
      <p:sp>
        <p:nvSpPr>
          <p:cNvPr id="202" name="Text Box 46"/>
          <p:cNvSpPr txBox="1">
            <a:spLocks noChangeArrowheads="1"/>
          </p:cNvSpPr>
          <p:nvPr/>
        </p:nvSpPr>
        <p:spPr bwMode="auto">
          <a:xfrm>
            <a:off x="7088188" y="3833813"/>
            <a:ext cx="2952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ɛ</a:t>
            </a:r>
          </a:p>
        </p:txBody>
      </p:sp>
      <p:sp>
        <p:nvSpPr>
          <p:cNvPr id="203" name="Text Box 46"/>
          <p:cNvSpPr txBox="1">
            <a:spLocks noChangeArrowheads="1"/>
          </p:cNvSpPr>
          <p:nvPr/>
        </p:nvSpPr>
        <p:spPr bwMode="auto">
          <a:xfrm>
            <a:off x="4908550" y="5546725"/>
            <a:ext cx="2952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ɛ</a:t>
            </a:r>
          </a:p>
        </p:txBody>
      </p:sp>
      <p:sp>
        <p:nvSpPr>
          <p:cNvPr id="204" name="Text Box 46"/>
          <p:cNvSpPr txBox="1">
            <a:spLocks noChangeArrowheads="1"/>
          </p:cNvSpPr>
          <p:nvPr/>
        </p:nvSpPr>
        <p:spPr bwMode="auto">
          <a:xfrm>
            <a:off x="3656013" y="5595938"/>
            <a:ext cx="2952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sz="1800">
                <a:latin typeface="Arial" panose="020B0604020202020204" pitchFamily="34" charset="0"/>
              </a:rPr>
              <a:t>ɛ</a:t>
            </a:r>
          </a:p>
        </p:txBody>
      </p:sp>
    </p:spTree>
    <p:extLst>
      <p:ext uri="{BB962C8B-B14F-4D97-AF65-F5344CB8AC3E}">
        <p14:creationId xmlns:p14="http://schemas.microsoft.com/office/powerpoint/2010/main" xmlns="" val="2792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84200105" presetClass="entr" presetSubtype="-1204321767" fill="hold" grpId="0" nodeType="clickEffect" nodePh="1">
                                  <p:stCondLst>
                                    <p:cond delay="0"/>
                                  </p:stCondLst>
                                  <p:endCondLst>
                                    <p:cond evt="begin" delay="0">
                                      <p:tn val="5"/>
                                    </p:cond>
                                  </p:endCondLst>
                                  <p:childTnLst>
                                    <p:set>
                                      <p:cBhvr>
                                        <p:cTn id="6" dur="1" fill="hold">
                                          <p:stCondLst>
                                            <p:cond delay="499"/>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84200105" presetClass="entr" presetSubtype="-1204321767" fill="hold" grpId="0" nodeType="clickEffect" nodePh="1">
                                  <p:stCondLst>
                                    <p:cond delay="0"/>
                                  </p:stCondLst>
                                  <p:endCondLst>
                                    <p:cond evt="begin" delay="0">
                                      <p:tn val="9"/>
                                    </p:cond>
                                  </p:endCondLst>
                                  <p:childTnLst>
                                    <p:set>
                                      <p:cBhvr>
                                        <p:cTn id="10" dur="1" fill="hold">
                                          <p:stCondLst>
                                            <p:cond delay="499"/>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84200105" presetClass="entr" presetSubtype="-1204321767" fill="hold" grpId="0" nodeType="clickEffect">
                                  <p:stCondLst>
                                    <p:cond delay="0"/>
                                  </p:stCondLst>
                                  <p:childTnLst>
                                    <p:set>
                                      <p:cBhvr>
                                        <p:cTn id="14" dur="1" fill="hold">
                                          <p:stCondLst>
                                            <p:cond delay="499"/>
                                          </p:stCondLst>
                                        </p:cTn>
                                        <p:tgtEl>
                                          <p:spTgt spid="10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84200105" presetClass="entr" presetSubtype="-1204321767" fill="hold" grpId="0" nodeType="clickEffect">
                                  <p:stCondLst>
                                    <p:cond delay="0"/>
                                  </p:stCondLst>
                                  <p:childTnLst>
                                    <p:set>
                                      <p:cBhvr>
                                        <p:cTn id="18" dur="1" fill="hold">
                                          <p:stCondLst>
                                            <p:cond delay="499"/>
                                          </p:stCondLst>
                                        </p:cTn>
                                        <p:tgtEl>
                                          <p:spTgt spid="10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784200105" presetClass="entr" presetSubtype="-1204321767" fill="hold" nodeType="clickEffect">
                                  <p:stCondLst>
                                    <p:cond delay="0"/>
                                  </p:stCondLst>
                                  <p:childTnLst>
                                    <p:set>
                                      <p:cBhvr>
                                        <p:cTn id="22" dur="1" fill="hold">
                                          <p:stCondLst>
                                            <p:cond delay="499"/>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784200105" presetClass="entr" presetSubtype="-1204321767" fill="hold" grpId="0" nodeType="clickEffect">
                                  <p:stCondLst>
                                    <p:cond delay="0"/>
                                  </p:stCondLst>
                                  <p:childTnLst>
                                    <p:set>
                                      <p:cBhvr>
                                        <p:cTn id="26" dur="1" fill="hold">
                                          <p:stCondLst>
                                            <p:cond delay="499"/>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784200105" presetClass="entr" presetSubtype="-1204321767" fill="hold" nodeType="clickEffect">
                                  <p:stCondLst>
                                    <p:cond delay="0"/>
                                  </p:stCondLst>
                                  <p:childTnLst>
                                    <p:set>
                                      <p:cBhvr>
                                        <p:cTn id="30" dur="1" fill="hold">
                                          <p:stCondLst>
                                            <p:cond delay="499"/>
                                          </p:stCondLst>
                                        </p:cTn>
                                        <p:tgtEl>
                                          <p:spTgt spid="1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784200105" presetClass="entr" presetSubtype="-1204321767" fill="hold" nodeType="clickEffect">
                                  <p:stCondLst>
                                    <p:cond delay="0"/>
                                  </p:stCondLst>
                                  <p:childTnLst>
                                    <p:set>
                                      <p:cBhvr>
                                        <p:cTn id="34" dur="1" fill="hold">
                                          <p:stCondLst>
                                            <p:cond delay="499"/>
                                          </p:stCondLst>
                                        </p:cTn>
                                        <p:tgtEl>
                                          <p:spTgt spid="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784200105" presetClass="entr" presetSubtype="-1204321767" fill="hold" nodeType="clickEffect">
                                  <p:stCondLst>
                                    <p:cond delay="0"/>
                                  </p:stCondLst>
                                  <p:childTnLst>
                                    <p:set>
                                      <p:cBhvr>
                                        <p:cTn id="38" dur="1" fill="hold">
                                          <p:stCondLst>
                                            <p:cond delay="499"/>
                                          </p:stCondLst>
                                        </p:cTn>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784200105" presetClass="entr" presetSubtype="-1204321767" fill="hold" grpId="0" nodeType="clickEffect">
                                  <p:stCondLst>
                                    <p:cond delay="0"/>
                                  </p:stCondLst>
                                  <p:childTnLst>
                                    <p:set>
                                      <p:cBhvr>
                                        <p:cTn id="42" dur="1" fill="hold">
                                          <p:stCondLst>
                                            <p:cond delay="499"/>
                                          </p:stCondLst>
                                        </p:cTn>
                                        <p:tgtEl>
                                          <p:spTgt spid="1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784200105" presetClass="entr" presetSubtype="-1204321767" fill="hold" nodeType="clickEffect">
                                  <p:stCondLst>
                                    <p:cond delay="0"/>
                                  </p:stCondLst>
                                  <p:childTnLst>
                                    <p:set>
                                      <p:cBhvr>
                                        <p:cTn id="46" dur="1" fill="hold">
                                          <p:stCondLst>
                                            <p:cond delay="499"/>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autoUpdateAnimBg="0"/>
      <p:bldP spid="51" grpId="0" autoUpdateAnimBg="0"/>
      <p:bldP spid="109" grpId="0" build="p" autoUpdateAnimBg="0"/>
      <p:bldP spid="120" grpId="0" autoUpdateAnimBg="0"/>
      <p:bldP spid="179" grpId="0"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 of NFA using Python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3248" y="66108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50" name="object 12"/>
          <p:cNvSpPr txBox="1"/>
          <p:nvPr/>
        </p:nvSpPr>
        <p:spPr>
          <a:xfrm>
            <a:off x="171709" y="735349"/>
            <a:ext cx="7338363" cy="5232202"/>
          </a:xfrm>
          <a:prstGeom prst="rect">
            <a:avLst/>
          </a:prstGeom>
        </p:spPr>
        <p:txBody>
          <a:bodyPr vert="horz" wrap="square" lIns="0" tIns="0" rIns="0" bIns="0" numCol="1" rtlCol="0">
            <a:spAutoFit/>
          </a:bodyPr>
          <a:lstStyle/>
          <a:p>
            <a:pPr algn="just" fontAlgn="base"/>
            <a:r>
              <a:rPr lang="en-IN" sz="2000" dirty="0"/>
              <a:t>from </a:t>
            </a:r>
            <a:r>
              <a:rPr lang="en-IN" sz="2000" dirty="0" err="1"/>
              <a:t>automata.fa.nfa</a:t>
            </a:r>
            <a:r>
              <a:rPr lang="en-IN" sz="2000" dirty="0"/>
              <a:t> import NFA</a:t>
            </a:r>
          </a:p>
          <a:p>
            <a:pPr algn="just" fontAlgn="base"/>
            <a:r>
              <a:rPr lang="en-IN" sz="2000" dirty="0"/>
              <a:t># NFA which matches strings beginning with 'a', ending with 'a', and containing</a:t>
            </a:r>
          </a:p>
          <a:p>
            <a:pPr algn="just" fontAlgn="base"/>
            <a:r>
              <a:rPr lang="en-IN" sz="2000" dirty="0"/>
              <a:t># no consecutive 'b's</a:t>
            </a:r>
          </a:p>
          <a:p>
            <a:pPr algn="just" fontAlgn="base"/>
            <a:r>
              <a:rPr lang="en-IN" sz="2000" dirty="0" err="1"/>
              <a:t>nfa</a:t>
            </a:r>
            <a:r>
              <a:rPr lang="en-IN" sz="2000" dirty="0"/>
              <a:t> = NFA(</a:t>
            </a:r>
          </a:p>
          <a:p>
            <a:pPr algn="just" fontAlgn="base"/>
            <a:r>
              <a:rPr lang="en-IN" sz="2000" dirty="0"/>
              <a:t>    states={'q0', 'q1', 'q2'},</a:t>
            </a:r>
          </a:p>
          <a:p>
            <a:pPr algn="just" fontAlgn="base"/>
            <a:r>
              <a:rPr lang="en-IN" sz="2000" dirty="0"/>
              <a:t>    </a:t>
            </a:r>
            <a:r>
              <a:rPr lang="en-IN" sz="2000" dirty="0" err="1"/>
              <a:t>input_symbols</a:t>
            </a:r>
            <a:r>
              <a:rPr lang="en-IN" sz="2000" dirty="0"/>
              <a:t>={'a', 'b'},</a:t>
            </a:r>
          </a:p>
          <a:p>
            <a:pPr algn="just" fontAlgn="base"/>
            <a:r>
              <a:rPr lang="en-IN" sz="2000" dirty="0"/>
              <a:t>    transitions={</a:t>
            </a:r>
          </a:p>
          <a:p>
            <a:pPr algn="just" fontAlgn="base"/>
            <a:r>
              <a:rPr lang="en-IN" sz="2000" dirty="0"/>
              <a:t>        'q0': {'a': {'q1'}},</a:t>
            </a:r>
          </a:p>
          <a:p>
            <a:pPr algn="just" fontAlgn="base"/>
            <a:r>
              <a:rPr lang="en-IN" sz="2000" dirty="0"/>
              <a:t>        # Use '' as the key name for empty string (lambda/epsilon) transitions</a:t>
            </a:r>
          </a:p>
          <a:p>
            <a:pPr algn="just" fontAlgn="base"/>
            <a:r>
              <a:rPr lang="en-IN" sz="2000" dirty="0"/>
              <a:t>        'q1': {'a': {'q1'}, '': {'q2'}},</a:t>
            </a:r>
          </a:p>
          <a:p>
            <a:pPr algn="just" fontAlgn="base"/>
            <a:r>
              <a:rPr lang="en-IN" sz="2000" dirty="0"/>
              <a:t>        'q2': {'b': {'q0'}}</a:t>
            </a:r>
          </a:p>
          <a:p>
            <a:pPr algn="just" fontAlgn="base"/>
            <a:r>
              <a:rPr lang="en-IN" sz="2000" dirty="0"/>
              <a:t>    },</a:t>
            </a:r>
          </a:p>
          <a:p>
            <a:pPr algn="just" fontAlgn="base"/>
            <a:r>
              <a:rPr lang="en-IN" sz="2000" dirty="0"/>
              <a:t>    </a:t>
            </a:r>
            <a:r>
              <a:rPr lang="en-IN" sz="2000" dirty="0" err="1"/>
              <a:t>initial_state</a:t>
            </a:r>
            <a:r>
              <a:rPr lang="en-IN" sz="2000" dirty="0"/>
              <a:t>='q0',</a:t>
            </a:r>
          </a:p>
          <a:p>
            <a:pPr algn="just" fontAlgn="base"/>
            <a:r>
              <a:rPr lang="en-IN" sz="2000" dirty="0"/>
              <a:t>    </a:t>
            </a:r>
            <a:r>
              <a:rPr lang="en-IN" sz="2000" dirty="0" err="1"/>
              <a:t>final_states</a:t>
            </a:r>
            <a:r>
              <a:rPr lang="en-IN" sz="2000" dirty="0"/>
              <a:t>={'q1'}</a:t>
            </a:r>
          </a:p>
          <a:p>
            <a:pPr algn="just" fontAlgn="base"/>
            <a:r>
              <a:rPr lang="en-IN" sz="2000" dirty="0"/>
              <a:t>)</a:t>
            </a:r>
          </a:p>
        </p:txBody>
      </p:sp>
      <p:sp>
        <p:nvSpPr>
          <p:cNvPr id="34" name="object 12"/>
          <p:cNvSpPr txBox="1"/>
          <p:nvPr/>
        </p:nvSpPr>
        <p:spPr>
          <a:xfrm>
            <a:off x="8561689" y="735349"/>
            <a:ext cx="3295532" cy="1538883"/>
          </a:xfrm>
          <a:prstGeom prst="rect">
            <a:avLst/>
          </a:prstGeom>
        </p:spPr>
        <p:txBody>
          <a:bodyPr vert="horz" wrap="square" lIns="0" tIns="0" rIns="0" bIns="0" numCol="1" rtlCol="0">
            <a:spAutoFit/>
          </a:bodyPr>
          <a:lstStyle/>
          <a:p>
            <a:r>
              <a:rPr lang="en-IN" sz="2000" dirty="0"/>
              <a:t>nfa.read_input('aba') </a:t>
            </a:r>
          </a:p>
          <a:p>
            <a:r>
              <a:rPr lang="en-IN" sz="2000" dirty="0" smtClean="0"/>
              <a:t>ANSWER </a:t>
            </a:r>
            <a:r>
              <a:rPr lang="en-IN" sz="2000" dirty="0"/>
              <a:t>:{'q1', 'q2'}</a:t>
            </a:r>
          </a:p>
          <a:p>
            <a:endParaRPr lang="en-IN" sz="2000" dirty="0"/>
          </a:p>
          <a:p>
            <a:r>
              <a:rPr lang="en-IN" sz="2000" dirty="0"/>
              <a:t>nfa.read_input('</a:t>
            </a:r>
            <a:r>
              <a:rPr lang="en-IN" sz="2000" dirty="0" err="1"/>
              <a:t>abba</a:t>
            </a:r>
            <a:r>
              <a:rPr lang="en-IN" sz="2000" dirty="0"/>
              <a:t>')</a:t>
            </a:r>
          </a:p>
          <a:p>
            <a:r>
              <a:rPr lang="en-IN" sz="2000" dirty="0" smtClean="0"/>
              <a:t>ANSWER</a:t>
            </a:r>
            <a:r>
              <a:rPr lang="en-IN" sz="2000" dirty="0"/>
              <a:t>: ERROR</a:t>
            </a:r>
          </a:p>
        </p:txBody>
      </p:sp>
      <p:sp>
        <p:nvSpPr>
          <p:cNvPr id="10" name="object 12"/>
          <p:cNvSpPr txBox="1"/>
          <p:nvPr/>
        </p:nvSpPr>
        <p:spPr>
          <a:xfrm>
            <a:off x="8561689" y="2772595"/>
            <a:ext cx="3295532" cy="2769989"/>
          </a:xfrm>
          <a:prstGeom prst="rect">
            <a:avLst/>
          </a:prstGeom>
        </p:spPr>
        <p:txBody>
          <a:bodyPr vert="horz" wrap="square" lIns="0" tIns="0" rIns="0" bIns="0" numCol="1" rtlCol="0">
            <a:spAutoFit/>
          </a:bodyPr>
          <a:lstStyle/>
          <a:p>
            <a:r>
              <a:rPr lang="en-IN" sz="2000" dirty="0" err="1"/>
              <a:t>nfa.read_input_stepwise</a:t>
            </a:r>
            <a:r>
              <a:rPr lang="en-IN" sz="2000" dirty="0"/>
              <a:t>('aba')</a:t>
            </a:r>
          </a:p>
          <a:p>
            <a:endParaRPr lang="en-IN" sz="2000" dirty="0"/>
          </a:p>
          <a:p>
            <a:r>
              <a:rPr lang="en-US" sz="2000" dirty="0"/>
              <a:t>if </a:t>
            </a:r>
            <a:r>
              <a:rPr lang="en-US" sz="2000" dirty="0" err="1"/>
              <a:t>nfa.accepts_input</a:t>
            </a:r>
            <a:r>
              <a:rPr lang="en-US" sz="2000" dirty="0"/>
              <a:t>('aba'):</a:t>
            </a:r>
          </a:p>
          <a:p>
            <a:r>
              <a:rPr lang="en-US" sz="2000" dirty="0"/>
              <a:t>    print('accepted')</a:t>
            </a:r>
          </a:p>
          <a:p>
            <a:r>
              <a:rPr lang="en-US" sz="2000" dirty="0"/>
              <a:t>else:</a:t>
            </a:r>
          </a:p>
          <a:p>
            <a:r>
              <a:rPr lang="en-US" sz="2000" dirty="0"/>
              <a:t>    print('rejected')</a:t>
            </a:r>
          </a:p>
          <a:p>
            <a:r>
              <a:rPr lang="en-US" sz="2000" dirty="0"/>
              <a:t>ANSWER: ACCEPTED</a:t>
            </a:r>
          </a:p>
          <a:p>
            <a:r>
              <a:rPr lang="en-IN" sz="2000" dirty="0" err="1"/>
              <a:t>nfa.validate</a:t>
            </a:r>
            <a:r>
              <a:rPr lang="en-IN" sz="2000" dirty="0"/>
              <a:t>()</a:t>
            </a:r>
          </a:p>
          <a:p>
            <a:r>
              <a:rPr lang="en-IN" sz="2000" dirty="0"/>
              <a:t>ANSWR: TRUE</a:t>
            </a:r>
          </a:p>
        </p:txBody>
      </p:sp>
    </p:spTree>
    <p:extLst>
      <p:ext uri="{BB962C8B-B14F-4D97-AF65-F5344CB8AC3E}">
        <p14:creationId xmlns:p14="http://schemas.microsoft.com/office/powerpoint/2010/main" xmlns="" val="368507766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Sample Exercises  - </a:t>
            </a:r>
            <a:r>
              <a:rPr lang="en-US" sz="2563" b="1" spc="13" dirty="0">
                <a:solidFill>
                  <a:srgbClr val="010103"/>
                </a:solidFill>
                <a:latin typeface="Arial"/>
                <a:cs typeface="Arial"/>
              </a:rPr>
              <a:t>NFA</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43248" y="66108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58589"/>
            </a:xfrm>
            <a:prstGeom prst="rect">
              <a:avLst/>
            </a:prstGeom>
          </p:spPr>
          <p:txBody>
            <a:bodyPr vert="horz" wrap="square" lIns="0" tIns="0" rIns="0" bIns="0" numCol="1" rtlCol="0">
              <a:spAutoFit/>
            </a:bodyPr>
            <a:lstStyle/>
            <a:p>
              <a:pPr algn="just" fontAlgn="base">
                <a:lnSpc>
                  <a:spcPct val="150000"/>
                </a:lnSpc>
              </a:pPr>
              <a:endParaRPr lang="en-IN" sz="2000" dirty="0"/>
            </a:p>
          </p:txBody>
        </p:sp>
      </p:grpSp>
      <p:sp>
        <p:nvSpPr>
          <p:cNvPr id="11" name="Text Box 26"/>
          <p:cNvSpPr txBox="1">
            <a:spLocks noChangeArrowheads="1"/>
          </p:cNvSpPr>
          <p:nvPr/>
        </p:nvSpPr>
        <p:spPr bwMode="auto">
          <a:xfrm>
            <a:off x="401507" y="909542"/>
            <a:ext cx="11215870" cy="2899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5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marL="514350" indent="-514350" algn="just" eaLnBrk="1" hangingPunct="1">
              <a:lnSpc>
                <a:spcPct val="150000"/>
              </a:lnSpc>
              <a:buFontTx/>
              <a:buAutoNum type="arabicPeriod"/>
              <a:defRPr/>
            </a:pPr>
            <a:r>
              <a:rPr lang="en-GB" dirty="0" smtClean="0">
                <a:solidFill>
                  <a:schemeClr val="tx1"/>
                </a:solidFill>
                <a:latin typeface="+mn-lt"/>
              </a:rPr>
              <a:t>Write a automata code for the Language that accepts all end with 01</a:t>
            </a:r>
          </a:p>
          <a:p>
            <a:pPr marL="514350" indent="-514350" algn="just" eaLnBrk="1" hangingPunct="1">
              <a:lnSpc>
                <a:spcPct val="150000"/>
              </a:lnSpc>
              <a:buFontTx/>
              <a:buAutoNum type="arabicPeriod"/>
              <a:defRPr/>
            </a:pPr>
            <a:r>
              <a:rPr lang="en-GB" dirty="0" smtClean="0">
                <a:solidFill>
                  <a:schemeClr val="tx1"/>
                </a:solidFill>
                <a:latin typeface="+mn-lt"/>
              </a:rPr>
              <a:t>Write a automata code for L(M)= </a:t>
            </a:r>
            <a:r>
              <a:rPr lang="en-US" i="1" dirty="0" smtClean="0">
                <a:solidFill>
                  <a:schemeClr val="tx1"/>
                </a:solidFill>
                <a:latin typeface="+mn-lt"/>
              </a:rPr>
              <a:t>a</a:t>
            </a:r>
            <a:r>
              <a:rPr lang="en-US" dirty="0" smtClean="0">
                <a:solidFill>
                  <a:schemeClr val="tx1"/>
                </a:solidFill>
                <a:latin typeface="+mn-lt"/>
              </a:rPr>
              <a:t> + </a:t>
            </a:r>
            <a:r>
              <a:rPr lang="en-US" i="1" dirty="0" err="1" smtClean="0">
                <a:solidFill>
                  <a:schemeClr val="tx1"/>
                </a:solidFill>
                <a:latin typeface="+mn-lt"/>
              </a:rPr>
              <a:t>aa</a:t>
            </a:r>
            <a:r>
              <a:rPr lang="en-US" dirty="0" smtClean="0">
                <a:solidFill>
                  <a:schemeClr val="tx1"/>
                </a:solidFill>
                <a:latin typeface="+mn-lt"/>
              </a:rPr>
              <a:t>*</a:t>
            </a:r>
            <a:r>
              <a:rPr lang="en-US" i="1" dirty="0" smtClean="0">
                <a:solidFill>
                  <a:schemeClr val="tx1"/>
                </a:solidFill>
                <a:latin typeface="+mn-lt"/>
              </a:rPr>
              <a:t>b</a:t>
            </a:r>
            <a:r>
              <a:rPr lang="en-US" dirty="0" smtClean="0">
                <a:solidFill>
                  <a:schemeClr val="tx1"/>
                </a:solidFill>
                <a:latin typeface="+mn-lt"/>
              </a:rPr>
              <a:t> + </a:t>
            </a:r>
            <a:r>
              <a:rPr lang="en-US" i="1" dirty="0" smtClean="0">
                <a:solidFill>
                  <a:schemeClr val="tx1"/>
                </a:solidFill>
                <a:latin typeface="+mn-lt"/>
              </a:rPr>
              <a:t>a</a:t>
            </a:r>
            <a:r>
              <a:rPr lang="en-US" dirty="0" smtClean="0">
                <a:solidFill>
                  <a:schemeClr val="tx1"/>
                </a:solidFill>
                <a:latin typeface="+mn-lt"/>
              </a:rPr>
              <a:t>*</a:t>
            </a:r>
            <a:r>
              <a:rPr lang="en-US" i="1" dirty="0" smtClean="0">
                <a:solidFill>
                  <a:schemeClr val="tx1"/>
                </a:solidFill>
                <a:latin typeface="+mn-lt"/>
              </a:rPr>
              <a:t>b</a:t>
            </a:r>
            <a:r>
              <a:rPr lang="en-US" dirty="0" smtClean="0">
                <a:solidFill>
                  <a:schemeClr val="tx1"/>
                </a:solidFill>
                <a:latin typeface="+mn-lt"/>
              </a:rPr>
              <a:t>.</a:t>
            </a:r>
            <a:endParaRPr lang="en-GB" dirty="0" smtClean="0">
              <a:solidFill>
                <a:schemeClr val="tx1"/>
              </a:solidFill>
              <a:latin typeface="+mn-lt"/>
            </a:endParaRPr>
          </a:p>
          <a:p>
            <a:pPr marL="514350" indent="-514350" algn="just" eaLnBrk="1" hangingPunct="1">
              <a:lnSpc>
                <a:spcPct val="150000"/>
              </a:lnSpc>
              <a:buFontTx/>
              <a:buAutoNum type="arabicPeriod"/>
              <a:defRPr/>
            </a:pPr>
            <a:r>
              <a:rPr lang="en-GB" dirty="0" smtClean="0">
                <a:solidFill>
                  <a:schemeClr val="tx1"/>
                </a:solidFill>
                <a:latin typeface="+mn-lt"/>
              </a:rPr>
              <a:t>Write a automata code for </a:t>
            </a:r>
            <a:r>
              <a:rPr lang="en-US" altLang="en-US" dirty="0" smtClean="0">
                <a:solidFill>
                  <a:schemeClr val="tx1"/>
                </a:solidFill>
                <a:latin typeface="+mn-lt"/>
                <a:cs typeface="Times New Roman" panose="02020603050405020304" pitchFamily="18" charset="0"/>
              </a:rPr>
              <a:t>Let Σ = {0, 1}. </a:t>
            </a:r>
          </a:p>
          <a:p>
            <a:pPr eaLnBrk="1" hangingPunct="1">
              <a:lnSpc>
                <a:spcPct val="150000"/>
              </a:lnSpc>
              <a:spcBef>
                <a:spcPct val="25000"/>
              </a:spcBef>
              <a:buFont typeface="Times" panose="02020603050405020304" pitchFamily="18" charset="0"/>
              <a:buNone/>
              <a:defRPr/>
            </a:pPr>
            <a:r>
              <a:rPr lang="en-US" altLang="en-US" dirty="0" smtClean="0">
                <a:solidFill>
                  <a:schemeClr val="tx1"/>
                </a:solidFill>
                <a:latin typeface="+mn-lt"/>
                <a:cs typeface="Times New Roman" panose="02020603050405020304" pitchFamily="18" charset="0"/>
              </a:rPr>
              <a:t>	Given NFAs for {}, {ε}, </a:t>
            </a:r>
            <a:r>
              <a:rPr lang="en-US" dirty="0" smtClean="0">
                <a:solidFill>
                  <a:schemeClr val="tx1"/>
                </a:solidFill>
                <a:latin typeface="+mn-lt"/>
                <a:sym typeface="Symbol" panose="05050102010706020507" pitchFamily="18" charset="2"/>
              </a:rPr>
              <a:t>{(</a:t>
            </a:r>
            <a:r>
              <a:rPr lang="en-US" i="1" dirty="0" err="1" smtClean="0">
                <a:solidFill>
                  <a:schemeClr val="tx1"/>
                </a:solidFill>
                <a:latin typeface="+mn-lt"/>
                <a:sym typeface="Symbol" panose="05050102010706020507" pitchFamily="18" charset="2"/>
              </a:rPr>
              <a:t>ab</a:t>
            </a:r>
            <a:r>
              <a:rPr lang="en-US" i="1" dirty="0" smtClean="0">
                <a:solidFill>
                  <a:schemeClr val="tx1"/>
                </a:solidFill>
                <a:latin typeface="+mn-lt"/>
                <a:sym typeface="Symbol" panose="05050102010706020507" pitchFamily="18" charset="2"/>
              </a:rPr>
              <a:t>)</a:t>
            </a:r>
            <a:r>
              <a:rPr lang="en-US" i="1" baseline="30000" dirty="0" smtClean="0">
                <a:solidFill>
                  <a:schemeClr val="tx1"/>
                </a:solidFill>
                <a:latin typeface="+mn-lt"/>
                <a:sym typeface="Symbol" panose="05050102010706020507" pitchFamily="18" charset="2"/>
              </a:rPr>
              <a:t>n</a:t>
            </a:r>
            <a:r>
              <a:rPr lang="en-US" dirty="0" smtClean="0">
                <a:solidFill>
                  <a:schemeClr val="tx1"/>
                </a:solidFill>
                <a:latin typeface="+mn-lt"/>
                <a:sym typeface="Symbol" panose="05050102010706020507" pitchFamily="18" charset="2"/>
              </a:rPr>
              <a:t> | </a:t>
            </a:r>
            <a:r>
              <a:rPr lang="en-US" i="1" dirty="0" smtClean="0">
                <a:solidFill>
                  <a:schemeClr val="tx1"/>
                </a:solidFill>
                <a:latin typeface="+mn-lt"/>
                <a:sym typeface="Symbol" panose="05050102010706020507" pitchFamily="18" charset="2"/>
              </a:rPr>
              <a:t>n</a:t>
            </a:r>
            <a:r>
              <a:rPr lang="en-US" dirty="0" smtClean="0">
                <a:solidFill>
                  <a:schemeClr val="tx1"/>
                </a:solidFill>
                <a:latin typeface="+mn-lt"/>
                <a:sym typeface="Symbol" panose="05050102010706020507" pitchFamily="18" charset="2"/>
              </a:rPr>
              <a:t>  N}, which has regular expression (</a:t>
            </a:r>
            <a:r>
              <a:rPr lang="en-US" i="1" dirty="0" err="1" smtClean="0">
                <a:solidFill>
                  <a:schemeClr val="tx1"/>
                </a:solidFill>
                <a:latin typeface="+mn-lt"/>
                <a:sym typeface="Symbol" panose="05050102010706020507" pitchFamily="18" charset="2"/>
              </a:rPr>
              <a:t>ab</a:t>
            </a:r>
            <a:r>
              <a:rPr lang="en-US" dirty="0" smtClean="0">
                <a:solidFill>
                  <a:schemeClr val="tx1"/>
                </a:solidFill>
                <a:latin typeface="+mn-lt"/>
                <a:sym typeface="Symbol" panose="05050102010706020507" pitchFamily="18" charset="2"/>
              </a:rPr>
              <a:t>)*.</a:t>
            </a:r>
            <a:endParaRPr lang="en-GB" b="1" dirty="0" smtClean="0">
              <a:solidFill>
                <a:schemeClr val="tx1"/>
              </a:solidFill>
              <a:latin typeface="+mn-lt"/>
            </a:endParaRPr>
          </a:p>
          <a:p>
            <a:pPr marL="514350" indent="-514350" algn="just" eaLnBrk="1" hangingPunct="1">
              <a:lnSpc>
                <a:spcPct val="150000"/>
              </a:lnSpc>
              <a:buFontTx/>
              <a:buAutoNum type="arabicPeriod"/>
              <a:defRPr/>
            </a:pPr>
            <a:endParaRPr lang="en-GB" b="1" dirty="0" smtClean="0">
              <a:solidFill>
                <a:schemeClr val="tx1"/>
              </a:solidFill>
              <a:latin typeface="+mn-lt"/>
            </a:endParaRPr>
          </a:p>
        </p:txBody>
      </p:sp>
    </p:spTree>
    <p:extLst>
      <p:ext uri="{BB962C8B-B14F-4D97-AF65-F5344CB8AC3E}">
        <p14:creationId xmlns:p14="http://schemas.microsoft.com/office/powerpoint/2010/main" xmlns="" val="371768136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Dependent type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12097203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6100835"/>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57598"/>
            </a:xfrm>
            <a:prstGeom prst="rect">
              <a:avLst/>
            </a:prstGeom>
          </p:spPr>
          <p:txBody>
            <a:bodyPr vert="horz" wrap="square" lIns="0" tIns="0" rIns="0" bIns="0" numCol="1" rtlCol="0">
              <a:spAutoFit/>
            </a:bodyPr>
            <a:lstStyle/>
            <a:p>
              <a:pPr algn="just" fontAlgn="base">
                <a:lnSpc>
                  <a:spcPct val="150000"/>
                </a:lnSpc>
              </a:pPr>
              <a:r>
                <a:rPr lang="en-IN" sz="1750" b="1" dirty="0"/>
                <a:t>A constant problem: </a:t>
              </a:r>
            </a:p>
            <a:p>
              <a:pPr marL="285750" indent="-285750" algn="just" fontAlgn="base">
                <a:lnSpc>
                  <a:spcPct val="150000"/>
                </a:lnSpc>
                <a:buFont typeface="Arial" panose="020B0604020202020204" pitchFamily="34" charset="0"/>
                <a:buChar char="•"/>
              </a:pPr>
              <a:r>
                <a:rPr lang="en-IN" sz="1750" dirty="0"/>
                <a:t>Writing a correct computer program is </a:t>
              </a:r>
              <a:r>
                <a:rPr lang="en-IN" sz="1750" dirty="0" smtClean="0"/>
                <a:t>hard and  proving </a:t>
              </a:r>
              <a:r>
                <a:rPr lang="en-IN" sz="1750" dirty="0"/>
                <a:t>that a program is correct is even harder </a:t>
              </a:r>
            </a:p>
            <a:p>
              <a:pPr marL="285750" indent="-285750" algn="just" fontAlgn="base">
                <a:lnSpc>
                  <a:spcPct val="150000"/>
                </a:lnSpc>
                <a:buFont typeface="Arial" panose="020B0604020202020204" pitchFamily="34" charset="0"/>
                <a:buChar char="•"/>
              </a:pPr>
              <a:r>
                <a:rPr lang="en-IN" sz="1750" dirty="0"/>
                <a:t>Dependent Types allow us to write programs and know they are correct before running them</a:t>
              </a:r>
              <a:r>
                <a:rPr lang="en-IN" sz="1750" dirty="0" smtClean="0"/>
                <a:t>.</a:t>
              </a:r>
            </a:p>
            <a:p>
              <a:pPr marL="285750" indent="-285750" algn="just" fontAlgn="base">
                <a:lnSpc>
                  <a:spcPct val="150000"/>
                </a:lnSpc>
                <a:buFont typeface="Arial" panose="020B0604020202020204" pitchFamily="34" charset="0"/>
                <a:buChar char="•"/>
              </a:pPr>
              <a:r>
                <a:rPr lang="en-IN" sz="1750" dirty="0"/>
                <a:t> dependent types: you can specify types that can check the value of your variables at compile </a:t>
              </a:r>
              <a:r>
                <a:rPr lang="en-IN" sz="1750" dirty="0" smtClean="0"/>
                <a:t>time</a:t>
              </a:r>
            </a:p>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dirty="0" smtClean="0"/>
                <a:t>Example:</a:t>
              </a:r>
            </a:p>
            <a:p>
              <a:pPr algn="just" fontAlgn="base">
                <a:lnSpc>
                  <a:spcPct val="150000"/>
                </a:lnSpc>
              </a:pPr>
              <a:r>
                <a:rPr lang="en-IN" sz="1750" dirty="0"/>
                <a:t>Here is how you can declare a Vector that contains the values 1, 2, 3 </a:t>
              </a:r>
              <a:r>
                <a:rPr lang="en-IN" sz="1750" dirty="0" smtClean="0"/>
                <a:t>:</a:t>
              </a:r>
              <a:endParaRPr lang="en-IN" sz="1750" dirty="0"/>
            </a:p>
            <a:p>
              <a:pPr algn="just" fontAlgn="base">
                <a:lnSpc>
                  <a:spcPct val="150000"/>
                </a:lnSpc>
              </a:pPr>
              <a:r>
                <a:rPr lang="en-IN" sz="1750" dirty="0" smtClean="0"/>
                <a:t>	</a:t>
              </a:r>
              <a:r>
                <a:rPr lang="en-IN" sz="1750" dirty="0" err="1" smtClean="0"/>
                <a:t>val</a:t>
              </a:r>
              <a:r>
                <a:rPr lang="en-IN" sz="1750" dirty="0" smtClean="0"/>
                <a:t> </a:t>
              </a:r>
              <a:r>
                <a:rPr lang="en-IN" sz="1750" dirty="0"/>
                <a:t>l1 = 1 :#: 2 :#: 3 :#: </a:t>
              </a:r>
              <a:r>
                <a:rPr lang="en-IN" sz="1750" dirty="0" err="1" smtClean="0"/>
                <a:t>Vnil</a:t>
              </a:r>
              <a:endParaRPr lang="en-IN" sz="1750" dirty="0" smtClean="0"/>
            </a:p>
            <a:p>
              <a:pPr algn="just" fontAlgn="base">
                <a:lnSpc>
                  <a:spcPct val="150000"/>
                </a:lnSpc>
              </a:pPr>
              <a:r>
                <a:rPr lang="en-IN" sz="1750" dirty="0"/>
                <a:t>This creates a variable l1 who’s type signature specifies not only that it’s a Vector that contains </a:t>
              </a:r>
              <a:r>
                <a:rPr lang="en-IN" sz="1750" dirty="0" err="1"/>
                <a:t>Ints</a:t>
              </a:r>
              <a:r>
                <a:rPr lang="en-IN" sz="1750" dirty="0"/>
                <a:t>, but also that it is a Vector of length 3. The compiler can use this information to catch errors. Let’s use the </a:t>
              </a:r>
              <a:r>
                <a:rPr lang="en-IN" sz="1750" dirty="0" err="1"/>
                <a:t>vAdd</a:t>
              </a:r>
              <a:r>
                <a:rPr lang="en-IN" sz="1750" dirty="0"/>
                <a:t> method in Vector to perform a pairwise addition between two Vectors</a:t>
              </a:r>
              <a:r>
                <a:rPr lang="en-IN" sz="1750" dirty="0" smtClean="0"/>
                <a:t>:</a:t>
              </a:r>
            </a:p>
            <a:p>
              <a:pPr algn="just" fontAlgn="base">
                <a:lnSpc>
                  <a:spcPct val="150000"/>
                </a:lnSpc>
              </a:pPr>
              <a:r>
                <a:rPr lang="nn-NO" sz="1750" dirty="0"/>
                <a:t>val l1 = 1 :#: 2 :#: 3 :#: VNil</a:t>
              </a:r>
            </a:p>
            <a:p>
              <a:pPr algn="just" fontAlgn="base">
                <a:lnSpc>
                  <a:spcPct val="150000"/>
                </a:lnSpc>
              </a:pPr>
              <a:r>
                <a:rPr lang="nn-NO" sz="1750" dirty="0"/>
                <a:t>val l2 = 1 :#: 2 :#: 3 :#: VNil</a:t>
              </a:r>
            </a:p>
            <a:p>
              <a:pPr algn="just" fontAlgn="base">
                <a:lnSpc>
                  <a:spcPct val="150000"/>
                </a:lnSpc>
              </a:pPr>
              <a:r>
                <a:rPr lang="nn-NO" sz="1750" dirty="0"/>
                <a:t> </a:t>
              </a:r>
              <a:r>
                <a:rPr lang="nn-NO" sz="1750" dirty="0" smtClean="0"/>
                <a:t>val </a:t>
              </a:r>
              <a:r>
                <a:rPr lang="nn-NO" sz="1750" dirty="0"/>
                <a:t>l3 = l1 vAdd l2</a:t>
              </a:r>
            </a:p>
            <a:p>
              <a:pPr algn="just" fontAlgn="base">
                <a:lnSpc>
                  <a:spcPct val="150000"/>
                </a:lnSpc>
              </a:pPr>
              <a:r>
                <a:rPr lang="nn-NO" sz="1750" dirty="0"/>
                <a:t> </a:t>
              </a:r>
              <a:r>
                <a:rPr lang="nn-NO" sz="1750" dirty="0" smtClean="0"/>
                <a:t>// </a:t>
              </a:r>
              <a:r>
                <a:rPr lang="nn-NO" sz="1750" dirty="0"/>
                <a:t>Result: l3 = 2 :#: 4 :#: 6 :#: VNil</a:t>
              </a:r>
              <a:endParaRPr lang="en-IN" sz="1750" dirty="0"/>
            </a:p>
          </p:txBody>
        </p:sp>
      </p:grpSp>
    </p:spTree>
    <p:extLst>
      <p:ext uri="{BB962C8B-B14F-4D97-AF65-F5344CB8AC3E}">
        <p14:creationId xmlns:p14="http://schemas.microsoft.com/office/powerpoint/2010/main" xmlns="" val="84383738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00424"/>
            </a:xfrm>
            <a:prstGeom prst="rect">
              <a:avLst/>
            </a:prstGeom>
          </p:spPr>
          <p:txBody>
            <a:bodyPr vert="horz" wrap="square" lIns="0" tIns="0" rIns="0" bIns="0" numCol="1" rtlCol="0">
              <a:spAutoFit/>
            </a:bodyPr>
            <a:lstStyle/>
            <a:p>
              <a:pPr algn="just" fontAlgn="base">
                <a:lnSpc>
                  <a:spcPct val="150000"/>
                </a:lnSpc>
              </a:pPr>
              <a:r>
                <a:rPr lang="en-IN" sz="1750" dirty="0"/>
                <a:t>The example above works fine because the type system knows both Vectors have length 3. However, if we tried to </a:t>
              </a:r>
              <a:r>
                <a:rPr lang="en-IN" sz="1750" dirty="0" err="1"/>
                <a:t>vAdd</a:t>
              </a:r>
              <a:r>
                <a:rPr lang="en-IN" sz="1750" dirty="0"/>
                <a:t> two Vectors of different lengths, we’d get an error at compile time instead of having to wait until run time</a:t>
              </a:r>
              <a:r>
                <a:rPr lang="en-IN" sz="1750" dirty="0" smtClean="0"/>
                <a:t>!</a:t>
              </a:r>
            </a:p>
            <a:p>
              <a:pPr algn="just" fontAlgn="base">
                <a:lnSpc>
                  <a:spcPct val="150000"/>
                </a:lnSpc>
              </a:pPr>
              <a:endParaRPr lang="en-IN" sz="1750" dirty="0"/>
            </a:p>
            <a:p>
              <a:pPr lvl="1" algn="just" fontAlgn="base">
                <a:lnSpc>
                  <a:spcPct val="150000"/>
                </a:lnSpc>
              </a:pPr>
              <a:r>
                <a:rPr lang="en-IN" sz="1750" dirty="0" err="1"/>
                <a:t>val</a:t>
              </a:r>
              <a:r>
                <a:rPr lang="en-IN" sz="1750" dirty="0"/>
                <a:t> l1 = 1 :#: 2 :#: 3 :#: </a:t>
              </a:r>
              <a:r>
                <a:rPr lang="en-IN" sz="1750" dirty="0" err="1"/>
                <a:t>VNil</a:t>
              </a:r>
              <a:endParaRPr lang="en-IN" sz="1750" dirty="0"/>
            </a:p>
            <a:p>
              <a:pPr lvl="1" algn="just" fontAlgn="base">
                <a:lnSpc>
                  <a:spcPct val="150000"/>
                </a:lnSpc>
              </a:pPr>
              <a:r>
                <a:rPr lang="en-IN" sz="1750" dirty="0" err="1"/>
                <a:t>val</a:t>
              </a:r>
              <a:r>
                <a:rPr lang="en-IN" sz="1750" dirty="0"/>
                <a:t> l2 = 1 :#: 2 :#: </a:t>
              </a:r>
              <a:r>
                <a:rPr lang="en-IN" sz="1750" dirty="0" err="1"/>
                <a:t>VNil</a:t>
              </a:r>
              <a:endParaRPr lang="en-IN" sz="1750" dirty="0"/>
            </a:p>
            <a:p>
              <a:pPr lvl="1" algn="just" fontAlgn="base">
                <a:lnSpc>
                  <a:spcPct val="150000"/>
                </a:lnSpc>
              </a:pPr>
              <a:r>
                <a:rPr lang="en-IN" sz="1750" dirty="0"/>
                <a:t> </a:t>
              </a:r>
            </a:p>
            <a:p>
              <a:pPr lvl="1" algn="just" fontAlgn="base">
                <a:lnSpc>
                  <a:spcPct val="150000"/>
                </a:lnSpc>
              </a:pPr>
              <a:r>
                <a:rPr lang="en-IN" sz="1750" dirty="0" err="1"/>
                <a:t>val</a:t>
              </a:r>
              <a:r>
                <a:rPr lang="en-IN" sz="1750" dirty="0"/>
                <a:t> l3 = l1 </a:t>
              </a:r>
              <a:r>
                <a:rPr lang="en-IN" sz="1750" dirty="0" err="1"/>
                <a:t>vAdd</a:t>
              </a:r>
              <a:r>
                <a:rPr lang="en-IN" sz="1750" dirty="0"/>
                <a:t> l2</a:t>
              </a:r>
            </a:p>
            <a:p>
              <a:pPr algn="just" fontAlgn="base">
                <a:lnSpc>
                  <a:spcPct val="150000"/>
                </a:lnSpc>
              </a:pPr>
              <a:r>
                <a:rPr lang="en-IN" sz="1750" dirty="0"/>
                <a:t> </a:t>
              </a:r>
            </a:p>
            <a:p>
              <a:pPr algn="just" fontAlgn="base">
                <a:lnSpc>
                  <a:spcPct val="150000"/>
                </a:lnSpc>
              </a:pPr>
              <a:r>
                <a:rPr lang="en-IN" sz="1750" dirty="0"/>
                <a:t>// Result: a *compile* error because you can't pairwise add vectors </a:t>
              </a:r>
            </a:p>
            <a:p>
              <a:pPr algn="just" fontAlgn="base">
                <a:lnSpc>
                  <a:spcPct val="150000"/>
                </a:lnSpc>
              </a:pPr>
              <a:r>
                <a:rPr lang="en-IN" sz="1750" dirty="0"/>
                <a:t>// of different lengths</a:t>
              </a:r>
              <a:r>
                <a:rPr lang="en-IN" sz="1750" dirty="0" smtClean="0"/>
                <a:t>!</a:t>
              </a:r>
            </a:p>
            <a:p>
              <a:pPr algn="just" fontAlgn="base">
                <a:lnSpc>
                  <a:spcPct val="150000"/>
                </a:lnSpc>
              </a:pPr>
              <a:r>
                <a:rPr lang="en-IN" sz="1750" dirty="0" smtClean="0"/>
                <a:t>Note:</a:t>
              </a:r>
            </a:p>
            <a:p>
              <a:pPr algn="just" fontAlgn="base">
                <a:lnSpc>
                  <a:spcPct val="150000"/>
                </a:lnSpc>
              </a:pPr>
              <a:r>
                <a:rPr lang="en-IN" sz="1750" dirty="0"/>
                <a:t>You can express almost anything with dependent types. A factorial function which only accepts natural numbers, a login function which doesn't accept empty strings, a </a:t>
              </a:r>
              <a:r>
                <a:rPr lang="en-IN" sz="1750" dirty="0" smtClean="0"/>
                <a:t>remove Last </a:t>
              </a:r>
              <a:r>
                <a:rPr lang="en-IN" sz="1750" dirty="0"/>
                <a:t>function which only accepts non-empty arrays. And all this is checked before you run the program.</a:t>
              </a:r>
            </a:p>
          </p:txBody>
        </p:sp>
      </p:grpSp>
    </p:spTree>
    <p:extLst>
      <p:ext uri="{BB962C8B-B14F-4D97-AF65-F5344CB8AC3E}">
        <p14:creationId xmlns:p14="http://schemas.microsoft.com/office/powerpoint/2010/main" xmlns="" val="335842454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6100835"/>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857598"/>
            </a:xfrm>
            <a:prstGeom prst="rect">
              <a:avLst/>
            </a:prstGeom>
          </p:spPr>
          <p:txBody>
            <a:bodyPr vert="horz" wrap="square" lIns="0" tIns="0" rIns="0" bIns="0" numCol="1" rtlCol="0">
              <a:spAutoFit/>
            </a:bodyPr>
            <a:lstStyle/>
            <a:p>
              <a:pPr algn="just" fontAlgn="base">
                <a:lnSpc>
                  <a:spcPct val="150000"/>
                </a:lnSpc>
              </a:pPr>
              <a:r>
                <a:rPr lang="en-IN" sz="1750" dirty="0"/>
                <a:t>A function has dependent type if the type of a function's result depends on the VALUE of its argument; this is not the same thing as a </a:t>
              </a:r>
              <a:r>
                <a:rPr lang="en-IN" sz="1750" dirty="0" err="1"/>
                <a:t>ParameterizedType</a:t>
              </a:r>
              <a:r>
                <a:rPr lang="en-IN" sz="1750" dirty="0"/>
                <a:t>. The second order lambda calculus possesses functions with dependent types. </a:t>
              </a:r>
              <a:endParaRPr lang="en-IN" sz="1750" dirty="0" smtClean="0"/>
            </a:p>
            <a:p>
              <a:pPr algn="just" fontAlgn="base">
                <a:lnSpc>
                  <a:spcPct val="150000"/>
                </a:lnSpc>
              </a:pPr>
              <a:r>
                <a:rPr lang="en-IN" sz="1750" b="1" dirty="0"/>
                <a:t>What does it mean to be “correct”? </a:t>
              </a:r>
            </a:p>
            <a:p>
              <a:pPr algn="just" fontAlgn="base">
                <a:lnSpc>
                  <a:spcPct val="150000"/>
                </a:lnSpc>
              </a:pPr>
              <a:r>
                <a:rPr lang="en-IN" sz="1750" dirty="0"/>
                <a:t> Depends on the application domain, but could mean one or more of: </a:t>
              </a:r>
            </a:p>
            <a:p>
              <a:pPr marL="285750" indent="-285750" algn="just" fontAlgn="base">
                <a:lnSpc>
                  <a:spcPct val="150000"/>
                </a:lnSpc>
                <a:buFont typeface="Arial" panose="020B0604020202020204" pitchFamily="34" charset="0"/>
                <a:buChar char="•"/>
              </a:pPr>
              <a:r>
                <a:rPr lang="en-IN" sz="1750" dirty="0"/>
                <a:t>Functionally correct (e.g. arithmetic operations on a CPU)</a:t>
              </a:r>
            </a:p>
            <a:p>
              <a:pPr marL="285750" indent="-285750" algn="just" fontAlgn="base">
                <a:lnSpc>
                  <a:spcPct val="150000"/>
                </a:lnSpc>
                <a:buFont typeface="Arial" panose="020B0604020202020204" pitchFamily="34" charset="0"/>
                <a:buChar char="•"/>
              </a:pPr>
              <a:r>
                <a:rPr lang="en-IN" sz="1750" dirty="0" smtClean="0"/>
                <a:t>Resource </a:t>
              </a:r>
              <a:r>
                <a:rPr lang="en-IN" sz="1750" dirty="0"/>
                <a:t>safe (e.g. runs within memory bounds, no memory leaks, no accessing unallocated memory, no deadlock. . . ) </a:t>
              </a:r>
            </a:p>
            <a:p>
              <a:pPr marL="285750" indent="-285750" algn="just" fontAlgn="base">
                <a:lnSpc>
                  <a:spcPct val="150000"/>
                </a:lnSpc>
                <a:buFont typeface="Arial" panose="020B0604020202020204" pitchFamily="34" charset="0"/>
                <a:buChar char="•"/>
              </a:pPr>
              <a:r>
                <a:rPr lang="en-IN" sz="1750" dirty="0"/>
                <a:t>Secure (e.g. not allowing access to another user’s data</a:t>
              </a:r>
              <a:r>
                <a:rPr lang="en-IN" sz="1750" dirty="0" smtClean="0"/>
                <a:t>)</a:t>
              </a:r>
            </a:p>
            <a:p>
              <a:pPr algn="just" fontAlgn="base">
                <a:lnSpc>
                  <a:spcPct val="150000"/>
                </a:lnSpc>
              </a:pPr>
              <a:endParaRPr lang="en-IN" sz="1750" dirty="0"/>
            </a:p>
            <a:p>
              <a:pPr algn="just" fontAlgn="base">
                <a:lnSpc>
                  <a:spcPct val="150000"/>
                </a:lnSpc>
              </a:pPr>
              <a:r>
                <a:rPr lang="en-IN" sz="1750" b="1" dirty="0" smtClean="0"/>
                <a:t>What is type?</a:t>
              </a:r>
            </a:p>
            <a:p>
              <a:pPr marL="285750" indent="-285750" algn="just" fontAlgn="base">
                <a:lnSpc>
                  <a:spcPct val="150000"/>
                </a:lnSpc>
                <a:buFont typeface="Arial" panose="020B0604020202020204" pitchFamily="34" charset="0"/>
                <a:buChar char="•"/>
              </a:pPr>
              <a:r>
                <a:rPr lang="en-IN" sz="1750" dirty="0" smtClean="0"/>
                <a:t>In </a:t>
              </a:r>
              <a:r>
                <a:rPr lang="en-IN" sz="1750" dirty="0"/>
                <a:t>programming, types are a means of classifying values</a:t>
              </a:r>
            </a:p>
            <a:p>
              <a:pPr marL="285750" indent="-285750" algn="just" fontAlgn="base">
                <a:lnSpc>
                  <a:spcPct val="150000"/>
                </a:lnSpc>
                <a:buFont typeface="Arial" panose="020B0604020202020204" pitchFamily="34" charset="0"/>
                <a:buChar char="•"/>
              </a:pPr>
              <a:r>
                <a:rPr lang="en-IN" sz="1750" dirty="0" err="1"/>
                <a:t>Exp</a:t>
              </a:r>
              <a:r>
                <a:rPr lang="en-IN" sz="1750" dirty="0"/>
                <a:t>:  values 94, "thing", and [1,2,3,4,5]   classified as an integer, a string, and a list of integers</a:t>
              </a:r>
            </a:p>
            <a:p>
              <a:pPr marL="285750" indent="-285750" algn="just" fontAlgn="base">
                <a:lnSpc>
                  <a:spcPct val="150000"/>
                </a:lnSpc>
                <a:buFont typeface="Arial" panose="020B0604020202020204" pitchFamily="34" charset="0"/>
                <a:buChar char="•"/>
              </a:pPr>
              <a:r>
                <a:rPr lang="en-IN" sz="1750" dirty="0"/>
                <a:t>For a machine, types describe how bit patterns in memory are to be interpreted.</a:t>
              </a:r>
            </a:p>
            <a:p>
              <a:pPr marL="285750" indent="-285750" algn="just" fontAlgn="base">
                <a:lnSpc>
                  <a:spcPct val="150000"/>
                </a:lnSpc>
                <a:buFont typeface="Arial" panose="020B0604020202020204" pitchFamily="34" charset="0"/>
                <a:buChar char="•"/>
              </a:pPr>
              <a:r>
                <a:rPr lang="en-IN" sz="1750" dirty="0"/>
                <a:t>For a compiler or interpreter, types help ensure that bit patterns are interpreted consistently when a program runs.</a:t>
              </a:r>
            </a:p>
            <a:p>
              <a:pPr marL="285750" indent="-285750" algn="just" fontAlgn="base">
                <a:lnSpc>
                  <a:spcPct val="150000"/>
                </a:lnSpc>
                <a:buFont typeface="Arial" panose="020B0604020202020204" pitchFamily="34" charset="0"/>
                <a:buChar char="•"/>
              </a:pPr>
              <a:r>
                <a:rPr lang="en-IN" sz="1750" dirty="0"/>
                <a:t>For a programmer, types help name and organize concepts, aiding documentation and supporting interactive editing environments</a:t>
              </a:r>
              <a:r>
                <a:rPr lang="en-IN" sz="1750" dirty="0" smtClean="0"/>
                <a:t>.</a:t>
              </a:r>
              <a:endParaRPr lang="en-IN" sz="1750" dirty="0"/>
            </a:p>
          </p:txBody>
        </p:sp>
      </p:grpSp>
    </p:spTree>
    <p:extLst>
      <p:ext uri="{BB962C8B-B14F-4D97-AF65-F5344CB8AC3E}">
        <p14:creationId xmlns:p14="http://schemas.microsoft.com/office/powerpoint/2010/main" xmlns="" val="13382715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68600" y="1274313"/>
              <a:ext cx="9214355" cy="279958"/>
            </a:xfrm>
            <a:prstGeom prst="rect">
              <a:avLst/>
            </a:prstGeom>
          </p:spPr>
          <p:txBody>
            <a:bodyPr vert="horz" wrap="square" lIns="0" tIns="0" rIns="0" bIns="0" numCol="1" rtlCol="0">
              <a:spAutoFit/>
            </a:bodyPr>
            <a:lstStyle/>
            <a:p>
              <a:pPr algn="just" fontAlgn="base">
                <a:lnSpc>
                  <a:spcPct val="150000"/>
                </a:lnSpc>
              </a:pPr>
              <a:r>
                <a:rPr lang="en-IN" sz="1750" dirty="0"/>
                <a:t>In computer science and logic, a dependent type is a type whose definition depends on a value.</a:t>
              </a:r>
            </a:p>
            <a:p>
              <a:pPr algn="just" fontAlgn="base">
                <a:lnSpc>
                  <a:spcPct val="150000"/>
                </a:lnSpc>
              </a:pPr>
              <a:r>
                <a:rPr lang="en-IN" sz="1750" dirty="0"/>
                <a:t> It is an overlapping feature of type theory and type systems.</a:t>
              </a:r>
            </a:p>
            <a:p>
              <a:pPr algn="just" fontAlgn="base">
                <a:lnSpc>
                  <a:spcPct val="150000"/>
                </a:lnSpc>
              </a:pPr>
              <a:r>
                <a:rPr lang="en-IN" sz="1750" dirty="0"/>
                <a:t>Used to encode logic's quantifiers like "for all" and "there exists". </a:t>
              </a:r>
            </a:p>
            <a:p>
              <a:pPr algn="just" fontAlgn="base">
                <a:lnSpc>
                  <a:spcPct val="150000"/>
                </a:lnSpc>
              </a:pPr>
              <a:r>
                <a:rPr lang="en-IN" sz="1750" dirty="0"/>
                <a:t>Dependent types may help reduce bugs by enabling the programmer to assign types that further restrain the set of possible implementations.</a:t>
              </a:r>
            </a:p>
          </p:txBody>
        </p:sp>
      </p:grpSp>
    </p:spTree>
    <p:extLst>
      <p:ext uri="{BB962C8B-B14F-4D97-AF65-F5344CB8AC3E}">
        <p14:creationId xmlns:p14="http://schemas.microsoft.com/office/powerpoint/2010/main" xmlns="" val="21532969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Quantifiers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1"/>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mc:AlternateContent xmlns:mc="http://schemas.openxmlformats.org/markup-compatibility/2006">
          <mc:Choice xmlns:a14="http://schemas.microsoft.com/office/drawing/2010/main" xmlns="" Requires="a14">
            <p:sp>
              <p:nvSpPr>
                <p:cNvPr id="30" name="object 12"/>
                <p:cNvSpPr txBox="1"/>
                <p:nvPr/>
              </p:nvSpPr>
              <p:spPr>
                <a:xfrm>
                  <a:off x="148516" y="1268442"/>
                  <a:ext cx="9214355" cy="841807"/>
                </a:xfrm>
                <a:prstGeom prst="rect">
                  <a:avLst/>
                </a:prstGeom>
              </p:spPr>
              <p:txBody>
                <a:bodyPr vert="horz" wrap="square" lIns="0" tIns="0" rIns="0" bIns="0" numCol="1" rtlCol="0">
                  <a:spAutoFit/>
                </a:bodyPr>
                <a:lstStyle/>
                <a:p>
                  <a:pPr algn="just" fontAlgn="base">
                    <a:lnSpc>
                      <a:spcPct val="150000"/>
                    </a:lnSpc>
                  </a:pPr>
                  <a:r>
                    <a:rPr lang="en-IN" sz="1600" dirty="0" smtClean="0"/>
                    <a:t>A predicate becomes a proposition when we assign it fixed values</a:t>
                  </a:r>
                  <a:r>
                    <a:rPr lang="en-IN" sz="1600" dirty="0"/>
                    <a:t>. However, another way to make a predicate into </a:t>
                  </a:r>
                  <a:r>
                    <a:rPr lang="en-IN" sz="1600" dirty="0" smtClean="0"/>
                    <a:t>a proposition </a:t>
                  </a:r>
                  <a:r>
                    <a:rPr lang="en-IN" sz="1600" dirty="0"/>
                    <a:t>is to quantify it. That is, the predicate is true (</a:t>
                  </a:r>
                  <a:r>
                    <a:rPr lang="en-IN" sz="1600" dirty="0" smtClean="0"/>
                    <a:t>or false</a:t>
                  </a:r>
                  <a:r>
                    <a:rPr lang="en-IN" sz="1600" dirty="0"/>
                    <a:t>) for all possible values in the universe of discourse or </a:t>
                  </a:r>
                  <a:r>
                    <a:rPr lang="en-IN" sz="1600" dirty="0" smtClean="0"/>
                    <a:t>for some </a:t>
                  </a:r>
                  <a:r>
                    <a:rPr lang="en-IN" sz="1600" dirty="0"/>
                    <a:t>value(s) in the universe of discourse</a:t>
                  </a:r>
                  <a:r>
                    <a:rPr lang="en-IN" sz="1600" dirty="0" smtClean="0"/>
                    <a:t>. Such </a:t>
                  </a:r>
                  <a:r>
                    <a:rPr lang="en-IN" sz="1600" dirty="0"/>
                    <a:t>quantification can be done with two quantifiers: </a:t>
                  </a:r>
                  <a:r>
                    <a:rPr lang="en-IN" sz="1600" dirty="0" smtClean="0"/>
                    <a:t>the universal </a:t>
                  </a:r>
                  <a:r>
                    <a:rPr lang="en-IN" sz="1600" dirty="0"/>
                    <a:t>quantifier and the existential quantifier</a:t>
                  </a:r>
                  <a:r>
                    <a:rPr lang="en-IN" sz="1750" dirty="0" smtClean="0"/>
                    <a:t>.</a:t>
                  </a:r>
                </a:p>
                <a:p>
                  <a:pPr algn="just" fontAlgn="base">
                    <a:lnSpc>
                      <a:spcPct val="150000"/>
                    </a:lnSpc>
                  </a:pPr>
                  <a:r>
                    <a:rPr lang="en-IN" sz="1750" b="1" dirty="0" smtClean="0"/>
                    <a:t>Universal</a:t>
                  </a:r>
                  <a:r>
                    <a:rPr lang="en-IN" sz="1750" dirty="0"/>
                    <a:t>: </a:t>
                  </a:r>
                  <a:r>
                    <a:rPr lang="en-IN" sz="1600" dirty="0"/>
                    <a:t>Universal quantifier is a symbol of logical representation, which specifies that the statement within its range is true for everything or every instance of a particular thing. </a:t>
                  </a:r>
                  <a:r>
                    <a:rPr lang="en-IN" sz="1600" dirty="0" smtClean="0"/>
                    <a:t> The </a:t>
                  </a:r>
                  <a:r>
                    <a:rPr lang="en-IN" sz="1600" dirty="0"/>
                    <a:t>universal quantification of a predicate P(x) is </a:t>
                  </a:r>
                  <a:r>
                    <a:rPr lang="en-IN" sz="1600" dirty="0" smtClean="0"/>
                    <a:t>the proposition </a:t>
                  </a:r>
                  <a:r>
                    <a:rPr lang="en-IN" sz="1600" dirty="0"/>
                    <a:t>“P(x) is true for all values of x in the universe </a:t>
                  </a:r>
                  <a:r>
                    <a:rPr lang="en-IN" sz="1600" dirty="0" smtClean="0"/>
                    <a:t>of discourse</a:t>
                  </a:r>
                  <a:r>
                    <a:rPr lang="en-IN" sz="1600" dirty="0"/>
                    <a:t>” We use the notation ∀ </a:t>
                  </a:r>
                  <a:r>
                    <a:rPr lang="en-IN" sz="1600" dirty="0" smtClean="0"/>
                    <a:t>for Universal </a:t>
                  </a:r>
                  <a:r>
                    <a:rPr lang="en-IN" sz="1600" dirty="0"/>
                    <a:t>quantifier </a:t>
                  </a:r>
                  <a:endParaRPr lang="en-IN" sz="1600" dirty="0" smtClean="0"/>
                </a:p>
                <a:p>
                  <a:pPr algn="just" fontAlgn="base">
                    <a:lnSpc>
                      <a:spcPct val="150000"/>
                    </a:lnSpc>
                  </a:pPr>
                  <a:r>
                    <a:rPr lang="en-IN" sz="1600" b="0" dirty="0">
                      <a:ea typeface="Cambria Math" panose="02040503050406030204" pitchFamily="18" charset="0"/>
                      <a:cs typeface="Arial Unicode MS" panose="020B0604020202020204" pitchFamily="34" charset="-128"/>
                    </a:rPr>
                    <a:t/>
                  </a:r>
                  <a:r>
                    <a:rPr lang="en-IN" sz="1600" b="0" dirty="0" smtClean="0">
                      <a:ea typeface="Cambria Math" panose="02040503050406030204" pitchFamily="18" charset="0"/>
                      <a:cs typeface="Arial Unicode MS" panose="020B0604020202020204" pitchFamily="34" charset="-128"/>
                    </a:rPr>
                    <a:t/>
                  </a:r>
                  <a14:m>
                    <m:oMath xmlns:m="http://schemas.openxmlformats.org/officeDocument/2006/math">
                      <m:r>
                        <a:rPr lang="en-IN" sz="2000" b="0" i="0" smtClean="0">
                          <a:latin typeface="Cambria Math" panose="02040503050406030204" pitchFamily="18" charset="0"/>
                          <a:ea typeface="Cambria Math" panose="02040503050406030204" pitchFamily="18" charset="0"/>
                          <a:cs typeface="Arial Unicode MS" panose="020B0604020202020204" pitchFamily="34" charset="-128"/>
                        </a:rPr>
                        <m:t> </m:t>
                      </m:r>
                      <m:r>
                        <a:rPr lang="en-IN" sz="2000" i="1" smtClean="0">
                          <a:latin typeface="Cambria Math" panose="02040503050406030204" pitchFamily="18" charset="0"/>
                          <a:ea typeface="Cambria Math" panose="02040503050406030204" pitchFamily="18" charset="0"/>
                          <a:cs typeface="Arial Unicode MS" panose="020B0604020202020204" pitchFamily="34" charset="-128"/>
                        </a:rPr>
                        <m:t>∀</m:t>
                      </m:r>
                    </m:oMath>
                  </a14:m>
                  <a:r>
                    <a:rPr lang="en-IN"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xP</a:t>
                  </a:r>
                  <a:r>
                    <a:rPr lang="en-IN" sz="2000" dirty="0" smtClean="0">
                      <a:latin typeface="Arial Unicode MS" panose="020B0604020202020204" pitchFamily="34" charset="-128"/>
                      <a:ea typeface="Arial Unicode MS" panose="020B0604020202020204" pitchFamily="34" charset="-128"/>
                      <a:cs typeface="Arial Unicode MS" panose="020B0604020202020204" pitchFamily="34" charset="-128"/>
                    </a:rPr>
                    <a:t>(x</a:t>
                  </a:r>
                  <a:r>
                    <a:rPr lang="en-IN" sz="2000" dirty="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IN" sz="1600" dirty="0"/>
                    <a:t>which can be read “for all </a:t>
                  </a:r>
                  <a:r>
                    <a:rPr lang="en-IN" sz="1600" dirty="0" smtClean="0"/>
                    <a:t>x”</a:t>
                  </a:r>
                  <a:endParaRPr lang="en-IN" sz="1750" dirty="0"/>
                </a:p>
                <a:p>
                  <a:r>
                    <a:rPr lang="en-IN" sz="1600" b="1" dirty="0" smtClean="0"/>
                    <a:t>Example:</a:t>
                  </a:r>
                </a:p>
                <a:p>
                  <a:pPr>
                    <a:lnSpc>
                      <a:spcPct val="150000"/>
                    </a:lnSpc>
                  </a:pPr>
                  <a:r>
                    <a:rPr lang="en-IN" sz="1600" dirty="0"/>
                    <a:t>Let P(x) be the predicate “x must take a </a:t>
                  </a:r>
                  <a:r>
                    <a:rPr lang="en-IN" sz="1600" dirty="0" smtClean="0"/>
                    <a:t>discrete mathematics </a:t>
                  </a:r>
                  <a:r>
                    <a:rPr lang="en-IN" sz="1600" dirty="0"/>
                    <a:t>course” and let Q(x) be the predicate “x is </a:t>
                  </a:r>
                  <a:r>
                    <a:rPr lang="en-IN" sz="1600" dirty="0" smtClean="0"/>
                    <a:t>a computer </a:t>
                  </a:r>
                  <a:r>
                    <a:rPr lang="en-IN" sz="1600" dirty="0"/>
                    <a:t>science student</a:t>
                  </a:r>
                  <a:r>
                    <a:rPr lang="en-IN" sz="1600" dirty="0" smtClean="0"/>
                    <a:t>”. The </a:t>
                  </a:r>
                  <a:r>
                    <a:rPr lang="en-IN" sz="1600" dirty="0"/>
                    <a:t>universe of discourse for both P(x) and Q(x) is </a:t>
                  </a:r>
                  <a:r>
                    <a:rPr lang="en-IN" sz="1600" dirty="0" smtClean="0"/>
                    <a:t>all UNL </a:t>
                  </a:r>
                  <a:r>
                    <a:rPr lang="en-IN" sz="1600" dirty="0"/>
                    <a:t>students.</a:t>
                  </a:r>
                </a:p>
                <a:p>
                  <a:pPr>
                    <a:lnSpc>
                      <a:spcPct val="150000"/>
                    </a:lnSpc>
                  </a:pPr>
                  <a:r>
                    <a:rPr lang="en-IN" sz="1600" dirty="0"/>
                    <a:t>Express the statement “Every computer science </a:t>
                  </a:r>
                  <a:r>
                    <a:rPr lang="en-IN" sz="1600" dirty="0" smtClean="0"/>
                    <a:t>student must </a:t>
                  </a:r>
                  <a:r>
                    <a:rPr lang="en-IN" sz="1600" dirty="0"/>
                    <a:t>take a discrete mathematics course</a:t>
                  </a:r>
                  <a:r>
                    <a:rPr lang="en-IN" sz="1600" dirty="0" smtClean="0"/>
                    <a:t>”. </a:t>
                  </a:r>
                </a:p>
                <a:p>
                  <a:pPr>
                    <a:lnSpc>
                      <a:spcPct val="150000"/>
                    </a:lnSpc>
                  </a:pPr>
                  <a:r>
                    <a:rPr lang="en-IN" sz="1600" i="1" dirty="0">
                      <a:latin typeface="Cambria Math" panose="02040503050406030204" pitchFamily="18" charset="0"/>
                      <a:ea typeface="Cambria Math" panose="02040503050406030204" pitchFamily="18" charset="0"/>
                      <a:cs typeface="Arial Unicode MS" panose="020B0604020202020204" pitchFamily="34" charset="-128"/>
                    </a:rPr>
                    <a:t/>
                  </a:r>
                  <a:r>
                    <a:rPr lang="en-IN" sz="1600" i="1" dirty="0" smtClean="0">
                      <a:latin typeface="Cambria Math" panose="02040503050406030204" pitchFamily="18" charset="0"/>
                      <a:ea typeface="Cambria Math" panose="02040503050406030204" pitchFamily="18" charset="0"/>
                      <a:cs typeface="Arial Unicode MS" panose="020B0604020202020204" pitchFamily="34" charset="-128"/>
                    </a:rPr>
                    <a:t/>
                  </a:r>
                  <a14:m>
                    <m:oMath xmlns:m="http://schemas.openxmlformats.org/officeDocument/2006/math">
                      <m:r>
                        <a:rPr lang="en-IN" sz="1600" i="1">
                          <a:latin typeface="Cambria Math" panose="02040503050406030204" pitchFamily="18" charset="0"/>
                          <a:ea typeface="Cambria Math" panose="02040503050406030204" pitchFamily="18" charset="0"/>
                          <a:cs typeface="Arial Unicode MS" panose="020B0604020202020204" pitchFamily="34" charset="-128"/>
                        </a:rPr>
                        <m:t>∀</m:t>
                      </m:r>
                    </m:oMath>
                  </a14:m>
                  <a:r>
                    <a:rPr lang="en-IN" sz="1600" dirty="0" smtClean="0">
                      <a:latin typeface="Arial Unicode MS" panose="020B0604020202020204" pitchFamily="34" charset="-128"/>
                      <a:ea typeface="Arial Unicode MS" panose="020B0604020202020204" pitchFamily="34" charset="-128"/>
                      <a:cs typeface="Arial Unicode MS" panose="020B0604020202020204" pitchFamily="34" charset="-128"/>
                    </a:rPr>
                    <a:t>x(Q(x) -&gt; P(x))</a:t>
                  </a:r>
                  <a:endParaRPr lang="en-IN" sz="1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r>
                    <a:rPr lang="en-IN" sz="1600" dirty="0" smtClean="0"/>
                    <a:t>Express </a:t>
                  </a:r>
                  <a:r>
                    <a:rPr lang="en-IN" sz="1600" dirty="0"/>
                    <a:t>the statement “Everybody must take a </a:t>
                  </a:r>
                  <a:r>
                    <a:rPr lang="en-IN" sz="1600" dirty="0" smtClean="0"/>
                    <a:t>discrete mathematics </a:t>
                  </a:r>
                  <a:r>
                    <a:rPr lang="en-IN" sz="1600" dirty="0"/>
                    <a:t>course or be a computer science student</a:t>
                  </a:r>
                  <a:r>
                    <a:rPr lang="en-IN" sz="1600" dirty="0" smtClean="0"/>
                    <a:t>”. </a:t>
                  </a:r>
                </a:p>
                <a:p>
                  <a:pPr>
                    <a:lnSpc>
                      <a:spcPct val="150000"/>
                    </a:lnSpc>
                  </a:pPr>
                  <a:r>
                    <a:rPr lang="en-IN" sz="1600" dirty="0">
                      <a:ea typeface="Cambria Math" panose="02040503050406030204" pitchFamily="18" charset="0"/>
                      <a:cs typeface="Arial Unicode MS" panose="020B0604020202020204" pitchFamily="34" charset="-128"/>
                    </a:rPr>
                    <a:t/>
                  </a:r>
                  <a:r>
                    <a:rPr lang="en-IN" sz="1600" dirty="0" smtClean="0">
                      <a:ea typeface="Cambria Math" panose="02040503050406030204" pitchFamily="18" charset="0"/>
                      <a:cs typeface="Arial Unicode MS" panose="020B0604020202020204" pitchFamily="34" charset="-128"/>
                    </a:rPr>
                    <a:t/>
                  </a:r>
                  <a14:m>
                    <m:oMath xmlns:m="http://schemas.openxmlformats.org/officeDocument/2006/math">
                      <m:r>
                        <a:rPr lang="en-IN" sz="1600" i="1">
                          <a:latin typeface="Cambria Math" panose="02040503050406030204" pitchFamily="18" charset="0"/>
                          <a:ea typeface="Cambria Math" panose="02040503050406030204" pitchFamily="18" charset="0"/>
                          <a:cs typeface="Arial Unicode MS" panose="020B0604020202020204" pitchFamily="34" charset="-128"/>
                        </a:rPr>
                        <m:t>∀</m:t>
                      </m:r>
                    </m:oMath>
                  </a14:m>
                  <a:r>
                    <a:rPr lang="en-IN" sz="1600" dirty="0">
                      <a:latin typeface="Arial Unicode MS" panose="020B0604020202020204" pitchFamily="34" charset="-128"/>
                      <a:ea typeface="Arial Unicode MS" panose="020B0604020202020204" pitchFamily="34" charset="-128"/>
                      <a:cs typeface="Arial Unicode MS" panose="020B0604020202020204" pitchFamily="34" charset="-128"/>
                    </a:rPr>
                    <a:t>x(Q(x) </a:t>
                  </a:r>
                  <a:r>
                    <a:rPr lang="en-IN" sz="1600" dirty="0" smtClean="0">
                      <a:latin typeface="Arial Unicode MS" panose="020B0604020202020204" pitchFamily="34" charset="-128"/>
                      <a:ea typeface="Arial Unicode MS" panose="020B0604020202020204" pitchFamily="34" charset="-128"/>
                      <a:cs typeface="Arial Unicode MS" panose="020B0604020202020204" pitchFamily="34" charset="-128"/>
                    </a:rPr>
                    <a:t>V </a:t>
                  </a:r>
                  <a:r>
                    <a:rPr lang="en-IN" sz="1600" dirty="0">
                      <a:latin typeface="Arial Unicode MS" panose="020B0604020202020204" pitchFamily="34" charset="-128"/>
                      <a:ea typeface="Arial Unicode MS" panose="020B0604020202020204" pitchFamily="34" charset="-128"/>
                      <a:cs typeface="Arial Unicode MS" panose="020B0604020202020204" pitchFamily="34" charset="-128"/>
                    </a:rPr>
                    <a:t>P(x))</a:t>
                  </a:r>
                </a:p>
                <a:p>
                  <a:r>
                    <a:rPr lang="en-IN" sz="1600" dirty="0"/>
                    <a:t>If x is a variable, then ∀x is read as:</a:t>
                  </a:r>
                </a:p>
                <a:p>
                  <a:r>
                    <a:rPr lang="en-IN" sz="1600" b="1" dirty="0"/>
                    <a:t>For all </a:t>
                  </a:r>
                  <a:r>
                    <a:rPr lang="en-IN" sz="1600" b="1" dirty="0" smtClean="0"/>
                    <a:t>x		For </a:t>
                  </a:r>
                  <a:r>
                    <a:rPr lang="en-IN" sz="1600" b="1" dirty="0"/>
                    <a:t>each x </a:t>
                  </a:r>
                  <a:r>
                    <a:rPr lang="en-IN" sz="1600" b="1" dirty="0" smtClean="0"/>
                    <a:t>		For </a:t>
                  </a:r>
                  <a:r>
                    <a:rPr lang="en-IN" sz="1600" b="1" dirty="0"/>
                    <a:t>every x</a:t>
                  </a:r>
                  <a:r>
                    <a:rPr lang="en-IN" sz="1600" b="1" dirty="0" smtClean="0"/>
                    <a:t>.</a:t>
                  </a:r>
                  <a:endParaRPr lang="en-IN" sz="1600" dirty="0" smtClean="0"/>
                </a:p>
              </p:txBody>
            </p:sp>
          </mc:Choice>
          <mc:Fallback>
            <p:sp>
              <p:nvSpPr>
                <p:cNvPr id="30" name="object 12"/>
                <p:cNvSpPr txBox="1">
                  <a:spLocks noRot="1" noChangeAspect="1" noMove="1" noResize="1" noEditPoints="1" noAdjustHandles="1" noChangeArrowheads="1" noChangeShapeType="1" noTextEdit="1"/>
                </p:cNvSpPr>
                <p:nvPr/>
              </p:nvSpPr>
              <p:spPr>
                <a:xfrm>
                  <a:off x="148516" y="1268442"/>
                  <a:ext cx="9214355" cy="841807"/>
                </a:xfrm>
                <a:prstGeom prst="rect">
                  <a:avLst/>
                </a:prstGeom>
                <a:blipFill rotWithShape="0">
                  <a:blip r:embed="rId3"/>
                  <a:stretch>
                    <a:fillRect l="-1117" r="-1016" b="-1127"/>
                  </a:stretch>
                </a:blipFill>
              </p:spPr>
              <p:txBody>
                <a:bodyPr/>
                <a:lstStyle/>
                <a:p>
                  <a:r>
                    <a:rPr lang="en-IN">
                      <a:noFill/>
                    </a:rPr>
                    <a:t> </a:t>
                  </a:r>
                </a:p>
              </p:txBody>
            </p:sp>
          </mc:Fallback>
        </mc:AlternateContent>
      </p:grpSp>
    </p:spTree>
    <p:extLst>
      <p:ext uri="{BB962C8B-B14F-4D97-AF65-F5344CB8AC3E}">
        <p14:creationId xmlns:p14="http://schemas.microsoft.com/office/powerpoint/2010/main" xmlns="" val="86270874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Quantifiers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6174768"/>
            <a:chOff x="127862" y="1268442"/>
            <a:chExt cx="9296400" cy="873933"/>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48516" y="1268442"/>
              <a:ext cx="9214355" cy="873933"/>
            </a:xfrm>
            <a:prstGeom prst="rect">
              <a:avLst/>
            </a:prstGeom>
          </p:spPr>
          <p:txBody>
            <a:bodyPr vert="horz" wrap="square" lIns="0" tIns="0" rIns="0" bIns="0" numCol="1" rtlCol="0">
              <a:spAutoFit/>
            </a:bodyPr>
            <a:lstStyle/>
            <a:p>
              <a:pPr algn="just" fontAlgn="base">
                <a:lnSpc>
                  <a:spcPct val="150000"/>
                </a:lnSpc>
              </a:pPr>
              <a:r>
                <a:rPr lang="en-IN" sz="1600" b="1" dirty="0"/>
                <a:t>All man drink coffee.</a:t>
              </a:r>
              <a:endParaRPr lang="en-IN" sz="1750" dirty="0" smtClean="0"/>
            </a:p>
            <a:p>
              <a:pPr algn="just" fontAlgn="base">
                <a:lnSpc>
                  <a:spcPct val="150000"/>
                </a:lnSpc>
              </a:pPr>
              <a:r>
                <a:rPr lang="en-IN" sz="1750" dirty="0" smtClean="0"/>
                <a:t>Let </a:t>
              </a:r>
              <a:r>
                <a:rPr lang="en-IN" sz="1750" dirty="0"/>
                <a:t>a variable x which refers to a cat so all x can be represented in UOD as below</a:t>
              </a:r>
              <a:r>
                <a:rPr lang="en-IN" sz="1750" dirty="0" smtClean="0"/>
                <a:t>:</a:t>
              </a:r>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pPr algn="just" fontAlgn="base">
                <a:lnSpc>
                  <a:spcPct val="150000"/>
                </a:lnSpc>
              </a:pPr>
              <a:endParaRPr lang="en-IN" sz="1750" dirty="0"/>
            </a:p>
            <a:p>
              <a:pPr algn="just" fontAlgn="base">
                <a:lnSpc>
                  <a:spcPct val="150000"/>
                </a:lnSpc>
              </a:pPr>
              <a:endParaRPr lang="en-IN" sz="1750" dirty="0" smtClean="0"/>
            </a:p>
            <a:p>
              <a:r>
                <a:rPr lang="en-IN" sz="1600" b="1" dirty="0"/>
                <a:t>∀x man(x) → drink (x, coffee). </a:t>
              </a:r>
              <a:endParaRPr lang="en-IN" sz="1600" dirty="0"/>
            </a:p>
            <a:p>
              <a:r>
                <a:rPr lang="en-IN" sz="1600" dirty="0"/>
                <a:t>It will be read as: There are all x where x is a man who drink coffee.</a:t>
              </a:r>
            </a:p>
            <a:p>
              <a:pPr algn="just" fontAlgn="base">
                <a:lnSpc>
                  <a:spcPct val="150000"/>
                </a:lnSpc>
              </a:pPr>
              <a:endParaRPr lang="en-IN" sz="1750" dirty="0" smtClean="0"/>
            </a:p>
            <a:p>
              <a:pPr algn="just" fontAlgn="base">
                <a:lnSpc>
                  <a:spcPct val="150000"/>
                </a:lnSpc>
              </a:pPr>
              <a:endParaRPr lang="en-IN" sz="1750" dirty="0"/>
            </a:p>
          </p:txBody>
        </p:sp>
      </p:grpSp>
      <p:pic>
        <p:nvPicPr>
          <p:cNvPr id="4" name="Picture 3"/>
          <p:cNvPicPr>
            <a:picLocks noChangeAspect="1"/>
          </p:cNvPicPr>
          <p:nvPr/>
        </p:nvPicPr>
        <p:blipFill>
          <a:blip r:embed="rId3"/>
          <a:stretch>
            <a:fillRect/>
          </a:stretch>
        </p:blipFill>
        <p:spPr>
          <a:xfrm>
            <a:off x="2464453" y="1273957"/>
            <a:ext cx="5057775" cy="3552825"/>
          </a:xfrm>
          <a:prstGeom prst="rect">
            <a:avLst/>
          </a:prstGeom>
        </p:spPr>
      </p:pic>
    </p:spTree>
    <p:extLst>
      <p:ext uri="{BB962C8B-B14F-4D97-AF65-F5344CB8AC3E}">
        <p14:creationId xmlns:p14="http://schemas.microsoft.com/office/powerpoint/2010/main" xmlns="" val="3956656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3" rtlCol="0" anchor="ctr"/>
            <a:lstStyle/>
            <a:p>
              <a:pPr marL="465138" indent="-465138">
                <a:lnSpc>
                  <a:spcPct val="150000"/>
                </a:lnSpc>
              </a:pPr>
              <a:r>
                <a:rPr lang="en-US" sz="2000" b="1" dirty="0" smtClean="0">
                  <a:solidFill>
                    <a:schemeClr val="tx1"/>
                  </a:solidFill>
                </a:rPr>
                <a:t>while loop</a:t>
              </a:r>
            </a:p>
            <a:p>
              <a:r>
                <a:rPr lang="en-US" dirty="0" smtClean="0">
                  <a:solidFill>
                    <a:schemeClr val="tx1"/>
                  </a:solidFill>
                  <a:latin typeface="Calibri" panose="020F0502020204030204" pitchFamily="34" charset="0"/>
                  <a:cs typeface="Calibri" panose="020F0502020204030204" pitchFamily="34" charset="0"/>
                </a:rPr>
                <a:t>Syntax:</a:t>
              </a:r>
            </a:p>
            <a:p>
              <a:r>
                <a:rPr lang="en-US" dirty="0" smtClean="0">
                  <a:solidFill>
                    <a:schemeClr val="tx1"/>
                  </a:solidFill>
                  <a:latin typeface="Calibri" panose="020F0502020204030204" pitchFamily="34" charset="0"/>
                  <a:cs typeface="Calibri" panose="020F0502020204030204" pitchFamily="34" charset="0"/>
                </a:rPr>
                <a:t>	while expression:</a:t>
              </a:r>
            </a:p>
            <a:p>
              <a:r>
                <a:rPr lang="en-US" dirty="0" smtClean="0">
                  <a:solidFill>
                    <a:schemeClr val="tx1"/>
                  </a:solidFill>
                  <a:latin typeface="Calibri" panose="020F0502020204030204" pitchFamily="34" charset="0"/>
                  <a:cs typeface="Calibri" panose="020F0502020204030204" pitchFamily="34" charset="0"/>
                </a:rPr>
                <a:t>	   statement(s)</a:t>
              </a:r>
            </a:p>
            <a:p>
              <a:endParaRPr lang="en-US" dirty="0" smtClean="0">
                <a:solidFill>
                  <a:schemeClr val="tx1"/>
                </a:solidFill>
                <a:latin typeface="Calibri" panose="020F0502020204030204" pitchFamily="34" charset="0"/>
                <a:cs typeface="Calibri" panose="020F0502020204030204" pitchFamily="34" charset="0"/>
              </a:endParaRPr>
            </a:p>
            <a:p>
              <a:r>
                <a:rPr lang="en-US" dirty="0" smtClean="0">
                  <a:solidFill>
                    <a:schemeClr val="tx1"/>
                  </a:solidFill>
                  <a:latin typeface="Calibri" panose="020F0502020204030204" pitchFamily="34" charset="0"/>
                  <a:cs typeface="Calibri" panose="020F0502020204030204" pitchFamily="34" charset="0"/>
                </a:rPr>
                <a:t>Example:</a:t>
              </a:r>
            </a:p>
            <a:p>
              <a:r>
                <a:rPr lang="en-US" dirty="0" smtClean="0">
                  <a:solidFill>
                    <a:schemeClr val="tx1"/>
                  </a:solidFill>
                  <a:latin typeface="Calibri" panose="020F0502020204030204" pitchFamily="34" charset="0"/>
                  <a:cs typeface="Calibri" panose="020F0502020204030204" pitchFamily="34" charset="0"/>
                </a:rPr>
                <a:t>count = 0</a:t>
              </a:r>
            </a:p>
            <a:p>
              <a:r>
                <a:rPr lang="en-US" dirty="0" smtClean="0">
                  <a:solidFill>
                    <a:schemeClr val="tx1"/>
                  </a:solidFill>
                  <a:latin typeface="Calibri" panose="020F0502020204030204" pitchFamily="34" charset="0"/>
                  <a:cs typeface="Calibri" panose="020F0502020204030204" pitchFamily="34" charset="0"/>
                </a:rPr>
                <a:t>while (count &lt; 9):</a:t>
              </a:r>
            </a:p>
            <a:p>
              <a:r>
                <a:rPr lang="en-US" dirty="0" smtClean="0">
                  <a:solidFill>
                    <a:schemeClr val="tx1"/>
                  </a:solidFill>
                  <a:latin typeface="Calibri" panose="020F0502020204030204" pitchFamily="34" charset="0"/>
                  <a:cs typeface="Calibri" panose="020F0502020204030204" pitchFamily="34" charset="0"/>
                </a:rPr>
                <a:t>   print 'The count is:', count</a:t>
              </a:r>
            </a:p>
            <a:p>
              <a:r>
                <a:rPr lang="en-US" dirty="0" smtClean="0">
                  <a:solidFill>
                    <a:schemeClr val="tx1"/>
                  </a:solidFill>
                  <a:latin typeface="Calibri" panose="020F0502020204030204" pitchFamily="34" charset="0"/>
                  <a:cs typeface="Calibri" panose="020F0502020204030204" pitchFamily="34" charset="0"/>
                </a:rPr>
                <a:t>   count = count + 1</a:t>
              </a:r>
            </a:p>
            <a:p>
              <a:r>
                <a:rPr lang="en-US" dirty="0" smtClean="0">
                  <a:solidFill>
                    <a:schemeClr val="tx1"/>
                  </a:solidFill>
                  <a:latin typeface="Calibri" panose="020F0502020204030204" pitchFamily="34" charset="0"/>
                  <a:cs typeface="Calibri" panose="020F0502020204030204" pitchFamily="34" charset="0"/>
                </a:rPr>
                <a:t>print "Good bye!”</a:t>
              </a: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endParaRPr lang="en-US" sz="2000" b="1" dirty="0" smtClean="0">
                <a:solidFill>
                  <a:schemeClr val="tx1"/>
                </a:solidFill>
                <a:latin typeface="Calibri" panose="020F0502020204030204" pitchFamily="34" charset="0"/>
                <a:cs typeface="Calibri" panose="020F0502020204030204" pitchFamily="34" charset="0"/>
              </a:endParaRPr>
            </a:p>
            <a:p>
              <a:r>
                <a:rPr lang="en-US" sz="2000" b="1" dirty="0" smtClean="0">
                  <a:solidFill>
                    <a:schemeClr val="tx1"/>
                  </a:solidFill>
                  <a:latin typeface="Calibri" panose="020F0502020204030204" pitchFamily="34" charset="0"/>
                  <a:cs typeface="Calibri" panose="020F0502020204030204" pitchFamily="34" charset="0"/>
                </a:rPr>
                <a:t>For Loop</a:t>
              </a:r>
            </a:p>
            <a:p>
              <a:r>
                <a:rPr lang="en-US" b="1" dirty="0" smtClean="0">
                  <a:solidFill>
                    <a:schemeClr val="tx1"/>
                  </a:solidFill>
                  <a:latin typeface="Calibri" panose="020F0502020204030204" pitchFamily="34" charset="0"/>
                  <a:cs typeface="Calibri" panose="020F0502020204030204" pitchFamily="34" charset="0"/>
                </a:rPr>
                <a:t>Syntax:</a:t>
              </a:r>
            </a:p>
            <a:p>
              <a:r>
                <a:rPr lang="en-US" dirty="0" smtClean="0">
                  <a:solidFill>
                    <a:schemeClr val="tx1"/>
                  </a:solidFill>
                  <a:latin typeface="Calibri" panose="020F0502020204030204" pitchFamily="34" charset="0"/>
                  <a:cs typeface="Calibri" panose="020F0502020204030204" pitchFamily="34" charset="0"/>
                </a:rPr>
                <a:t>	for </a:t>
              </a:r>
              <a:r>
                <a:rPr lang="en-US" dirty="0" err="1" smtClean="0">
                  <a:solidFill>
                    <a:schemeClr val="tx1"/>
                  </a:solidFill>
                  <a:latin typeface="Calibri" panose="020F0502020204030204" pitchFamily="34" charset="0"/>
                  <a:cs typeface="Calibri" panose="020F0502020204030204" pitchFamily="34" charset="0"/>
                </a:rPr>
                <a:t>iterating_var</a:t>
              </a:r>
              <a:r>
                <a:rPr lang="en-US" dirty="0" smtClean="0">
                  <a:solidFill>
                    <a:schemeClr val="tx1"/>
                  </a:solidFill>
                  <a:latin typeface="Calibri" panose="020F0502020204030204" pitchFamily="34" charset="0"/>
                  <a:cs typeface="Calibri" panose="020F0502020204030204" pitchFamily="34" charset="0"/>
                </a:rPr>
                <a:t> in sequence:</a:t>
              </a:r>
            </a:p>
            <a:p>
              <a:r>
                <a:rPr lang="en-US" dirty="0" smtClean="0">
                  <a:solidFill>
                    <a:schemeClr val="tx1"/>
                  </a:solidFill>
                  <a:latin typeface="Calibri" panose="020F0502020204030204" pitchFamily="34" charset="0"/>
                  <a:cs typeface="Calibri" panose="020F0502020204030204" pitchFamily="34" charset="0"/>
                </a:rPr>
                <a:t>	   statements(s)</a:t>
              </a:r>
            </a:p>
            <a:p>
              <a:endParaRPr lang="en-US" dirty="0" smtClean="0">
                <a:solidFill>
                  <a:schemeClr val="tx1"/>
                </a:solidFill>
                <a:latin typeface="Calibri" panose="020F0502020204030204" pitchFamily="34" charset="0"/>
                <a:cs typeface="Calibri" panose="020F0502020204030204" pitchFamily="34" charset="0"/>
              </a:endParaRPr>
            </a:p>
            <a:p>
              <a:r>
                <a:rPr lang="en-US" b="1" dirty="0" smtClean="0">
                  <a:solidFill>
                    <a:schemeClr val="tx1"/>
                  </a:solidFill>
                  <a:latin typeface="Calibri" panose="020F0502020204030204" pitchFamily="34" charset="0"/>
                  <a:cs typeface="Calibri" panose="020F0502020204030204" pitchFamily="34" charset="0"/>
                </a:rPr>
                <a:t>Example:</a:t>
              </a:r>
            </a:p>
            <a:p>
              <a:endParaRPr lang="en-US" dirty="0" smtClean="0">
                <a:solidFill>
                  <a:schemeClr val="tx1"/>
                </a:solidFill>
                <a:latin typeface="Calibri" panose="020F0502020204030204" pitchFamily="34" charset="0"/>
                <a:cs typeface="Calibri" panose="020F0502020204030204" pitchFamily="34" charset="0"/>
              </a:endParaRPr>
            </a:p>
            <a:p>
              <a:r>
                <a:rPr lang="en-US" dirty="0" smtClean="0">
                  <a:solidFill>
                    <a:schemeClr val="tx1"/>
                  </a:solidFill>
                  <a:latin typeface="Calibri" panose="020F0502020204030204" pitchFamily="34" charset="0"/>
                  <a:cs typeface="Calibri" panose="020F0502020204030204" pitchFamily="34" charset="0"/>
                </a:rPr>
                <a:t>for letter in 'Python':     # First Example</a:t>
              </a:r>
            </a:p>
            <a:p>
              <a:r>
                <a:rPr lang="en-US" dirty="0" smtClean="0">
                  <a:solidFill>
                    <a:schemeClr val="tx1"/>
                  </a:solidFill>
                  <a:latin typeface="Calibri" panose="020F0502020204030204" pitchFamily="34" charset="0"/>
                  <a:cs typeface="Calibri" panose="020F0502020204030204" pitchFamily="34" charset="0"/>
                </a:rPr>
                <a:t>	print 'Current Letter :', letter</a:t>
              </a:r>
            </a:p>
            <a:p>
              <a:endParaRPr lang="en-US" dirty="0" smtClean="0">
                <a:solidFill>
                  <a:schemeClr val="tx1"/>
                </a:solidFill>
                <a:latin typeface="Calibri" panose="020F0502020204030204" pitchFamily="34" charset="0"/>
                <a:cs typeface="Calibri" panose="020F0502020204030204" pitchFamily="34" charset="0"/>
              </a:endParaRPr>
            </a:p>
            <a:p>
              <a:r>
                <a:rPr lang="en-US" dirty="0" smtClean="0">
                  <a:solidFill>
                    <a:schemeClr val="tx1"/>
                  </a:solidFill>
                  <a:latin typeface="Calibri" panose="020F0502020204030204" pitchFamily="34" charset="0"/>
                  <a:cs typeface="Calibri" panose="020F0502020204030204" pitchFamily="34" charset="0"/>
                </a:rPr>
                <a:t>fruits = ['banana', 'apple',  'mango']</a:t>
              </a:r>
            </a:p>
            <a:p>
              <a:r>
                <a:rPr lang="en-US" dirty="0" smtClean="0">
                  <a:solidFill>
                    <a:schemeClr val="tx1"/>
                  </a:solidFill>
                  <a:latin typeface="Calibri" panose="020F0502020204030204" pitchFamily="34" charset="0"/>
                  <a:cs typeface="Calibri" panose="020F0502020204030204" pitchFamily="34" charset="0"/>
                </a:rPr>
                <a:t>for index in range(</a:t>
              </a:r>
              <a:r>
                <a:rPr lang="en-US" dirty="0" err="1" smtClean="0">
                  <a:solidFill>
                    <a:schemeClr val="tx1"/>
                  </a:solidFill>
                  <a:latin typeface="Calibri" panose="020F0502020204030204" pitchFamily="34" charset="0"/>
                  <a:cs typeface="Calibri" panose="020F0502020204030204" pitchFamily="34" charset="0"/>
                </a:rPr>
                <a:t>len</a:t>
              </a:r>
              <a:r>
                <a:rPr lang="en-US" dirty="0" smtClean="0">
                  <a:solidFill>
                    <a:schemeClr val="tx1"/>
                  </a:solidFill>
                  <a:latin typeface="Calibri" panose="020F0502020204030204" pitchFamily="34" charset="0"/>
                  <a:cs typeface="Calibri" panose="020F0502020204030204" pitchFamily="34" charset="0"/>
                </a:rPr>
                <a:t>(fruits)):</a:t>
              </a:r>
            </a:p>
            <a:p>
              <a:r>
                <a:rPr lang="en-US" dirty="0" smtClean="0">
                  <a:solidFill>
                    <a:schemeClr val="tx1"/>
                  </a:solidFill>
                  <a:latin typeface="Calibri" panose="020F0502020204030204" pitchFamily="34" charset="0"/>
                  <a:cs typeface="Calibri" panose="020F0502020204030204" pitchFamily="34" charset="0"/>
                </a:rPr>
                <a:t>	print 'Current fruit :', fruits[index]</a:t>
              </a:r>
            </a:p>
            <a:p>
              <a:r>
                <a:rPr lang="en-US" dirty="0" smtClean="0">
                  <a:solidFill>
                    <a:schemeClr val="tx1"/>
                  </a:solidFill>
                  <a:latin typeface="Calibri" panose="020F0502020204030204" pitchFamily="34" charset="0"/>
                  <a:cs typeface="Calibri" panose="020F0502020204030204" pitchFamily="34" charset="0"/>
                </a:rPr>
                <a:t>print "Good bye!“</a:t>
              </a:r>
            </a:p>
            <a:p>
              <a:endParaRPr lang="en-US" b="1" dirty="0" smtClean="0">
                <a:solidFill>
                  <a:schemeClr val="tx1"/>
                </a:solidFill>
                <a:latin typeface="Calibri" panose="020F0502020204030204" pitchFamily="34" charset="0"/>
                <a:cs typeface="Calibri" panose="020F0502020204030204" pitchFamily="34" charset="0"/>
              </a:endParaRPr>
            </a:p>
            <a:p>
              <a:endParaRPr lang="en-US" b="1" dirty="0" smtClean="0">
                <a:solidFill>
                  <a:schemeClr val="tx1"/>
                </a:solidFill>
                <a:latin typeface="Calibri" panose="020F0502020204030204" pitchFamily="34" charset="0"/>
                <a:cs typeface="Calibri" panose="020F0502020204030204" pitchFamily="34" charset="0"/>
              </a:endParaRPr>
            </a:p>
            <a:p>
              <a:endParaRPr lang="en-US" b="1" dirty="0" smtClean="0">
                <a:solidFill>
                  <a:schemeClr val="tx1"/>
                </a:solidFill>
                <a:latin typeface="Calibri" panose="020F0502020204030204" pitchFamily="34" charset="0"/>
                <a:cs typeface="Calibri" panose="020F0502020204030204" pitchFamily="34" charset="0"/>
              </a:endParaRPr>
            </a:p>
            <a:p>
              <a:endParaRPr lang="en-US" b="1" dirty="0" smtClean="0">
                <a:solidFill>
                  <a:schemeClr val="tx1"/>
                </a:solidFill>
                <a:latin typeface="Calibri" panose="020F0502020204030204" pitchFamily="34" charset="0"/>
                <a:cs typeface="Calibri" panose="020F0502020204030204" pitchFamily="34" charset="0"/>
              </a:endParaRPr>
            </a:p>
            <a:p>
              <a:endParaRPr lang="en-US" b="1" dirty="0" smtClean="0">
                <a:solidFill>
                  <a:schemeClr val="tx1"/>
                </a:solidFill>
                <a:latin typeface="Calibri" panose="020F0502020204030204" pitchFamily="34" charset="0"/>
                <a:cs typeface="Calibri" panose="020F0502020204030204" pitchFamily="34" charset="0"/>
              </a:endParaRPr>
            </a:p>
            <a:p>
              <a:r>
                <a:rPr lang="en-US" b="1" dirty="0" smtClean="0">
                  <a:solidFill>
                    <a:schemeClr val="tx1"/>
                  </a:solidFill>
                  <a:latin typeface="Calibri" panose="020F0502020204030204" pitchFamily="34" charset="0"/>
                  <a:cs typeface="Calibri" panose="020F0502020204030204" pitchFamily="34" charset="0"/>
                </a:rPr>
                <a:t> Else with looping:</a:t>
              </a:r>
            </a:p>
            <a:p>
              <a:r>
                <a:rPr lang="en-US" b="1" dirty="0" smtClean="0">
                  <a:solidFill>
                    <a:schemeClr val="tx1"/>
                  </a:solidFill>
                  <a:latin typeface="Calibri" panose="020F0502020204030204" pitchFamily="34" charset="0"/>
                  <a:cs typeface="Calibri" panose="020F0502020204030204" pitchFamily="34" charset="0"/>
                </a:rPr>
                <a:t>Example</a:t>
              </a:r>
            </a:p>
            <a:p>
              <a:endParaRPr lang="en-US" b="1" dirty="0" smtClean="0">
                <a:solidFill>
                  <a:schemeClr val="tx1"/>
                </a:solidFill>
                <a:latin typeface="Calibri" panose="020F0502020204030204" pitchFamily="34" charset="0"/>
                <a:cs typeface="Calibri" panose="020F0502020204030204" pitchFamily="34" charset="0"/>
              </a:endParaRPr>
            </a:p>
            <a:p>
              <a:pPr marL="511175" indent="0">
                <a:buNone/>
              </a:pPr>
              <a:r>
                <a:rPr lang="en-US" dirty="0" smtClean="0">
                  <a:solidFill>
                    <a:schemeClr val="tx1"/>
                  </a:solidFill>
                  <a:latin typeface="Calibri" panose="020F0502020204030204" pitchFamily="34" charset="0"/>
                  <a:cs typeface="Calibri" panose="020F0502020204030204" pitchFamily="34" charset="0"/>
                </a:rPr>
                <a:t>for num in range(10,20):  #to iterate between 10 to 20</a:t>
              </a:r>
            </a:p>
            <a:p>
              <a:pPr marL="511175" indent="0">
                <a:buNone/>
              </a:pPr>
              <a:r>
                <a:rPr lang="en-US" dirty="0" smtClean="0">
                  <a:solidFill>
                    <a:schemeClr val="tx1"/>
                  </a:solidFill>
                  <a:latin typeface="Calibri" panose="020F0502020204030204" pitchFamily="34" charset="0"/>
                  <a:cs typeface="Calibri" panose="020F0502020204030204" pitchFamily="34" charset="0"/>
                </a:rPr>
                <a:t>   for </a:t>
              </a:r>
              <a:r>
                <a:rPr lang="en-US" dirty="0" err="1" smtClean="0">
                  <a:solidFill>
                    <a:schemeClr val="tx1"/>
                  </a:solidFill>
                  <a:latin typeface="Calibri" panose="020F0502020204030204" pitchFamily="34" charset="0"/>
                  <a:cs typeface="Calibri" panose="020F0502020204030204" pitchFamily="34" charset="0"/>
                </a:rPr>
                <a:t>i</a:t>
              </a:r>
              <a:r>
                <a:rPr lang="en-US" dirty="0" smtClean="0">
                  <a:solidFill>
                    <a:schemeClr val="tx1"/>
                  </a:solidFill>
                  <a:latin typeface="Calibri" panose="020F0502020204030204" pitchFamily="34" charset="0"/>
                  <a:cs typeface="Calibri" panose="020F0502020204030204" pitchFamily="34" charset="0"/>
                </a:rPr>
                <a:t> in range(2,num): #to iterate on the factors of the number</a:t>
              </a:r>
            </a:p>
            <a:p>
              <a:pPr marL="511175" indent="0">
                <a:buNone/>
              </a:pPr>
              <a:r>
                <a:rPr lang="en-US" dirty="0" smtClean="0">
                  <a:solidFill>
                    <a:schemeClr val="tx1"/>
                  </a:solidFill>
                  <a:latin typeface="Calibri" panose="020F0502020204030204" pitchFamily="34" charset="0"/>
                  <a:cs typeface="Calibri" panose="020F0502020204030204" pitchFamily="34" charset="0"/>
                </a:rPr>
                <a:t>      if </a:t>
              </a:r>
              <a:r>
                <a:rPr lang="en-US" dirty="0" err="1" smtClean="0">
                  <a:solidFill>
                    <a:schemeClr val="tx1"/>
                  </a:solidFill>
                  <a:latin typeface="Calibri" panose="020F0502020204030204" pitchFamily="34" charset="0"/>
                  <a:cs typeface="Calibri" panose="020F0502020204030204" pitchFamily="34" charset="0"/>
                </a:rPr>
                <a:t>num%i</a:t>
              </a:r>
              <a:r>
                <a:rPr lang="en-US" dirty="0" smtClean="0">
                  <a:solidFill>
                    <a:schemeClr val="tx1"/>
                  </a:solidFill>
                  <a:latin typeface="Calibri" panose="020F0502020204030204" pitchFamily="34" charset="0"/>
                  <a:cs typeface="Calibri" panose="020F0502020204030204" pitchFamily="34" charset="0"/>
                </a:rPr>
                <a:t> == 0:      #to determine the first factor</a:t>
              </a:r>
            </a:p>
            <a:p>
              <a:pPr marL="511175" indent="0">
                <a:buNone/>
              </a:pPr>
              <a:r>
                <a:rPr lang="en-US" dirty="0" smtClean="0">
                  <a:solidFill>
                    <a:schemeClr val="tx1"/>
                  </a:solidFill>
                  <a:latin typeface="Calibri" panose="020F0502020204030204" pitchFamily="34" charset="0"/>
                  <a:cs typeface="Calibri" panose="020F0502020204030204" pitchFamily="34" charset="0"/>
                </a:rPr>
                <a:t>         j=num/</a:t>
              </a:r>
              <a:r>
                <a:rPr lang="en-US" dirty="0" err="1" smtClean="0">
                  <a:solidFill>
                    <a:schemeClr val="tx1"/>
                  </a:solidFill>
                  <a:latin typeface="Calibri" panose="020F0502020204030204" pitchFamily="34" charset="0"/>
                  <a:cs typeface="Calibri" panose="020F0502020204030204" pitchFamily="34" charset="0"/>
                </a:rPr>
                <a:t>i</a:t>
              </a:r>
              <a:r>
                <a:rPr lang="en-US" dirty="0" smtClean="0">
                  <a:solidFill>
                    <a:schemeClr val="tx1"/>
                  </a:solidFill>
                  <a:latin typeface="Calibri" panose="020F0502020204030204" pitchFamily="34" charset="0"/>
                  <a:cs typeface="Calibri" panose="020F0502020204030204" pitchFamily="34" charset="0"/>
                </a:rPr>
                <a:t>          #to calculate the second factor</a:t>
              </a:r>
            </a:p>
            <a:p>
              <a:pPr marL="511175" indent="0">
                <a:buNone/>
              </a:pPr>
              <a:r>
                <a:rPr lang="en-US" dirty="0" smtClean="0">
                  <a:solidFill>
                    <a:schemeClr val="tx1"/>
                  </a:solidFill>
                  <a:latin typeface="Calibri" panose="020F0502020204030204" pitchFamily="34" charset="0"/>
                  <a:cs typeface="Calibri" panose="020F0502020204030204" pitchFamily="34" charset="0"/>
                </a:rPr>
                <a:t>         print '%d equals %d * %d' % (</a:t>
              </a:r>
              <a:r>
                <a:rPr lang="en-US" dirty="0" err="1" smtClean="0">
                  <a:solidFill>
                    <a:schemeClr val="tx1"/>
                  </a:solidFill>
                  <a:latin typeface="Calibri" panose="020F0502020204030204" pitchFamily="34" charset="0"/>
                  <a:cs typeface="Calibri" panose="020F0502020204030204" pitchFamily="34" charset="0"/>
                </a:rPr>
                <a:t>num,i,j</a:t>
              </a:r>
              <a:r>
                <a:rPr lang="en-US" dirty="0" smtClean="0">
                  <a:solidFill>
                    <a:schemeClr val="tx1"/>
                  </a:solidFill>
                  <a:latin typeface="Calibri" panose="020F0502020204030204" pitchFamily="34" charset="0"/>
                  <a:cs typeface="Calibri" panose="020F0502020204030204" pitchFamily="34" charset="0"/>
                </a:rPr>
                <a:t>)</a:t>
              </a:r>
            </a:p>
            <a:p>
              <a:pPr marL="511175" indent="0">
                <a:buNone/>
              </a:pPr>
              <a:r>
                <a:rPr lang="en-US" dirty="0" smtClean="0">
                  <a:solidFill>
                    <a:schemeClr val="tx1"/>
                  </a:solidFill>
                  <a:latin typeface="Calibri" panose="020F0502020204030204" pitchFamily="34" charset="0"/>
                  <a:cs typeface="Calibri" panose="020F0502020204030204" pitchFamily="34" charset="0"/>
                </a:rPr>
                <a:t>         break #to move to the next number, the #first FOR</a:t>
              </a:r>
            </a:p>
            <a:p>
              <a:pPr marL="511175" indent="0">
                <a:buNone/>
              </a:pPr>
              <a:r>
                <a:rPr lang="en-US" dirty="0" smtClean="0">
                  <a:solidFill>
                    <a:schemeClr val="tx1"/>
                  </a:solidFill>
                  <a:latin typeface="Calibri" panose="020F0502020204030204" pitchFamily="34" charset="0"/>
                  <a:cs typeface="Calibri" panose="020F0502020204030204" pitchFamily="34" charset="0"/>
                </a:rPr>
                <a:t>   else:                  # else part of the loop</a:t>
              </a:r>
            </a:p>
            <a:p>
              <a:pPr marL="511175" indent="0">
                <a:buNone/>
              </a:pPr>
              <a:r>
                <a:rPr lang="en-US" dirty="0" smtClean="0">
                  <a:solidFill>
                    <a:schemeClr val="tx1"/>
                  </a:solidFill>
                  <a:latin typeface="Calibri" panose="020F0502020204030204" pitchFamily="34" charset="0"/>
                  <a:cs typeface="Calibri" panose="020F0502020204030204" pitchFamily="34" charset="0"/>
                </a:rPr>
                <a:t>      print num, 'is a prime number‘</a:t>
              </a:r>
            </a:p>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1. Structured Programming Paradigm</a:t>
            </a:r>
            <a:endParaRPr lang="en-IN" sz="2000" b="1" dirty="0">
              <a:solidFill>
                <a:schemeClr val="bg1"/>
              </a:solidFill>
            </a:endParaRPr>
          </a:p>
        </p:txBody>
      </p:sp>
    </p:spTree>
    <p:extLst>
      <p:ext uri="{BB962C8B-B14F-4D97-AF65-F5344CB8AC3E}">
        <p14:creationId xmlns:p14="http://schemas.microsoft.com/office/powerpoint/2010/main" xmlns="" val="238735120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Existential Quantifiers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mc:AlternateContent xmlns:mc="http://schemas.openxmlformats.org/markup-compatibility/2006">
          <mc:Choice xmlns:a14="http://schemas.microsoft.com/office/drawing/2010/main" xmlns="" Requires="a14">
            <p:sp>
              <p:nvSpPr>
                <p:cNvPr id="30" name="object 12"/>
                <p:cNvSpPr txBox="1"/>
                <p:nvPr/>
              </p:nvSpPr>
              <p:spPr>
                <a:xfrm>
                  <a:off x="148516" y="1268442"/>
                  <a:ext cx="9214355" cy="810226"/>
                </a:xfrm>
                <a:prstGeom prst="rect">
                  <a:avLst/>
                </a:prstGeom>
              </p:spPr>
              <p:txBody>
                <a:bodyPr vert="horz" wrap="square" lIns="0" tIns="0" rIns="0" bIns="0" numCol="1" rtlCol="0">
                  <a:spAutoFit/>
                </a:bodyPr>
                <a:lstStyle/>
                <a:p>
                  <a:pPr algn="just" fontAlgn="base">
                    <a:lnSpc>
                      <a:spcPct val="150000"/>
                    </a:lnSpc>
                  </a:pPr>
                  <a:r>
                    <a:rPr lang="en-IN" sz="1750" dirty="0"/>
                    <a:t>The existential quantification of a predicate P(x) is </a:t>
                  </a:r>
                  <a:r>
                    <a:rPr lang="en-IN" sz="1750" dirty="0" smtClean="0"/>
                    <a:t>the proposition </a:t>
                  </a:r>
                  <a:r>
                    <a:rPr lang="en-IN" sz="1750" dirty="0"/>
                    <a:t>“There exists an x in the universe of discourse </a:t>
                  </a:r>
                  <a:r>
                    <a:rPr lang="en-IN" sz="1750" dirty="0" smtClean="0"/>
                    <a:t>such that </a:t>
                  </a:r>
                  <a:r>
                    <a:rPr lang="en-IN" sz="1750" dirty="0"/>
                    <a:t>P(x) is true.” We use the </a:t>
                  </a:r>
                  <a:r>
                    <a:rPr lang="en-IN" sz="1750" dirty="0" smtClean="0"/>
                    <a:t>notation </a:t>
                  </a:r>
                </a:p>
                <a:p>
                  <a:pPr algn="just" fontAlgn="base">
                    <a:lnSpc>
                      <a:spcPct val="150000"/>
                    </a:lnSpc>
                  </a:pPr>
                  <a:r>
                    <a:rPr lang="en-IN" sz="1750" dirty="0"/>
                    <a:t/>
                  </a:r>
                  <a:r>
                    <a:rPr lang="en-IN" sz="1750" dirty="0" smtClean="0"/>
                    <a:t/>
                  </a:r>
                  <a14:m>
                    <m:oMath xmlns:m="http://schemas.openxmlformats.org/officeDocument/2006/math">
                      <m:r>
                        <a:rPr lang="en-IN" sz="1750" i="1" smtClean="0">
                          <a:latin typeface="Cambria Math" panose="02040503050406030204" pitchFamily="18" charset="0"/>
                          <a:ea typeface="Cambria Math" panose="02040503050406030204" pitchFamily="18" charset="0"/>
                        </a:rPr>
                        <m:t>∃</m:t>
                      </m:r>
                    </m:oMath>
                  </a14:m>
                  <a:r>
                    <a:rPr lang="en-IN" sz="1750" dirty="0" err="1" smtClean="0"/>
                    <a:t>xP</a:t>
                  </a:r>
                  <a:r>
                    <a:rPr lang="en-IN" sz="1750" dirty="0" smtClean="0"/>
                    <a:t>(x</a:t>
                  </a:r>
                  <a:r>
                    <a:rPr lang="en-IN" sz="1750" dirty="0"/>
                    <a:t>)</a:t>
                  </a:r>
                </a:p>
                <a:p>
                  <a:pPr algn="just" fontAlgn="base">
                    <a:lnSpc>
                      <a:spcPct val="150000"/>
                    </a:lnSpc>
                  </a:pPr>
                  <a:r>
                    <a:rPr lang="en-IN" sz="1750" dirty="0"/>
                    <a:t>which can be read “there exists an x</a:t>
                  </a:r>
                  <a:r>
                    <a:rPr lang="en-IN" sz="1750" dirty="0" smtClean="0"/>
                    <a:t>”</a:t>
                  </a:r>
                </a:p>
                <a:p>
                  <a:pPr algn="just">
                    <a:lnSpc>
                      <a:spcPct val="150000"/>
                    </a:lnSpc>
                  </a:pPr>
                  <a:r>
                    <a:rPr lang="en-IN" dirty="0"/>
                    <a:t>Existential quantifiers are the type of quantifiers, which express that the statement within its scope is true for at least one instance of something.</a:t>
                  </a:r>
                </a:p>
                <a:p>
                  <a:pPr algn="just">
                    <a:lnSpc>
                      <a:spcPct val="150000"/>
                    </a:lnSpc>
                  </a:pPr>
                  <a:r>
                    <a:rPr lang="en-IN" dirty="0"/>
                    <a:t>It is denoted by the logical operator ∃, which resembles as inverted E. When it is used with a predicate variable then it is called as an existential quantifier</a:t>
                  </a:r>
                  <a:r>
                    <a:rPr lang="en-IN" dirty="0" smtClean="0"/>
                    <a:t>.</a:t>
                  </a:r>
                </a:p>
                <a:p>
                  <a:pPr>
                    <a:lnSpc>
                      <a:spcPct val="150000"/>
                    </a:lnSpc>
                  </a:pPr>
                  <a:r>
                    <a:rPr lang="en-IN" dirty="0" smtClean="0"/>
                    <a:t>If </a:t>
                  </a:r>
                  <a:r>
                    <a:rPr lang="en-IN" dirty="0"/>
                    <a:t>x is a variable, then existential quantifier will be ∃x or ∃(x). And it will be read as:</a:t>
                  </a:r>
                </a:p>
                <a:p>
                  <a:pPr lvl="2">
                    <a:lnSpc>
                      <a:spcPct val="150000"/>
                    </a:lnSpc>
                  </a:pPr>
                  <a:r>
                    <a:rPr lang="en-IN" b="1" dirty="0"/>
                    <a:t>There exists a 'x.'</a:t>
                  </a:r>
                  <a:endParaRPr lang="en-IN" dirty="0"/>
                </a:p>
                <a:p>
                  <a:pPr lvl="2">
                    <a:lnSpc>
                      <a:spcPct val="150000"/>
                    </a:lnSpc>
                  </a:pPr>
                  <a:r>
                    <a:rPr lang="en-IN" b="1" dirty="0"/>
                    <a:t>For some 'x.'</a:t>
                  </a:r>
                  <a:endParaRPr lang="en-IN" dirty="0"/>
                </a:p>
                <a:p>
                  <a:pPr lvl="2">
                    <a:lnSpc>
                      <a:spcPct val="150000"/>
                    </a:lnSpc>
                  </a:pPr>
                  <a:r>
                    <a:rPr lang="en-IN" b="1" dirty="0"/>
                    <a:t>For at least one 'x.'</a:t>
                  </a:r>
                  <a:endParaRPr lang="en-IN" dirty="0"/>
                </a:p>
                <a:p>
                  <a:pPr algn="just">
                    <a:lnSpc>
                      <a:spcPct val="150000"/>
                    </a:lnSpc>
                  </a:pPr>
                  <a:endParaRPr lang="en-IN" dirty="0"/>
                </a:p>
                <a:p>
                  <a:pPr algn="just" fontAlgn="base">
                    <a:lnSpc>
                      <a:spcPct val="150000"/>
                    </a:lnSpc>
                  </a:pPr>
                  <a:endParaRPr lang="en-IN" sz="1600" dirty="0" smtClean="0"/>
                </a:p>
              </p:txBody>
            </p:sp>
          </mc:Choice>
          <mc:Fallback>
            <p:sp>
              <p:nvSpPr>
                <p:cNvPr id="30" name="object 12"/>
                <p:cNvSpPr txBox="1">
                  <a:spLocks noRot="1" noChangeAspect="1" noMove="1" noResize="1" noEditPoints="1" noAdjustHandles="1" noChangeArrowheads="1" noChangeShapeType="1" noTextEdit="1"/>
                </p:cNvSpPr>
                <p:nvPr/>
              </p:nvSpPr>
              <p:spPr>
                <a:xfrm>
                  <a:off x="148516" y="1268442"/>
                  <a:ext cx="9214355" cy="810226"/>
                </a:xfrm>
                <a:prstGeom prst="rect">
                  <a:avLst/>
                </a:prstGeom>
                <a:blipFill rotWithShape="0">
                  <a:blip r:embed="rId3"/>
                  <a:stretch>
                    <a:fillRect l="-1168" r="-1168"/>
                  </a:stretch>
                </a:blipFill>
              </p:spPr>
              <p:txBody>
                <a:bodyPr/>
                <a:lstStyle/>
                <a:p>
                  <a:r>
                    <a:rPr lang="en-IN">
                      <a:noFill/>
                    </a:rPr>
                    <a:t> </a:t>
                  </a:r>
                </a:p>
              </p:txBody>
            </p:sp>
          </mc:Fallback>
        </mc:AlternateContent>
      </p:grpSp>
    </p:spTree>
    <p:extLst>
      <p:ext uri="{BB962C8B-B14F-4D97-AF65-F5344CB8AC3E}">
        <p14:creationId xmlns:p14="http://schemas.microsoft.com/office/powerpoint/2010/main" xmlns="" val="159619111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Existential Quantifiers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48516" y="1268442"/>
              <a:ext cx="9214355" cy="111079"/>
            </a:xfrm>
            <a:prstGeom prst="rect">
              <a:avLst/>
            </a:prstGeom>
          </p:spPr>
          <p:txBody>
            <a:bodyPr vert="horz" wrap="square" lIns="0" tIns="0" rIns="0" bIns="0" numCol="1" rtlCol="0">
              <a:spAutoFit/>
            </a:bodyPr>
            <a:lstStyle/>
            <a:p>
              <a:pPr algn="just">
                <a:lnSpc>
                  <a:spcPct val="150000"/>
                </a:lnSpc>
              </a:pPr>
              <a:endParaRPr lang="en-IN" dirty="0"/>
            </a:p>
            <a:p>
              <a:pPr algn="just" fontAlgn="base">
                <a:lnSpc>
                  <a:spcPct val="150000"/>
                </a:lnSpc>
              </a:pPr>
              <a:endParaRPr lang="en-IN" sz="1600" dirty="0" smtClean="0"/>
            </a:p>
          </p:txBody>
        </p:sp>
      </p:grpSp>
      <p:pic>
        <p:nvPicPr>
          <p:cNvPr id="4" name="Picture 3"/>
          <p:cNvPicPr>
            <a:picLocks noChangeAspect="1"/>
          </p:cNvPicPr>
          <p:nvPr/>
        </p:nvPicPr>
        <p:blipFill>
          <a:blip r:embed="rId3"/>
          <a:stretch>
            <a:fillRect/>
          </a:stretch>
        </p:blipFill>
        <p:spPr>
          <a:xfrm>
            <a:off x="1593756" y="512845"/>
            <a:ext cx="6703079" cy="5698208"/>
          </a:xfrm>
          <a:prstGeom prst="rect">
            <a:avLst/>
          </a:prstGeom>
        </p:spPr>
      </p:pic>
    </p:spTree>
    <p:extLst>
      <p:ext uri="{BB962C8B-B14F-4D97-AF65-F5344CB8AC3E}">
        <p14:creationId xmlns:p14="http://schemas.microsoft.com/office/powerpoint/2010/main" xmlns="" val="279239660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Examples</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2"/>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48516" y="1268442"/>
              <a:ext cx="9214355" cy="800425"/>
            </a:xfrm>
            <a:prstGeom prst="rect">
              <a:avLst/>
            </a:prstGeom>
          </p:spPr>
          <p:txBody>
            <a:bodyPr vert="horz" wrap="square" lIns="0" tIns="0" rIns="0" bIns="0" numCol="1" rtlCol="0">
              <a:spAutoFit/>
            </a:bodyPr>
            <a:lstStyle/>
            <a:p>
              <a:pPr algn="just" fontAlgn="base">
                <a:lnSpc>
                  <a:spcPct val="150000"/>
                </a:lnSpc>
              </a:pPr>
              <a:r>
                <a:rPr lang="en-IN" sz="1750" dirty="0"/>
                <a:t>1. All birds fly.</a:t>
              </a:r>
            </a:p>
            <a:p>
              <a:pPr algn="just" fontAlgn="base">
                <a:lnSpc>
                  <a:spcPct val="150000"/>
                </a:lnSpc>
              </a:pPr>
              <a:r>
                <a:rPr lang="en-IN" sz="1750" dirty="0"/>
                <a:t>In this question the predicate is "fly(bird)."</a:t>
              </a:r>
            </a:p>
            <a:p>
              <a:pPr algn="just" fontAlgn="base">
                <a:lnSpc>
                  <a:spcPct val="150000"/>
                </a:lnSpc>
              </a:pPr>
              <a:r>
                <a:rPr lang="en-IN" sz="1750" dirty="0"/>
                <a:t>And since there are all birds who fly so it will be represented as follows.</a:t>
              </a:r>
            </a:p>
            <a:p>
              <a:pPr algn="just" fontAlgn="base">
                <a:lnSpc>
                  <a:spcPct val="150000"/>
                </a:lnSpc>
              </a:pPr>
              <a:r>
                <a:rPr lang="en-IN" sz="1750" dirty="0"/>
                <a:t>              ∀x bird(x) →fly(x).</a:t>
              </a:r>
            </a:p>
            <a:p>
              <a:pPr algn="just" fontAlgn="base">
                <a:lnSpc>
                  <a:spcPct val="150000"/>
                </a:lnSpc>
              </a:pPr>
              <a:endParaRPr lang="en-IN" sz="1750" dirty="0" smtClean="0"/>
            </a:p>
            <a:p>
              <a:pPr algn="just" fontAlgn="base">
                <a:lnSpc>
                  <a:spcPct val="150000"/>
                </a:lnSpc>
              </a:pPr>
              <a:r>
                <a:rPr lang="en-IN" sz="1750" dirty="0" smtClean="0"/>
                <a:t>2</a:t>
              </a:r>
              <a:r>
                <a:rPr lang="en-IN" sz="1750" dirty="0"/>
                <a:t>. Every man respects his parent.</a:t>
              </a:r>
            </a:p>
            <a:p>
              <a:pPr algn="just" fontAlgn="base">
                <a:lnSpc>
                  <a:spcPct val="150000"/>
                </a:lnSpc>
              </a:pPr>
              <a:r>
                <a:rPr lang="en-IN" sz="1750" dirty="0"/>
                <a:t>In this question, the predicate is "respect(x, y)," where x=man, and y= parent.</a:t>
              </a:r>
            </a:p>
            <a:p>
              <a:pPr algn="just" fontAlgn="base">
                <a:lnSpc>
                  <a:spcPct val="150000"/>
                </a:lnSpc>
              </a:pPr>
              <a:r>
                <a:rPr lang="en-IN" sz="1750" dirty="0"/>
                <a:t>Since there is every man so will use ∀, and it will be represented as follows:</a:t>
              </a:r>
            </a:p>
            <a:p>
              <a:pPr algn="just" fontAlgn="base">
                <a:lnSpc>
                  <a:spcPct val="150000"/>
                </a:lnSpc>
              </a:pPr>
              <a:r>
                <a:rPr lang="en-IN" sz="1750" dirty="0"/>
                <a:t>              ∀x man(x) → respects (x, parent).</a:t>
              </a:r>
            </a:p>
            <a:p>
              <a:pPr algn="just" fontAlgn="base">
                <a:lnSpc>
                  <a:spcPct val="150000"/>
                </a:lnSpc>
              </a:pPr>
              <a:endParaRPr lang="en-IN" sz="1750" dirty="0"/>
            </a:p>
            <a:p>
              <a:pPr algn="just" fontAlgn="base">
                <a:lnSpc>
                  <a:spcPct val="150000"/>
                </a:lnSpc>
              </a:pPr>
              <a:r>
                <a:rPr lang="en-IN" sz="1750" dirty="0" smtClean="0"/>
                <a:t>3</a:t>
              </a:r>
              <a:r>
                <a:rPr lang="en-IN" sz="1750" dirty="0"/>
                <a:t>. Some boys play cricket.</a:t>
              </a:r>
            </a:p>
            <a:p>
              <a:pPr algn="just" fontAlgn="base">
                <a:lnSpc>
                  <a:spcPct val="150000"/>
                </a:lnSpc>
              </a:pPr>
              <a:r>
                <a:rPr lang="en-IN" sz="1750" dirty="0"/>
                <a:t>In this question, the predicate is "play(x, y)," where x= boys, and y= game. Since there are some boys so we will use ∃, and it will be represented as:</a:t>
              </a:r>
            </a:p>
            <a:p>
              <a:pPr algn="just" fontAlgn="base">
                <a:lnSpc>
                  <a:spcPct val="150000"/>
                </a:lnSpc>
              </a:pPr>
              <a:r>
                <a:rPr lang="en-IN" sz="1750" dirty="0"/>
                <a:t>              ∃x boys(x) → play(x, </a:t>
              </a:r>
              <a:r>
                <a:rPr lang="en-IN" sz="1750"/>
                <a:t>cricket</a:t>
              </a:r>
              <a:r>
                <a:rPr lang="en-IN" sz="1750" smtClean="0"/>
                <a:t>).</a:t>
              </a:r>
              <a:endParaRPr lang="en-IN" sz="1750" dirty="0"/>
            </a:p>
          </p:txBody>
        </p:sp>
      </p:grpSp>
    </p:spTree>
    <p:extLst>
      <p:ext uri="{BB962C8B-B14F-4D97-AF65-F5344CB8AC3E}">
        <p14:creationId xmlns:p14="http://schemas.microsoft.com/office/powerpoint/2010/main" xmlns="" val="2438087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Procedure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3872141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829414"/>
            <a:chOff x="152400" y="1236340"/>
            <a:chExt cx="9296400" cy="877541"/>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85134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High </a:t>
              </a:r>
              <a:r>
                <a:rPr lang="en-IN" sz="1750" dirty="0"/>
                <a:t>level languages such as COBOL, FORTRAN and C, is commonly known as procedure oriented programming(POP). In the procedure oriented programming, program is divided into sub programs or modules and then assembled to form a complete program. These modules are called functions.</a:t>
              </a:r>
            </a:p>
            <a:p>
              <a:pPr marL="285750" indent="-285750" algn="just" fontAlgn="base">
                <a:lnSpc>
                  <a:spcPct val="150000"/>
                </a:lnSpc>
                <a:buFont typeface="Arial" panose="020B0604020202020204" pitchFamily="34" charset="0"/>
                <a:buChar char="•"/>
              </a:pPr>
              <a:r>
                <a:rPr lang="en-IN" sz="1750" dirty="0"/>
                <a:t>The problem is viewed as a sequence of things to be done.</a:t>
              </a:r>
            </a:p>
            <a:p>
              <a:pPr marL="285750" indent="-285750" algn="just" fontAlgn="base">
                <a:lnSpc>
                  <a:spcPct val="150000"/>
                </a:lnSpc>
                <a:buFont typeface="Arial" panose="020B0604020202020204" pitchFamily="34" charset="0"/>
                <a:buChar char="•"/>
              </a:pPr>
              <a:r>
                <a:rPr lang="en-IN" sz="1750" dirty="0"/>
                <a:t>The primary focus is on functions.</a:t>
              </a:r>
            </a:p>
            <a:p>
              <a:pPr marL="285750" indent="-285750" algn="just" fontAlgn="base">
                <a:lnSpc>
                  <a:spcPct val="150000"/>
                </a:lnSpc>
                <a:buFont typeface="Arial" panose="020B0604020202020204" pitchFamily="34" charset="0"/>
                <a:buChar char="•"/>
              </a:pPr>
              <a:r>
                <a:rPr lang="en-IN" sz="1750" dirty="0"/>
                <a:t>Procedure-oriented programming basically consists of writing a list of instructions for the computer to follow and organizing these instructions into groups known as functions</a:t>
              </a:r>
              <a:r>
                <a:rPr lang="en-IN" sz="1750" dirty="0" smtClean="0"/>
                <a:t>.</a:t>
              </a:r>
            </a:p>
            <a:p>
              <a:pPr marL="285750" indent="-285750" algn="just" fontAlgn="base">
                <a:lnSpc>
                  <a:spcPct val="150000"/>
                </a:lnSpc>
                <a:buFont typeface="Arial" panose="020B0604020202020204" pitchFamily="34" charset="0"/>
                <a:buChar char="•"/>
              </a:pPr>
              <a:r>
                <a:rPr lang="en-IN" sz="1750" dirty="0"/>
                <a:t>In a multi-function program, many important data items are placed as global so that they may be accessed by all functions. Each function may have its own local data. If a function made any changes to global data, these changes will reflect in other functions. Global data are more unsafe to an accidental change by a function. In a large program it is very difficult to identify what data is used by which function.</a:t>
              </a:r>
            </a:p>
            <a:p>
              <a:pPr marL="285750" indent="-285750" algn="just" fontAlgn="base">
                <a:lnSpc>
                  <a:spcPct val="150000"/>
                </a:lnSpc>
                <a:buFont typeface="Arial" panose="020B0604020202020204" pitchFamily="34" charset="0"/>
                <a:buChar char="•"/>
              </a:pPr>
              <a:r>
                <a:rPr lang="en-IN" sz="1750" dirty="0" smtClean="0"/>
                <a:t>This </a:t>
              </a:r>
              <a:r>
                <a:rPr lang="en-IN" sz="1750" dirty="0"/>
                <a:t>approach does not model real world problems. This is because functions are action-oriented and do not really correspond to the elements of the problem</a:t>
              </a:r>
              <a:r>
                <a:rPr lang="en-IN" sz="1750" dirty="0" smtClean="0"/>
                <a:t>.</a:t>
              </a:r>
              <a:endParaRPr lang="en-IN" sz="1750" dirty="0"/>
            </a:p>
            <a:p>
              <a:pPr marL="285750" indent="-285750" algn="just" fontAlgn="base">
                <a:lnSpc>
                  <a:spcPct val="150000"/>
                </a:lnSpc>
                <a:buFont typeface="Arial" panose="020B0604020202020204" pitchFamily="34" charset="0"/>
                <a:buChar char="•"/>
              </a:pPr>
              <a:endParaRPr lang="en-IN" sz="1750" dirty="0"/>
            </a:p>
          </p:txBody>
        </p:sp>
      </p:grpSp>
    </p:spTree>
    <p:extLst>
      <p:ext uri="{BB962C8B-B14F-4D97-AF65-F5344CB8AC3E}">
        <p14:creationId xmlns:p14="http://schemas.microsoft.com/office/powerpoint/2010/main" xmlns="" val="3957720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5138" indent="-465138">
                <a:lnSpc>
                  <a:spcPct val="150000"/>
                </a:lnSpc>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a:solidFill>
                  <a:schemeClr val="bg1"/>
                </a:solidFill>
              </a:rPr>
              <a:t>Typical structure of procedure-oriented program</a:t>
            </a:r>
          </a:p>
        </p:txBody>
      </p:sp>
      <p:pic>
        <p:nvPicPr>
          <p:cNvPr id="9" name="Content Placeholder 3"/>
          <p:cNvPicPr>
            <a:picLocks noGrp="1" noChangeAspect="1"/>
          </p:cNvPicPr>
          <p:nvPr/>
        </p:nvPicPr>
        <p:blipFill>
          <a:blip r:embed="rId3"/>
          <a:stretch>
            <a:fillRect/>
          </a:stretch>
        </p:blipFill>
        <p:spPr>
          <a:xfrm>
            <a:off x="2685061" y="1253331"/>
            <a:ext cx="6821877" cy="4351338"/>
          </a:xfrm>
          <a:prstGeom prst="rect">
            <a:avLst/>
          </a:prstGeom>
        </p:spPr>
      </p:pic>
    </p:spTree>
    <p:extLst>
      <p:ext uri="{BB962C8B-B14F-4D97-AF65-F5344CB8AC3E}">
        <p14:creationId xmlns:p14="http://schemas.microsoft.com/office/powerpoint/2010/main" xmlns="" val="4291385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Characteristics of Procedure-Oriented Programming</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41938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Emphasis is on doing things.</a:t>
              </a:r>
            </a:p>
            <a:p>
              <a:pPr marL="285750" indent="-285750" algn="just" fontAlgn="base">
                <a:lnSpc>
                  <a:spcPct val="150000"/>
                </a:lnSpc>
                <a:buFont typeface="Arial" panose="020B0604020202020204" pitchFamily="34" charset="0"/>
                <a:buChar char="•"/>
              </a:pPr>
              <a:r>
                <a:rPr lang="en-IN" sz="1750" dirty="0"/>
                <a:t>Large programs are divided into smaller programs known as functions.</a:t>
              </a:r>
            </a:p>
            <a:p>
              <a:pPr marL="285750" indent="-285750" algn="just" fontAlgn="base">
                <a:lnSpc>
                  <a:spcPct val="150000"/>
                </a:lnSpc>
                <a:buFont typeface="Arial" panose="020B0604020202020204" pitchFamily="34" charset="0"/>
                <a:buChar char="•"/>
              </a:pPr>
              <a:r>
                <a:rPr lang="en-IN" sz="1750" dirty="0"/>
                <a:t>Most of the functions share global data.</a:t>
              </a:r>
            </a:p>
            <a:p>
              <a:pPr marL="285750" indent="-285750" algn="just" fontAlgn="base">
                <a:lnSpc>
                  <a:spcPct val="150000"/>
                </a:lnSpc>
                <a:buFont typeface="Arial" panose="020B0604020202020204" pitchFamily="34" charset="0"/>
                <a:buChar char="•"/>
              </a:pPr>
              <a:r>
                <a:rPr lang="en-IN" sz="1750" dirty="0"/>
                <a:t>Data move openly around the system from function to function.</a:t>
              </a:r>
            </a:p>
            <a:p>
              <a:pPr marL="285750" indent="-285750" algn="just" fontAlgn="base">
                <a:lnSpc>
                  <a:spcPct val="150000"/>
                </a:lnSpc>
                <a:buFont typeface="Arial" panose="020B0604020202020204" pitchFamily="34" charset="0"/>
                <a:buChar char="•"/>
              </a:pPr>
              <a:r>
                <a:rPr lang="en-IN" sz="1750" dirty="0"/>
                <a:t>Functions transform data from one form to another.</a:t>
              </a:r>
            </a:p>
            <a:p>
              <a:pPr marL="285750" indent="-285750" algn="just" fontAlgn="base">
                <a:lnSpc>
                  <a:spcPct val="150000"/>
                </a:lnSpc>
                <a:buFont typeface="Arial" panose="020B0604020202020204" pitchFamily="34" charset="0"/>
                <a:buChar char="•"/>
              </a:pPr>
              <a:r>
                <a:rPr lang="en-IN" sz="1750" dirty="0"/>
                <a:t>Employs top-down approach in program design.</a:t>
              </a:r>
            </a:p>
            <a:p>
              <a:pPr marL="285750" indent="-285750" algn="just" fontAlgn="base">
                <a:lnSpc>
                  <a:spcPct val="150000"/>
                </a:lnSpc>
                <a:buFont typeface="Arial" panose="020B0604020202020204" pitchFamily="34" charset="0"/>
                <a:buChar char="•"/>
              </a:pPr>
              <a:endParaRPr lang="en-IN" sz="1750" dirty="0"/>
            </a:p>
          </p:txBody>
        </p:sp>
      </p:grpSp>
    </p:spTree>
    <p:extLst>
      <p:ext uri="{BB962C8B-B14F-4D97-AF65-F5344CB8AC3E}">
        <p14:creationId xmlns:p14="http://schemas.microsoft.com/office/powerpoint/2010/main" xmlns="" val="193992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12058308"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Logical view and Control flow of </a:t>
            </a:r>
            <a:r>
              <a:rPr lang="en-IN" sz="2563" b="1" spc="13" dirty="0" smtClean="0">
                <a:solidFill>
                  <a:srgbClr val="010103"/>
                </a:solidFill>
                <a:latin typeface="Arial"/>
                <a:cs typeface="Arial"/>
              </a:rPr>
              <a:t>POP (</a:t>
            </a:r>
            <a:r>
              <a:rPr lang="en-IN" sz="2563" b="1" spc="13" dirty="0">
                <a:solidFill>
                  <a:srgbClr val="010103"/>
                </a:solidFill>
                <a:latin typeface="Arial"/>
                <a:cs typeface="Arial"/>
              </a:rPr>
              <a:t>routine, subroutine and function)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66891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Procedural programming is a programming paradigm, derived from structured programming, based on the concept of the procedure call. Procedures, also known as routines, subroutines, or functions, simply contain a series of computational steps to be carried out. Any given procedure might be called at any point during a program's execution, including by other procedures or itself.</a:t>
              </a:r>
            </a:p>
            <a:p>
              <a:pPr marL="285750" indent="-285750" algn="just" fontAlgn="base">
                <a:lnSpc>
                  <a:spcPct val="150000"/>
                </a:lnSpc>
                <a:buFont typeface="Arial" panose="020B0604020202020204" pitchFamily="34" charset="0"/>
                <a:buChar char="•"/>
              </a:pPr>
              <a:r>
                <a:rPr lang="en-IN" sz="1750" dirty="0" smtClean="0"/>
                <a:t>procedural </a:t>
              </a:r>
              <a:r>
                <a:rPr lang="en-IN" sz="1750" dirty="0"/>
                <a:t>languages generally use reserved words that act on blocks, such as if, while, and for, to implement control flow, whereas non-structured imperative languages use </a:t>
              </a:r>
              <a:r>
                <a:rPr lang="en-IN" sz="1750" dirty="0" err="1"/>
                <a:t>goto</a:t>
              </a:r>
              <a:r>
                <a:rPr lang="en-IN" sz="1750" dirty="0"/>
                <a:t> statements and branch tables for the same purpose.</a:t>
              </a:r>
            </a:p>
            <a:p>
              <a:pPr algn="just" fontAlgn="base">
                <a:lnSpc>
                  <a:spcPct val="150000"/>
                </a:lnSpc>
              </a:pPr>
              <a:r>
                <a:rPr lang="en-IN" sz="1750" b="1" dirty="0" smtClean="0"/>
                <a:t>Note</a:t>
              </a:r>
              <a:r>
                <a:rPr lang="en-IN" sz="1750" b="1" dirty="0"/>
                <a:t>:</a:t>
              </a:r>
            </a:p>
            <a:p>
              <a:pPr marL="285750" indent="-285750" algn="just" fontAlgn="base">
                <a:lnSpc>
                  <a:spcPct val="150000"/>
                </a:lnSpc>
                <a:buFont typeface="Arial" panose="020B0604020202020204" pitchFamily="34" charset="0"/>
                <a:buChar char="•"/>
              </a:pPr>
              <a:r>
                <a:rPr lang="en-IN" sz="1750" dirty="0"/>
                <a:t>Subroutine:-</a:t>
              </a:r>
            </a:p>
            <a:p>
              <a:pPr marL="285750" indent="-285750" algn="just" fontAlgn="base">
                <a:lnSpc>
                  <a:spcPct val="150000"/>
                </a:lnSpc>
                <a:buFont typeface="Arial" panose="020B0604020202020204" pitchFamily="34" charset="0"/>
                <a:buChar char="•"/>
              </a:pPr>
              <a:r>
                <a:rPr lang="en-IN" sz="1750" dirty="0"/>
                <a:t>Subroutines; callable units such as procedures, functions, methods, or subprograms are used to allow a sequence to be referred to by a single statement.</a:t>
              </a:r>
            </a:p>
            <a:p>
              <a:pPr marL="285750" indent="-285750" algn="just" fontAlgn="base">
                <a:lnSpc>
                  <a:spcPct val="150000"/>
                </a:lnSpc>
                <a:buFont typeface="Arial" panose="020B0604020202020204" pitchFamily="34" charset="0"/>
                <a:buChar char="•"/>
              </a:pPr>
              <a:endParaRPr lang="en-IN" sz="1750" dirty="0"/>
            </a:p>
          </p:txBody>
        </p:sp>
      </p:grpSp>
    </p:spTree>
    <p:extLst>
      <p:ext uri="{BB962C8B-B14F-4D97-AF65-F5344CB8AC3E}">
        <p14:creationId xmlns:p14="http://schemas.microsoft.com/office/powerpoint/2010/main" xmlns="" val="3377830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Functions in Python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29776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function is a block of organized, reusable code that is used to perform a single, related action. Functions provide better modularity for your application and a high degree of code reusing.</a:t>
              </a:r>
            </a:p>
            <a:p>
              <a:pPr marL="285750" indent="-285750" algn="just" fontAlgn="base">
                <a:lnSpc>
                  <a:spcPct val="150000"/>
                </a:lnSpc>
                <a:buFont typeface="Arial" panose="020B0604020202020204" pitchFamily="34" charset="0"/>
                <a:buChar char="•"/>
              </a:pPr>
              <a:r>
                <a:rPr lang="en-IN" sz="1750" dirty="0"/>
                <a:t>There are 2 types of function </a:t>
              </a:r>
            </a:p>
            <a:p>
              <a:pPr marL="285750" indent="-285750" algn="just" fontAlgn="base">
                <a:lnSpc>
                  <a:spcPct val="150000"/>
                </a:lnSpc>
                <a:buFont typeface="Arial" panose="020B0604020202020204" pitchFamily="34" charset="0"/>
                <a:buChar char="•"/>
              </a:pPr>
              <a:r>
                <a:rPr lang="en-IN" sz="1750" dirty="0"/>
                <a:t>	 Built-in function   ex. Print()</a:t>
              </a:r>
            </a:p>
            <a:p>
              <a:pPr marL="285750" indent="-285750" algn="just" fontAlgn="base">
                <a:lnSpc>
                  <a:spcPct val="150000"/>
                </a:lnSpc>
                <a:buFont typeface="Arial" panose="020B0604020202020204" pitchFamily="34" charset="0"/>
                <a:buChar char="•"/>
              </a:pPr>
              <a:r>
                <a:rPr lang="en-IN" sz="1750" dirty="0"/>
                <a:t>	 User defined function -User can create their own functions.</a:t>
              </a:r>
            </a:p>
          </p:txBody>
        </p:sp>
      </p:grpSp>
    </p:spTree>
    <p:extLst>
      <p:ext uri="{BB962C8B-B14F-4D97-AF65-F5344CB8AC3E}">
        <p14:creationId xmlns:p14="http://schemas.microsoft.com/office/powerpoint/2010/main" xmlns="" val="199438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Defining a </a:t>
            </a:r>
            <a:r>
              <a:rPr lang="en-US" sz="2563" b="1" spc="13" dirty="0" smtClean="0">
                <a:solidFill>
                  <a:srgbClr val="010103"/>
                </a:solidFill>
                <a:latin typeface="Arial"/>
                <a:cs typeface="Arial"/>
              </a:rPr>
              <a:t>Function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79053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Function blocks begin with the keyword </a:t>
              </a:r>
              <a:r>
                <a:rPr lang="en-IN" sz="1750" dirty="0" err="1"/>
                <a:t>def</a:t>
              </a:r>
              <a:r>
                <a:rPr lang="en-IN" sz="1750" dirty="0"/>
                <a:t> followed by the function name and parentheses ( ( ) ).</a:t>
              </a:r>
            </a:p>
            <a:p>
              <a:pPr marL="285750" indent="-285750" algn="just" fontAlgn="base">
                <a:lnSpc>
                  <a:spcPct val="150000"/>
                </a:lnSpc>
                <a:buFont typeface="Arial" panose="020B0604020202020204" pitchFamily="34" charset="0"/>
                <a:buChar char="•"/>
              </a:pPr>
              <a:r>
                <a:rPr lang="en-IN" sz="1750" dirty="0"/>
                <a:t>Any input parameters or arguments should be placed within these parentheses. You can also define parameters inside these parentheses.</a:t>
              </a:r>
            </a:p>
            <a:p>
              <a:pPr marL="285750" indent="-285750" algn="just" fontAlgn="base">
                <a:lnSpc>
                  <a:spcPct val="150000"/>
                </a:lnSpc>
                <a:buFont typeface="Arial" panose="020B0604020202020204" pitchFamily="34" charset="0"/>
                <a:buChar char="•"/>
              </a:pPr>
              <a:r>
                <a:rPr lang="en-IN" sz="1750" dirty="0"/>
                <a:t>The first statement of a function can be an optional statement - the documentation string of the function or </a:t>
              </a:r>
              <a:r>
                <a:rPr lang="en-IN" sz="1750" dirty="0" err="1"/>
                <a:t>docstring</a:t>
              </a:r>
              <a:r>
                <a:rPr lang="en-IN" sz="1750" dirty="0"/>
                <a:t>.</a:t>
              </a:r>
            </a:p>
            <a:p>
              <a:pPr marL="285750" indent="-285750" algn="just" fontAlgn="base">
                <a:lnSpc>
                  <a:spcPct val="150000"/>
                </a:lnSpc>
                <a:buFont typeface="Arial" panose="020B0604020202020204" pitchFamily="34" charset="0"/>
                <a:buChar char="•"/>
              </a:pPr>
              <a:r>
                <a:rPr lang="en-IN" sz="1750" dirty="0"/>
                <a:t>The code block within every function starts with a colon (:) and is indented.</a:t>
              </a:r>
            </a:p>
            <a:p>
              <a:pPr marL="285750" indent="-285750" algn="just" fontAlgn="base">
                <a:lnSpc>
                  <a:spcPct val="150000"/>
                </a:lnSpc>
                <a:buFont typeface="Arial" panose="020B0604020202020204" pitchFamily="34" charset="0"/>
                <a:buChar char="•"/>
              </a:pPr>
              <a:r>
                <a:rPr lang="en-IN" sz="1750" dirty="0"/>
                <a:t>The statement return [expression] exits a function, optionally passing back an expression to the caller. A return statement with no arguments is the same as return None</a:t>
              </a:r>
              <a:r>
                <a:rPr lang="en-IN" sz="1750" dirty="0" smtClean="0"/>
                <a:t>.</a:t>
              </a:r>
            </a:p>
            <a:p>
              <a:pPr marL="285750" indent="-285750" algn="just" fontAlgn="base">
                <a:lnSpc>
                  <a:spcPct val="150000"/>
                </a:lnSpc>
                <a:buFont typeface="Arial" panose="020B0604020202020204" pitchFamily="34" charset="0"/>
                <a:buChar char="•"/>
              </a:pPr>
              <a:endParaRPr lang="en-IN" sz="1750" dirty="0"/>
            </a:p>
            <a:p>
              <a:pPr algn="just" fontAlgn="base">
                <a:lnSpc>
                  <a:spcPct val="150000"/>
                </a:lnSpc>
              </a:pPr>
              <a:r>
                <a:rPr lang="en-IN" sz="1750" dirty="0" err="1"/>
                <a:t>def</a:t>
              </a:r>
              <a:r>
                <a:rPr lang="en-IN" sz="1750" dirty="0"/>
                <a:t> </a:t>
              </a:r>
              <a:r>
                <a:rPr lang="en-IN" sz="1750" dirty="0" err="1"/>
                <a:t>functionname</a:t>
              </a:r>
              <a:r>
                <a:rPr lang="en-IN" sz="1750" dirty="0"/>
                <a:t>( parameters ):</a:t>
              </a:r>
            </a:p>
            <a:p>
              <a:pPr algn="just" fontAlgn="base">
                <a:lnSpc>
                  <a:spcPct val="150000"/>
                </a:lnSpc>
              </a:pPr>
              <a:r>
                <a:rPr lang="en-IN" sz="1750" dirty="0"/>
                <a:t>          "</a:t>
              </a:r>
              <a:r>
                <a:rPr lang="en-IN" sz="1750" dirty="0" err="1"/>
                <a:t>function_docstring</a:t>
              </a:r>
              <a:r>
                <a:rPr lang="en-IN" sz="1750" dirty="0"/>
                <a:t>"</a:t>
              </a:r>
            </a:p>
            <a:p>
              <a:pPr algn="just" fontAlgn="base">
                <a:lnSpc>
                  <a:spcPct val="150000"/>
                </a:lnSpc>
              </a:pPr>
              <a:r>
                <a:rPr lang="en-IN" sz="1750" dirty="0"/>
                <a:t>   	</a:t>
              </a:r>
              <a:r>
                <a:rPr lang="en-IN" sz="1750" dirty="0" err="1"/>
                <a:t>function_suite</a:t>
              </a:r>
              <a:endParaRPr lang="en-IN" sz="1750" dirty="0"/>
            </a:p>
            <a:p>
              <a:pPr algn="just" fontAlgn="base">
                <a:lnSpc>
                  <a:spcPct val="150000"/>
                </a:lnSpc>
              </a:pPr>
              <a:r>
                <a:rPr lang="en-IN" sz="1750" dirty="0"/>
                <a:t>   return [expression]	</a:t>
              </a:r>
            </a:p>
            <a:p>
              <a:pPr algn="just" fontAlgn="base">
                <a:lnSpc>
                  <a:spcPct val="150000"/>
                </a:lnSpc>
              </a:pPr>
              <a:endParaRPr lang="en-IN" sz="1750" dirty="0"/>
            </a:p>
          </p:txBody>
        </p:sp>
      </p:grpSp>
    </p:spTree>
    <p:extLst>
      <p:ext uri="{BB962C8B-B14F-4D97-AF65-F5344CB8AC3E}">
        <p14:creationId xmlns:p14="http://schemas.microsoft.com/office/powerpoint/2010/main" xmlns="" val="1120044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Function Arguments</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29776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You can call a function by using the following types of formal arguments −</a:t>
              </a:r>
            </a:p>
            <a:p>
              <a:pPr marL="285750" indent="-285750" algn="just" fontAlgn="base">
                <a:lnSpc>
                  <a:spcPct val="150000"/>
                </a:lnSpc>
                <a:buFont typeface="Arial" panose="020B0604020202020204" pitchFamily="34" charset="0"/>
                <a:buChar char="•"/>
              </a:pPr>
              <a:r>
                <a:rPr lang="en-IN" sz="1750" dirty="0"/>
                <a:t>Required arguments</a:t>
              </a:r>
            </a:p>
            <a:p>
              <a:pPr marL="285750" indent="-285750" algn="just" fontAlgn="base">
                <a:lnSpc>
                  <a:spcPct val="150000"/>
                </a:lnSpc>
                <a:buFont typeface="Arial" panose="020B0604020202020204" pitchFamily="34" charset="0"/>
                <a:buChar char="•"/>
              </a:pPr>
              <a:r>
                <a:rPr lang="en-IN" sz="1750" dirty="0"/>
                <a:t>Keyword arguments</a:t>
              </a:r>
            </a:p>
            <a:p>
              <a:pPr marL="285750" indent="-285750" algn="just" fontAlgn="base">
                <a:lnSpc>
                  <a:spcPct val="150000"/>
                </a:lnSpc>
                <a:buFont typeface="Arial" panose="020B0604020202020204" pitchFamily="34" charset="0"/>
                <a:buChar char="•"/>
              </a:pPr>
              <a:r>
                <a:rPr lang="en-IN" sz="1750" dirty="0"/>
                <a:t>Default arguments</a:t>
              </a:r>
            </a:p>
            <a:p>
              <a:pPr marL="285750" indent="-285750" algn="just" fontAlgn="base">
                <a:lnSpc>
                  <a:spcPct val="150000"/>
                </a:lnSpc>
                <a:buFont typeface="Arial" panose="020B0604020202020204" pitchFamily="34" charset="0"/>
                <a:buChar char="•"/>
              </a:pPr>
              <a:r>
                <a:rPr lang="en-IN" sz="1750" dirty="0"/>
                <a:t>Variable-length arguments</a:t>
              </a:r>
            </a:p>
          </p:txBody>
        </p:sp>
      </p:grpSp>
    </p:spTree>
    <p:extLst>
      <p:ext uri="{BB962C8B-B14F-4D97-AF65-F5344CB8AC3E}">
        <p14:creationId xmlns:p14="http://schemas.microsoft.com/office/powerpoint/2010/main" xmlns="" val="2184730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Introduction to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1189639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Function Arguments</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729724"/>
            </a:xfrm>
            <a:prstGeom prst="rect">
              <a:avLst/>
            </a:prstGeom>
          </p:spPr>
          <p:txBody>
            <a:bodyPr vert="horz" wrap="square" lIns="0" tIns="0" rIns="0" bIns="0" numCol="1" rtlCol="0">
              <a:spAutoFit/>
            </a:bodyPr>
            <a:lstStyle/>
            <a:p>
              <a:pPr algn="just" fontAlgn="base">
                <a:lnSpc>
                  <a:spcPct val="150000"/>
                </a:lnSpc>
              </a:pPr>
              <a:r>
                <a:rPr lang="en-IN" sz="1750" dirty="0"/>
                <a:t>We want to make some of its parameters as optional and use default values if the user does not want to provide values for such parameters.</a:t>
              </a:r>
            </a:p>
            <a:p>
              <a:pPr algn="just" fontAlgn="base">
                <a:lnSpc>
                  <a:spcPct val="150000"/>
                </a:lnSpc>
              </a:pPr>
              <a:endParaRPr lang="en-IN" sz="1750" dirty="0"/>
            </a:p>
            <a:p>
              <a:pPr algn="just" fontAlgn="base">
                <a:lnSpc>
                  <a:spcPct val="150000"/>
                </a:lnSpc>
              </a:pPr>
              <a:r>
                <a:rPr lang="en-IN" sz="1750" b="1" dirty="0"/>
                <a:t>Example:</a:t>
              </a:r>
            </a:p>
            <a:p>
              <a:pPr algn="just" fontAlgn="base">
                <a:lnSpc>
                  <a:spcPct val="150000"/>
                </a:lnSpc>
              </a:pPr>
              <a:endParaRPr lang="en-IN" sz="1750" dirty="0"/>
            </a:p>
            <a:p>
              <a:pPr algn="just" fontAlgn="base">
                <a:lnSpc>
                  <a:spcPct val="150000"/>
                </a:lnSpc>
              </a:pPr>
              <a:r>
                <a:rPr lang="en-IN" sz="1750" dirty="0" err="1"/>
                <a:t>def</a:t>
              </a:r>
              <a:r>
                <a:rPr lang="en-IN" sz="1750" dirty="0"/>
                <a:t> say(message, times = 1):</a:t>
              </a:r>
            </a:p>
            <a:p>
              <a:pPr algn="just" fontAlgn="base">
                <a:lnSpc>
                  <a:spcPct val="150000"/>
                </a:lnSpc>
              </a:pPr>
              <a:r>
                <a:rPr lang="en-IN" sz="1750" dirty="0"/>
                <a:t>	print message * times</a:t>
              </a:r>
            </a:p>
            <a:p>
              <a:pPr algn="just" fontAlgn="base">
                <a:lnSpc>
                  <a:spcPct val="150000"/>
                </a:lnSpc>
              </a:pPr>
              <a:endParaRPr lang="en-IN" sz="1750" dirty="0"/>
            </a:p>
            <a:p>
              <a:pPr algn="just" fontAlgn="base">
                <a:lnSpc>
                  <a:spcPct val="150000"/>
                </a:lnSpc>
              </a:pPr>
              <a:r>
                <a:rPr lang="en-IN" sz="1750" dirty="0"/>
                <a:t>say('Hello')</a:t>
              </a:r>
            </a:p>
            <a:p>
              <a:pPr algn="just" fontAlgn="base">
                <a:lnSpc>
                  <a:spcPct val="150000"/>
                </a:lnSpc>
              </a:pPr>
              <a:r>
                <a:rPr lang="en-IN" sz="1750" dirty="0"/>
                <a:t>say('World', 5)</a:t>
              </a:r>
            </a:p>
            <a:p>
              <a:pPr algn="just" fontAlgn="base">
                <a:lnSpc>
                  <a:spcPct val="150000"/>
                </a:lnSpc>
              </a:pPr>
              <a:endParaRPr lang="en-IN" sz="1750" dirty="0"/>
            </a:p>
            <a:p>
              <a:pPr algn="just" fontAlgn="base">
                <a:lnSpc>
                  <a:spcPct val="150000"/>
                </a:lnSpc>
              </a:pPr>
              <a:r>
                <a:rPr lang="en-IN" sz="1750" dirty="0" smtClean="0"/>
                <a:t>Note </a:t>
              </a:r>
              <a:r>
                <a:rPr lang="en-IN" sz="1750" dirty="0"/>
                <a:t>: Default parameters placed at the end of the parameter list.</a:t>
              </a:r>
            </a:p>
          </p:txBody>
        </p:sp>
      </p:grpSp>
    </p:spTree>
    <p:extLst>
      <p:ext uri="{BB962C8B-B14F-4D97-AF65-F5344CB8AC3E}">
        <p14:creationId xmlns:p14="http://schemas.microsoft.com/office/powerpoint/2010/main" xmlns="" val="1053283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Keyword Arguments</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675545"/>
            <a:ext cx="12105504" cy="5613653"/>
            <a:chOff x="152400" y="1226759"/>
            <a:chExt cx="9296400" cy="845061"/>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21978" y="1226759"/>
              <a:ext cx="9071457" cy="845061"/>
            </a:xfrm>
            <a:prstGeom prst="rect">
              <a:avLst/>
            </a:prstGeom>
          </p:spPr>
          <p:txBody>
            <a:bodyPr vert="horz" wrap="square" lIns="0" tIns="0" rIns="0" bIns="0" numCol="1" rtlCol="0">
              <a:spAutoFit/>
            </a:bodyPr>
            <a:lstStyle/>
            <a:p>
              <a:pPr algn="just" fontAlgn="base">
                <a:lnSpc>
                  <a:spcPct val="150000"/>
                </a:lnSpc>
              </a:pPr>
              <a:r>
                <a:rPr lang="en-IN" sz="1750" dirty="0"/>
                <a:t>If you have some functions with many parameters and you want to specify only some of them, then you can give values for such parameters by naming them - this is called keyword arguments. By specifying the name of the parameter we can substitute the value.</a:t>
              </a:r>
            </a:p>
            <a:p>
              <a:pPr algn="just" fontAlgn="base">
                <a:lnSpc>
                  <a:spcPct val="150000"/>
                </a:lnSpc>
              </a:pPr>
              <a:endParaRPr lang="en-IN" sz="1750" dirty="0"/>
            </a:p>
            <a:p>
              <a:pPr algn="just" fontAlgn="base">
                <a:lnSpc>
                  <a:spcPct val="150000"/>
                </a:lnSpc>
              </a:pPr>
              <a:r>
                <a:rPr lang="en-IN" sz="1750" dirty="0"/>
                <a:t>Advantages</a:t>
              </a:r>
            </a:p>
            <a:p>
              <a:pPr algn="just" fontAlgn="base">
                <a:lnSpc>
                  <a:spcPct val="150000"/>
                </a:lnSpc>
              </a:pPr>
              <a:r>
                <a:rPr lang="en-IN" sz="1750" dirty="0"/>
                <a:t>one, using the function is easier since we do not need to worry about the or-der of the arguments. </a:t>
              </a:r>
            </a:p>
            <a:p>
              <a:pPr algn="just" fontAlgn="base">
                <a:lnSpc>
                  <a:spcPct val="150000"/>
                </a:lnSpc>
              </a:pPr>
              <a:r>
                <a:rPr lang="en-IN" sz="1750" dirty="0"/>
                <a:t>we can give values to only those parameters which we want, provided that the other parameters have default argument values.</a:t>
              </a:r>
            </a:p>
            <a:p>
              <a:pPr algn="just" fontAlgn="base">
                <a:lnSpc>
                  <a:spcPct val="150000"/>
                </a:lnSpc>
              </a:pPr>
              <a:endParaRPr lang="en-IN" sz="1750" dirty="0"/>
            </a:p>
            <a:p>
              <a:pPr algn="just" fontAlgn="base">
                <a:lnSpc>
                  <a:spcPct val="150000"/>
                </a:lnSpc>
              </a:pPr>
              <a:r>
                <a:rPr lang="en-IN" sz="1750" dirty="0"/>
                <a:t>Example:</a:t>
              </a:r>
            </a:p>
            <a:p>
              <a:pPr algn="just" fontAlgn="base">
                <a:lnSpc>
                  <a:spcPct val="150000"/>
                </a:lnSpc>
              </a:pPr>
              <a:r>
                <a:rPr lang="en-IN" sz="1750" dirty="0" err="1"/>
                <a:t>def</a:t>
              </a:r>
              <a:r>
                <a:rPr lang="en-IN" sz="1750" dirty="0"/>
                <a:t> </a:t>
              </a:r>
              <a:r>
                <a:rPr lang="en-IN" sz="1750" dirty="0" err="1"/>
                <a:t>func</a:t>
              </a:r>
              <a:r>
                <a:rPr lang="en-IN" sz="1750" dirty="0"/>
                <a:t>(a, b=5, c=10):</a:t>
              </a:r>
            </a:p>
            <a:p>
              <a:pPr algn="just" fontAlgn="base">
                <a:lnSpc>
                  <a:spcPct val="150000"/>
                </a:lnSpc>
              </a:pPr>
              <a:r>
                <a:rPr lang="en-IN" sz="1750" dirty="0"/>
                <a:t>	print 'a is', a, 'and b is', b, 'and c is', c</a:t>
              </a:r>
            </a:p>
            <a:p>
              <a:pPr algn="just" fontAlgn="base">
                <a:lnSpc>
                  <a:spcPct val="150000"/>
                </a:lnSpc>
              </a:pPr>
              <a:r>
                <a:rPr lang="en-IN" sz="1750" dirty="0" err="1"/>
                <a:t>func</a:t>
              </a:r>
              <a:r>
                <a:rPr lang="en-IN" sz="1750" dirty="0"/>
                <a:t>(3, 7)</a:t>
              </a:r>
            </a:p>
            <a:p>
              <a:pPr algn="just" fontAlgn="base">
                <a:lnSpc>
                  <a:spcPct val="150000"/>
                </a:lnSpc>
              </a:pPr>
              <a:r>
                <a:rPr lang="en-IN" sz="1750" dirty="0" err="1"/>
                <a:t>func</a:t>
              </a:r>
              <a:r>
                <a:rPr lang="en-IN" sz="1750" dirty="0"/>
                <a:t>(25, c=24)</a:t>
              </a:r>
            </a:p>
            <a:p>
              <a:pPr algn="just" fontAlgn="base">
                <a:lnSpc>
                  <a:spcPct val="150000"/>
                </a:lnSpc>
              </a:pPr>
              <a:r>
                <a:rPr lang="en-IN" sz="1750" dirty="0" err="1"/>
                <a:t>func</a:t>
              </a:r>
              <a:r>
                <a:rPr lang="en-IN" sz="1750" dirty="0"/>
                <a:t>(c=50, a=100)</a:t>
              </a:r>
            </a:p>
          </p:txBody>
        </p:sp>
      </p:grpSp>
    </p:spTree>
    <p:extLst>
      <p:ext uri="{BB962C8B-B14F-4D97-AF65-F5344CB8AC3E}">
        <p14:creationId xmlns:p14="http://schemas.microsoft.com/office/powerpoint/2010/main" xmlns="" val="2600142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Variable length Parameter</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2" y="675545"/>
            <a:ext cx="12148911" cy="5728297"/>
            <a:chOff x="152399" y="1226759"/>
            <a:chExt cx="9329734" cy="862319"/>
          </a:xfrm>
        </p:grpSpPr>
        <p:sp>
          <p:nvSpPr>
            <p:cNvPr id="29" name="Rectangle 28"/>
            <p:cNvSpPr/>
            <p:nvPr/>
          </p:nvSpPr>
          <p:spPr>
            <a:xfrm>
              <a:off x="152399" y="1236340"/>
              <a:ext cx="9329734" cy="85273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21978" y="1226759"/>
              <a:ext cx="9071457" cy="79053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Python allows us to create functions that can take multiple arguments. So, lets create multi-argument functions</a:t>
              </a:r>
              <a:r>
                <a:rPr lang="en-IN" sz="1750" dirty="0" smtClean="0"/>
                <a:t>.</a:t>
              </a:r>
            </a:p>
            <a:p>
              <a:pPr marL="285750" indent="-285750" algn="just" fontAlgn="base">
                <a:lnSpc>
                  <a:spcPct val="150000"/>
                </a:lnSpc>
                <a:buFont typeface="Arial" panose="020B0604020202020204" pitchFamily="34" charset="0"/>
                <a:buChar char="•"/>
              </a:pPr>
              <a:r>
                <a:rPr lang="en-IN" sz="1750" dirty="0"/>
                <a:t>In Python, by adding * and ** (one or two asterisks) to the head of parameter names in the function definition, you can specify an arbitrary number of arguments (variable-length arguments) when calling the function.</a:t>
              </a:r>
            </a:p>
            <a:p>
              <a:pPr marL="285750" indent="-285750" algn="just" fontAlgn="base">
                <a:lnSpc>
                  <a:spcPct val="150000"/>
                </a:lnSpc>
                <a:buFont typeface="Arial" panose="020B0604020202020204" pitchFamily="34" charset="0"/>
                <a:buChar char="•"/>
              </a:pPr>
              <a:endParaRPr lang="en-IN" sz="1750" dirty="0"/>
            </a:p>
            <a:p>
              <a:pPr marL="285750" indent="-285750" algn="just" fontAlgn="base">
                <a:lnSpc>
                  <a:spcPct val="150000"/>
                </a:lnSpc>
                <a:buFont typeface="Arial" panose="020B0604020202020204" pitchFamily="34" charset="0"/>
                <a:buChar char="•"/>
              </a:pPr>
              <a:r>
                <a:rPr lang="en-IN" sz="1750" dirty="0"/>
                <a:t>By convention, the names *</a:t>
              </a:r>
              <a:r>
                <a:rPr lang="en-IN" sz="1750" dirty="0" err="1"/>
                <a:t>args</a:t>
              </a:r>
              <a:r>
                <a:rPr lang="en-IN" sz="1750" dirty="0"/>
                <a:t> (arguments) and **</a:t>
              </a:r>
              <a:r>
                <a:rPr lang="en-IN" sz="1750" dirty="0" err="1"/>
                <a:t>kwargs</a:t>
              </a:r>
              <a:r>
                <a:rPr lang="en-IN" sz="1750" dirty="0"/>
                <a:t> (keyword arguments) are often used, but as long as * and ** are headed, there are no problems with other names. The sample code below uses the names *</a:t>
              </a:r>
              <a:r>
                <a:rPr lang="en-IN" sz="1750" dirty="0" err="1"/>
                <a:t>args</a:t>
              </a:r>
              <a:r>
                <a:rPr lang="en-IN" sz="1750" dirty="0"/>
                <a:t> and **</a:t>
              </a:r>
              <a:r>
                <a:rPr lang="en-IN" sz="1750" dirty="0" err="1"/>
                <a:t>kwargs</a:t>
              </a:r>
              <a:r>
                <a:rPr lang="en-IN" sz="1750" dirty="0" smtClean="0"/>
                <a:t>.</a:t>
              </a:r>
            </a:p>
            <a:p>
              <a:pPr marL="285750" indent="-285750" algn="just" fontAlgn="base">
                <a:lnSpc>
                  <a:spcPct val="150000"/>
                </a:lnSpc>
                <a:buFont typeface="Arial" panose="020B0604020202020204" pitchFamily="34" charset="0"/>
                <a:buChar char="•"/>
              </a:pPr>
              <a:endParaRPr lang="en-IN" sz="1750" dirty="0" smtClean="0"/>
            </a:p>
            <a:p>
              <a:pPr algn="just" fontAlgn="base">
                <a:lnSpc>
                  <a:spcPct val="150000"/>
                </a:lnSpc>
              </a:pPr>
              <a:r>
                <a:rPr lang="en-IN" sz="1750" b="1" dirty="0" smtClean="0"/>
                <a:t>Example:</a:t>
              </a:r>
            </a:p>
            <a:p>
              <a:pPr algn="just" fontAlgn="base">
                <a:lnSpc>
                  <a:spcPct val="150000"/>
                </a:lnSpc>
              </a:pPr>
              <a:r>
                <a:rPr lang="en-IN" sz="1750" dirty="0" err="1"/>
                <a:t>def</a:t>
              </a:r>
              <a:r>
                <a:rPr lang="en-IN" sz="1750" dirty="0"/>
                <a:t> </a:t>
              </a:r>
              <a:r>
                <a:rPr lang="en-IN" sz="1750" dirty="0" err="1"/>
                <a:t>my_sum</a:t>
              </a:r>
              <a:r>
                <a:rPr lang="en-IN" sz="1750" dirty="0"/>
                <a:t>(*</a:t>
              </a:r>
              <a:r>
                <a:rPr lang="en-IN" sz="1750" dirty="0" err="1"/>
                <a:t>args</a:t>
              </a:r>
              <a:r>
                <a:rPr lang="en-IN" sz="1750" dirty="0"/>
                <a:t>):</a:t>
              </a:r>
            </a:p>
            <a:p>
              <a:pPr algn="just" fontAlgn="base">
                <a:lnSpc>
                  <a:spcPct val="150000"/>
                </a:lnSpc>
              </a:pPr>
              <a:r>
                <a:rPr lang="en-IN" sz="1750" dirty="0"/>
                <a:t>    return sum(</a:t>
              </a:r>
              <a:r>
                <a:rPr lang="en-IN" sz="1750" dirty="0" err="1"/>
                <a:t>args</a:t>
              </a:r>
              <a:r>
                <a:rPr lang="en-IN" sz="1750" dirty="0"/>
                <a:t>)</a:t>
              </a:r>
            </a:p>
            <a:p>
              <a:pPr algn="just" fontAlgn="base">
                <a:lnSpc>
                  <a:spcPct val="150000"/>
                </a:lnSpc>
              </a:pPr>
              <a:endParaRPr lang="en-IN" sz="1750" dirty="0" smtClean="0"/>
            </a:p>
            <a:p>
              <a:pPr algn="just" fontAlgn="base">
                <a:lnSpc>
                  <a:spcPct val="150000"/>
                </a:lnSpc>
              </a:pPr>
              <a:r>
                <a:rPr lang="en-IN" sz="1750" dirty="0" smtClean="0"/>
                <a:t>print(</a:t>
              </a:r>
              <a:r>
                <a:rPr lang="en-IN" sz="1750" dirty="0" err="1" smtClean="0"/>
                <a:t>my_sum</a:t>
              </a:r>
              <a:r>
                <a:rPr lang="en-IN" sz="1750" dirty="0" smtClean="0"/>
                <a:t>(1</a:t>
              </a:r>
              <a:r>
                <a:rPr lang="en-IN" sz="1750" dirty="0"/>
                <a:t>, 2, 3, 4</a:t>
              </a:r>
              <a:r>
                <a:rPr lang="en-IN" sz="1750" dirty="0" smtClean="0"/>
                <a:t>))			# </a:t>
              </a:r>
              <a:r>
                <a:rPr lang="en-IN" sz="1750" dirty="0"/>
                <a:t>10</a:t>
              </a:r>
            </a:p>
            <a:p>
              <a:pPr algn="just" fontAlgn="base">
                <a:lnSpc>
                  <a:spcPct val="150000"/>
                </a:lnSpc>
              </a:pPr>
              <a:r>
                <a:rPr lang="en-IN" sz="1750" dirty="0" smtClean="0"/>
                <a:t>print(</a:t>
              </a:r>
              <a:r>
                <a:rPr lang="en-IN" sz="1750" dirty="0" err="1" smtClean="0"/>
                <a:t>my_sum</a:t>
              </a:r>
              <a:r>
                <a:rPr lang="en-IN" sz="1750" dirty="0" smtClean="0"/>
                <a:t>(1</a:t>
              </a:r>
              <a:r>
                <a:rPr lang="en-IN" sz="1750" dirty="0"/>
                <a:t>, 2, 3, 4, 5, 6, 7, 8</a:t>
              </a:r>
              <a:r>
                <a:rPr lang="en-IN" sz="1750" dirty="0" smtClean="0"/>
                <a:t>))		# </a:t>
              </a:r>
              <a:r>
                <a:rPr lang="en-IN" sz="1750" dirty="0"/>
                <a:t>36</a:t>
              </a:r>
            </a:p>
          </p:txBody>
        </p:sp>
      </p:grpSp>
      <p:pic>
        <p:nvPicPr>
          <p:cNvPr id="4" name="Picture 3"/>
          <p:cNvPicPr>
            <a:picLocks noChangeAspect="1"/>
          </p:cNvPicPr>
          <p:nvPr/>
        </p:nvPicPr>
        <p:blipFill>
          <a:blip r:embed="rId3"/>
          <a:stretch>
            <a:fillRect/>
          </a:stretch>
        </p:blipFill>
        <p:spPr>
          <a:xfrm>
            <a:off x="5324823" y="3863200"/>
            <a:ext cx="6733182" cy="2302212"/>
          </a:xfrm>
          <a:prstGeom prst="rect">
            <a:avLst/>
          </a:prstGeom>
        </p:spPr>
      </p:pic>
    </p:spTree>
    <p:extLst>
      <p:ext uri="{BB962C8B-B14F-4D97-AF65-F5344CB8AC3E}">
        <p14:creationId xmlns:p14="http://schemas.microsoft.com/office/powerpoint/2010/main" xmlns="" val="4080338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6" y="71678"/>
            <a:ext cx="8537349"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Anonymous function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2" y="675545"/>
            <a:ext cx="12148911" cy="5728297"/>
            <a:chOff x="152399" y="1226759"/>
            <a:chExt cx="9329734" cy="862319"/>
          </a:xfrm>
        </p:grpSpPr>
        <p:sp>
          <p:nvSpPr>
            <p:cNvPr id="29" name="Rectangle 28"/>
            <p:cNvSpPr/>
            <p:nvPr/>
          </p:nvSpPr>
          <p:spPr>
            <a:xfrm>
              <a:off x="152399" y="1236340"/>
              <a:ext cx="9329734" cy="85273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21978" y="1226759"/>
              <a:ext cx="9071457" cy="851344"/>
            </a:xfrm>
            <a:prstGeom prst="rect">
              <a:avLst/>
            </a:prstGeom>
          </p:spPr>
          <p:txBody>
            <a:bodyPr vert="horz" wrap="square" lIns="0" tIns="0" rIns="0" bIns="0" numCol="1" rtlCol="0">
              <a:spAutoFit/>
            </a:bodyPr>
            <a:lstStyle/>
            <a:p>
              <a:pPr algn="just" fontAlgn="base">
                <a:lnSpc>
                  <a:spcPct val="150000"/>
                </a:lnSpc>
              </a:pPr>
              <a:r>
                <a:rPr lang="en-IN" sz="1750" dirty="0"/>
                <a:t>Usually in any programming function declaration should have a valid identifier as name to be invoked, but python supports user defined function to be defined without any name. Such function are called as anonymous function or lambda function.</a:t>
              </a:r>
            </a:p>
            <a:p>
              <a:pPr algn="just" fontAlgn="base">
                <a:lnSpc>
                  <a:spcPct val="150000"/>
                </a:lnSpc>
              </a:pPr>
              <a:r>
                <a:rPr lang="en-IN" sz="1750" b="1" dirty="0" smtClean="0"/>
                <a:t>Syntax</a:t>
              </a:r>
              <a:r>
                <a:rPr lang="en-IN" sz="1750" b="1" dirty="0"/>
                <a:t>:</a:t>
              </a:r>
            </a:p>
            <a:p>
              <a:pPr algn="just" fontAlgn="base">
                <a:lnSpc>
                  <a:spcPct val="150000"/>
                </a:lnSpc>
              </a:pPr>
              <a:r>
                <a:rPr lang="en-IN" sz="1750" dirty="0"/>
                <a:t>	lambda arguments: expression</a:t>
              </a:r>
            </a:p>
            <a:p>
              <a:pPr algn="just" fontAlgn="base">
                <a:lnSpc>
                  <a:spcPct val="150000"/>
                </a:lnSpc>
              </a:pPr>
              <a:r>
                <a:rPr lang="en-IN" sz="1750" b="1" dirty="0" smtClean="0"/>
                <a:t>Example</a:t>
              </a:r>
              <a:r>
                <a:rPr lang="en-IN" sz="1750" b="1" dirty="0"/>
                <a:t>:</a:t>
              </a:r>
            </a:p>
            <a:p>
              <a:pPr algn="just" fontAlgn="base">
                <a:lnSpc>
                  <a:spcPct val="150000"/>
                </a:lnSpc>
              </a:pPr>
              <a:r>
                <a:rPr lang="en-IN" sz="1750" dirty="0"/>
                <a:t>	double = lambda x: x * 2</a:t>
              </a:r>
            </a:p>
            <a:p>
              <a:pPr algn="just" fontAlgn="base">
                <a:lnSpc>
                  <a:spcPct val="150000"/>
                </a:lnSpc>
              </a:pPr>
              <a:r>
                <a:rPr lang="en-IN" sz="1750" dirty="0"/>
                <a:t>	print(double(5))</a:t>
              </a:r>
            </a:p>
            <a:p>
              <a:pPr algn="just" fontAlgn="base">
                <a:lnSpc>
                  <a:spcPct val="150000"/>
                </a:lnSpc>
              </a:pPr>
              <a:endParaRPr lang="en-IN" sz="1750" dirty="0" smtClean="0"/>
            </a:p>
            <a:p>
              <a:pPr algn="just" fontAlgn="base">
                <a:lnSpc>
                  <a:spcPct val="150000"/>
                </a:lnSpc>
              </a:pPr>
              <a:r>
                <a:rPr lang="en-IN" sz="1750" dirty="0" smtClean="0"/>
                <a:t>Lambda </a:t>
              </a:r>
              <a:r>
                <a:rPr lang="en-IN" sz="1750" dirty="0"/>
                <a:t>functions are used along with built-in functions like filter(), map() </a:t>
              </a:r>
              <a:r>
                <a:rPr lang="en-IN" sz="1750" dirty="0" err="1"/>
                <a:t>etc</a:t>
              </a:r>
              <a:endParaRPr lang="en-IN" sz="1750" dirty="0"/>
            </a:p>
            <a:p>
              <a:pPr algn="just" fontAlgn="base">
                <a:lnSpc>
                  <a:spcPct val="150000"/>
                </a:lnSpc>
              </a:pPr>
              <a:endParaRPr lang="en-IN" sz="1750" dirty="0"/>
            </a:p>
            <a:p>
              <a:pPr algn="just" fontAlgn="base">
                <a:lnSpc>
                  <a:spcPct val="150000"/>
                </a:lnSpc>
              </a:pPr>
              <a:r>
                <a:rPr lang="en-IN" sz="1750" b="1" dirty="0"/>
                <a:t>Example:</a:t>
              </a:r>
            </a:p>
            <a:p>
              <a:pPr algn="just" fontAlgn="base">
                <a:lnSpc>
                  <a:spcPct val="150000"/>
                </a:lnSpc>
              </a:pPr>
              <a:endParaRPr lang="en-IN" sz="1750" dirty="0" smtClean="0"/>
            </a:p>
            <a:p>
              <a:pPr algn="just" fontAlgn="base">
                <a:lnSpc>
                  <a:spcPct val="150000"/>
                </a:lnSpc>
              </a:pPr>
              <a:r>
                <a:rPr lang="en-IN" sz="1750" dirty="0"/>
                <a:t>	</a:t>
              </a:r>
              <a:r>
                <a:rPr lang="en-IN" sz="1750" dirty="0" err="1"/>
                <a:t>my_list</a:t>
              </a:r>
              <a:r>
                <a:rPr lang="en-IN" sz="1750" dirty="0"/>
                <a:t> = [1, 5, 4, 6, 8, 11, 3, 12]</a:t>
              </a:r>
            </a:p>
            <a:p>
              <a:pPr algn="just" fontAlgn="base">
                <a:lnSpc>
                  <a:spcPct val="150000"/>
                </a:lnSpc>
              </a:pPr>
              <a:r>
                <a:rPr lang="en-IN" sz="1750" dirty="0"/>
                <a:t>	</a:t>
              </a:r>
              <a:r>
                <a:rPr lang="en-IN" sz="1750" dirty="0" err="1"/>
                <a:t>new_list</a:t>
              </a:r>
              <a:r>
                <a:rPr lang="en-IN" sz="1750" dirty="0"/>
                <a:t> = list(filter(lambda x: (x%2 == 0) , </a:t>
              </a:r>
              <a:r>
                <a:rPr lang="en-IN" sz="1750" dirty="0" err="1"/>
                <a:t>my_list</a:t>
              </a:r>
              <a:r>
                <a:rPr lang="en-IN" sz="1750" dirty="0"/>
                <a:t>))</a:t>
              </a:r>
            </a:p>
          </p:txBody>
        </p:sp>
      </p:grpSp>
    </p:spTree>
    <p:extLst>
      <p:ext uri="{BB962C8B-B14F-4D97-AF65-F5344CB8AC3E}">
        <p14:creationId xmlns:p14="http://schemas.microsoft.com/office/powerpoint/2010/main" xmlns="" val="18869251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Object Oriented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597171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41938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OOP treat data as a critical element in the program development and does not allow it to flow freely around the system.</a:t>
              </a:r>
            </a:p>
            <a:p>
              <a:pPr marL="285750" indent="-285750" algn="just" fontAlgn="base">
                <a:lnSpc>
                  <a:spcPct val="150000"/>
                </a:lnSpc>
                <a:buFont typeface="Arial" panose="020B0604020202020204" pitchFamily="34" charset="0"/>
                <a:buChar char="•"/>
              </a:pPr>
              <a:r>
                <a:rPr lang="en-IN" sz="1750" dirty="0"/>
                <a:t>It ties data  more closely to the functions that operate on it, and protects it from accidental modification from outside functions.</a:t>
              </a:r>
            </a:p>
            <a:p>
              <a:pPr marL="285750" indent="-285750" algn="just" fontAlgn="base">
                <a:lnSpc>
                  <a:spcPct val="150000"/>
                </a:lnSpc>
                <a:buFont typeface="Arial" panose="020B0604020202020204" pitchFamily="34" charset="0"/>
                <a:buChar char="•"/>
              </a:pPr>
              <a:r>
                <a:rPr lang="en-IN" sz="1750" dirty="0"/>
                <a:t>OOP allows decomposition of a problem into a number of entities called objects and then build data functions around these objects.</a:t>
              </a:r>
            </a:p>
            <a:p>
              <a:pPr marL="285750" indent="-285750" algn="just" fontAlgn="base">
                <a:lnSpc>
                  <a:spcPct val="150000"/>
                </a:lnSpc>
                <a:buFont typeface="Arial" panose="020B0604020202020204" pitchFamily="34" charset="0"/>
                <a:buChar char="•"/>
              </a:pPr>
              <a:r>
                <a:rPr lang="en-IN" sz="1750" dirty="0"/>
                <a:t>The data of an object can be accessed only by the functions associated with that object.</a:t>
              </a:r>
            </a:p>
            <a:p>
              <a:pPr marL="285750" indent="-285750" algn="just" fontAlgn="base">
                <a:lnSpc>
                  <a:spcPct val="150000"/>
                </a:lnSpc>
                <a:buFont typeface="Arial" panose="020B0604020202020204" pitchFamily="34" charset="0"/>
                <a:buChar char="•"/>
              </a:pPr>
              <a:r>
                <a:rPr lang="en-IN" sz="1750" dirty="0"/>
                <a:t>Functions of one object can access the functions of another objects</a:t>
              </a:r>
            </a:p>
          </p:txBody>
        </p:sp>
      </p:grpSp>
      <p:grpSp>
        <p:nvGrpSpPr>
          <p:cNvPr id="4" name="Group 3"/>
          <p:cNvGrpSpPr/>
          <p:nvPr/>
        </p:nvGrpSpPr>
        <p:grpSpPr>
          <a:xfrm>
            <a:off x="7026089" y="3163520"/>
            <a:ext cx="4672853" cy="3341594"/>
            <a:chOff x="2857500" y="1257301"/>
            <a:chExt cx="6477000" cy="4343399"/>
          </a:xfrm>
        </p:grpSpPr>
        <p:sp>
          <p:nvSpPr>
            <p:cNvPr id="8" name="Rectangle 7"/>
            <p:cNvSpPr>
              <a:spLocks noChangeArrowheads="1"/>
            </p:cNvSpPr>
            <p:nvPr/>
          </p:nvSpPr>
          <p:spPr bwMode="auto">
            <a:xfrm>
              <a:off x="2857500" y="16383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p:cNvSpPr>
              <a:spLocks noChangeArrowheads="1"/>
            </p:cNvSpPr>
            <p:nvPr/>
          </p:nvSpPr>
          <p:spPr bwMode="auto">
            <a:xfrm>
              <a:off x="3238500" y="18669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solidFill>
                    <a:schemeClr val="bg2"/>
                  </a:solidFill>
                </a:rPr>
                <a:t>Data</a:t>
              </a:r>
            </a:p>
          </p:txBody>
        </p:sp>
        <p:sp>
          <p:nvSpPr>
            <p:cNvPr id="11" name="Rectangle 10"/>
            <p:cNvSpPr>
              <a:spLocks noChangeArrowheads="1"/>
            </p:cNvSpPr>
            <p:nvPr/>
          </p:nvSpPr>
          <p:spPr bwMode="auto">
            <a:xfrm>
              <a:off x="3086100" y="25527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solidFill>
                    <a:schemeClr val="bg2"/>
                  </a:solidFill>
                </a:rPr>
                <a:t>Functions</a:t>
              </a:r>
            </a:p>
          </p:txBody>
        </p:sp>
        <p:cxnSp>
          <p:nvCxnSpPr>
            <p:cNvPr id="12" name="AutoShape 22"/>
            <p:cNvCxnSpPr>
              <a:cxnSpLocks noChangeShapeType="1"/>
              <a:stCxn id="10" idx="2"/>
              <a:endCxn id="11" idx="0"/>
            </p:cNvCxnSpPr>
            <p:nvPr/>
          </p:nvCxnSpPr>
          <p:spPr bwMode="auto">
            <a:xfrm>
              <a:off x="3771900" y="21717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 Box 23"/>
            <p:cNvSpPr txBox="1">
              <a:spLocks noChangeArrowheads="1"/>
            </p:cNvSpPr>
            <p:nvPr/>
          </p:nvSpPr>
          <p:spPr bwMode="auto">
            <a:xfrm>
              <a:off x="3298826" y="1257301"/>
              <a:ext cx="10017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t>Object A</a:t>
              </a:r>
            </a:p>
          </p:txBody>
        </p:sp>
        <p:sp>
          <p:nvSpPr>
            <p:cNvPr id="14" name="Rectangle 13"/>
            <p:cNvSpPr>
              <a:spLocks noChangeArrowheads="1"/>
            </p:cNvSpPr>
            <p:nvPr/>
          </p:nvSpPr>
          <p:spPr bwMode="auto">
            <a:xfrm>
              <a:off x="7505700" y="16383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7886700" y="18669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solidFill>
                    <a:schemeClr val="bg2"/>
                  </a:solidFill>
                </a:rPr>
                <a:t>Data</a:t>
              </a:r>
            </a:p>
          </p:txBody>
        </p:sp>
        <p:sp>
          <p:nvSpPr>
            <p:cNvPr id="16" name="Rectangle 15"/>
            <p:cNvSpPr>
              <a:spLocks noChangeArrowheads="1"/>
            </p:cNvSpPr>
            <p:nvPr/>
          </p:nvSpPr>
          <p:spPr bwMode="auto">
            <a:xfrm>
              <a:off x="7734300" y="25527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solidFill>
                    <a:schemeClr val="bg2"/>
                  </a:solidFill>
                </a:rPr>
                <a:t>Functions</a:t>
              </a:r>
            </a:p>
          </p:txBody>
        </p:sp>
        <p:cxnSp>
          <p:nvCxnSpPr>
            <p:cNvPr id="17" name="AutoShape 27"/>
            <p:cNvCxnSpPr>
              <a:cxnSpLocks noChangeShapeType="1"/>
              <a:stCxn id="15" idx="2"/>
              <a:endCxn id="16" idx="0"/>
            </p:cNvCxnSpPr>
            <p:nvPr/>
          </p:nvCxnSpPr>
          <p:spPr bwMode="auto">
            <a:xfrm>
              <a:off x="8420100" y="21717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 Box 28"/>
            <p:cNvSpPr txBox="1">
              <a:spLocks noChangeArrowheads="1"/>
            </p:cNvSpPr>
            <p:nvPr/>
          </p:nvSpPr>
          <p:spPr bwMode="auto">
            <a:xfrm>
              <a:off x="7947026" y="1257301"/>
              <a:ext cx="9874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t>Object B</a:t>
              </a:r>
            </a:p>
          </p:txBody>
        </p:sp>
        <p:sp>
          <p:nvSpPr>
            <p:cNvPr id="19" name="Rectangle 18"/>
            <p:cNvSpPr>
              <a:spLocks noChangeArrowheads="1"/>
            </p:cNvSpPr>
            <p:nvPr/>
          </p:nvSpPr>
          <p:spPr bwMode="auto">
            <a:xfrm>
              <a:off x="5219700" y="40005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5600700" y="42291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solidFill>
                    <a:schemeClr val="bg2"/>
                  </a:solidFill>
                </a:rPr>
                <a:t>Data</a:t>
              </a:r>
            </a:p>
          </p:txBody>
        </p:sp>
        <p:sp>
          <p:nvSpPr>
            <p:cNvPr id="21" name="Rectangle 20"/>
            <p:cNvSpPr>
              <a:spLocks noChangeArrowheads="1"/>
            </p:cNvSpPr>
            <p:nvPr/>
          </p:nvSpPr>
          <p:spPr bwMode="auto">
            <a:xfrm>
              <a:off x="5448300" y="49149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dirty="0">
                  <a:solidFill>
                    <a:schemeClr val="bg2"/>
                  </a:solidFill>
                </a:rPr>
                <a:t>Functions</a:t>
              </a:r>
            </a:p>
          </p:txBody>
        </p:sp>
        <p:cxnSp>
          <p:nvCxnSpPr>
            <p:cNvPr id="22" name="AutoShape 32"/>
            <p:cNvCxnSpPr>
              <a:cxnSpLocks noChangeShapeType="1"/>
              <a:stCxn id="20" idx="2"/>
              <a:endCxn id="21" idx="0"/>
            </p:cNvCxnSpPr>
            <p:nvPr/>
          </p:nvCxnSpPr>
          <p:spPr bwMode="auto">
            <a:xfrm>
              <a:off x="6134100" y="45339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Text Box 33"/>
            <p:cNvSpPr txBox="1">
              <a:spLocks noChangeArrowheads="1"/>
            </p:cNvSpPr>
            <p:nvPr/>
          </p:nvSpPr>
          <p:spPr bwMode="auto">
            <a:xfrm>
              <a:off x="5661025" y="3619501"/>
              <a:ext cx="990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t>Object C</a:t>
              </a:r>
            </a:p>
          </p:txBody>
        </p:sp>
        <p:cxnSp>
          <p:nvCxnSpPr>
            <p:cNvPr id="24" name="AutoShape 34"/>
            <p:cNvCxnSpPr>
              <a:cxnSpLocks noChangeShapeType="1"/>
              <a:stCxn id="11" idx="2"/>
              <a:endCxn id="21" idx="1"/>
            </p:cNvCxnSpPr>
            <p:nvPr/>
          </p:nvCxnSpPr>
          <p:spPr bwMode="auto">
            <a:xfrm>
              <a:off x="3771900" y="3009900"/>
              <a:ext cx="1676400" cy="2133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AutoShape 35"/>
            <p:cNvCxnSpPr>
              <a:cxnSpLocks noChangeShapeType="1"/>
              <a:stCxn id="16" idx="2"/>
              <a:endCxn id="21" idx="3"/>
            </p:cNvCxnSpPr>
            <p:nvPr/>
          </p:nvCxnSpPr>
          <p:spPr bwMode="auto">
            <a:xfrm flipH="1">
              <a:off x="6819900" y="3009900"/>
              <a:ext cx="1600200" cy="2133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AutoShape 36"/>
            <p:cNvCxnSpPr>
              <a:cxnSpLocks noChangeShapeType="1"/>
              <a:stCxn id="11" idx="3"/>
              <a:endCxn id="16" idx="1"/>
            </p:cNvCxnSpPr>
            <p:nvPr/>
          </p:nvCxnSpPr>
          <p:spPr bwMode="auto">
            <a:xfrm>
              <a:off x="4457700" y="2781300"/>
              <a:ext cx="327660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 name="Text Box 37"/>
            <p:cNvSpPr txBox="1">
              <a:spLocks noChangeArrowheads="1"/>
            </p:cNvSpPr>
            <p:nvPr/>
          </p:nvSpPr>
          <p:spPr bwMode="auto">
            <a:xfrm>
              <a:off x="5295900" y="2373313"/>
              <a:ext cx="167302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t>Communication</a:t>
              </a:r>
            </a:p>
          </p:txBody>
        </p:sp>
      </p:grpSp>
    </p:spTree>
    <p:extLst>
      <p:ext uri="{BB962C8B-B14F-4D97-AF65-F5344CB8AC3E}">
        <p14:creationId xmlns:p14="http://schemas.microsoft.com/office/powerpoint/2010/main" xmlns="" val="1001007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Characteristics</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54100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Emphasis is on data rather than procedure.</a:t>
              </a:r>
            </a:p>
            <a:p>
              <a:pPr marL="285750" indent="-285750" algn="just" fontAlgn="base">
                <a:lnSpc>
                  <a:spcPct val="150000"/>
                </a:lnSpc>
                <a:buFont typeface="Arial" panose="020B0604020202020204" pitchFamily="34" charset="0"/>
                <a:buChar char="•"/>
              </a:pPr>
              <a:r>
                <a:rPr lang="en-IN" sz="1750" dirty="0"/>
                <a:t>Programs are divided into objects.</a:t>
              </a:r>
            </a:p>
            <a:p>
              <a:pPr marL="285750" indent="-285750" algn="just" fontAlgn="base">
                <a:lnSpc>
                  <a:spcPct val="150000"/>
                </a:lnSpc>
                <a:buFont typeface="Arial" panose="020B0604020202020204" pitchFamily="34" charset="0"/>
                <a:buChar char="•"/>
              </a:pPr>
              <a:r>
                <a:rPr lang="en-IN" sz="1750" dirty="0"/>
                <a:t>Data structures are designed such that they characterize the objects.</a:t>
              </a:r>
            </a:p>
            <a:p>
              <a:pPr marL="285750" indent="-285750" algn="just" fontAlgn="base">
                <a:lnSpc>
                  <a:spcPct val="150000"/>
                </a:lnSpc>
                <a:buFont typeface="Arial" panose="020B0604020202020204" pitchFamily="34" charset="0"/>
                <a:buChar char="•"/>
              </a:pPr>
              <a:r>
                <a:rPr lang="en-IN" sz="1750" dirty="0"/>
                <a:t>Functions that operate on the data of an object are tied together in the data structure.</a:t>
              </a:r>
            </a:p>
            <a:p>
              <a:pPr marL="285750" indent="-285750" algn="just" fontAlgn="base">
                <a:lnSpc>
                  <a:spcPct val="150000"/>
                </a:lnSpc>
                <a:buFont typeface="Arial" panose="020B0604020202020204" pitchFamily="34" charset="0"/>
                <a:buChar char="•"/>
              </a:pPr>
              <a:r>
                <a:rPr lang="en-IN" sz="1750" dirty="0"/>
                <a:t>Data is hidden and can not be accessed by external functions.</a:t>
              </a:r>
            </a:p>
            <a:p>
              <a:pPr marL="285750" indent="-285750" algn="just" fontAlgn="base">
                <a:lnSpc>
                  <a:spcPct val="150000"/>
                </a:lnSpc>
                <a:buFont typeface="Arial" panose="020B0604020202020204" pitchFamily="34" charset="0"/>
                <a:buChar char="•"/>
              </a:pPr>
              <a:r>
                <a:rPr lang="en-IN" sz="1750" dirty="0"/>
                <a:t>Objects may communicate with each other through functions.</a:t>
              </a:r>
            </a:p>
            <a:p>
              <a:pPr marL="285750" indent="-285750" algn="just" fontAlgn="base">
                <a:lnSpc>
                  <a:spcPct val="150000"/>
                </a:lnSpc>
                <a:buFont typeface="Arial" panose="020B0604020202020204" pitchFamily="34" charset="0"/>
                <a:buChar char="•"/>
              </a:pPr>
              <a:r>
                <a:rPr lang="en-IN" sz="1750" dirty="0"/>
                <a:t>New data and functions can be added easily whenever necessary.</a:t>
              </a:r>
            </a:p>
            <a:p>
              <a:pPr marL="285750" indent="-285750" algn="just" fontAlgn="base">
                <a:lnSpc>
                  <a:spcPct val="150000"/>
                </a:lnSpc>
                <a:buFont typeface="Arial" panose="020B0604020202020204" pitchFamily="34" charset="0"/>
                <a:buChar char="•"/>
              </a:pPr>
              <a:r>
                <a:rPr lang="en-IN" sz="1750" dirty="0"/>
                <a:t>Follows bottom-up approach in program design.</a:t>
              </a:r>
            </a:p>
            <a:p>
              <a:pPr marL="285750" indent="-285750" algn="just" fontAlgn="base">
                <a:lnSpc>
                  <a:spcPct val="150000"/>
                </a:lnSpc>
                <a:buFont typeface="Arial" panose="020B0604020202020204" pitchFamily="34" charset="0"/>
                <a:buChar char="•"/>
              </a:pPr>
              <a:endParaRPr lang="en-IN" sz="1750" dirty="0"/>
            </a:p>
          </p:txBody>
        </p:sp>
      </p:grpSp>
    </p:spTree>
    <p:extLst>
      <p:ext uri="{BB962C8B-B14F-4D97-AF65-F5344CB8AC3E}">
        <p14:creationId xmlns:p14="http://schemas.microsoft.com/office/powerpoint/2010/main" xmlns="" val="11472023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a:solidFill>
                  <a:srgbClr val="010103"/>
                </a:solidFill>
                <a:latin typeface="Arial"/>
                <a:cs typeface="Arial"/>
              </a:rPr>
              <a:t>Basic Concepts of Object-Oriented Programming</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41938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Objects</a:t>
              </a:r>
            </a:p>
            <a:p>
              <a:pPr marL="285750" indent="-285750" algn="just" fontAlgn="base">
                <a:lnSpc>
                  <a:spcPct val="150000"/>
                </a:lnSpc>
                <a:buFont typeface="Arial" panose="020B0604020202020204" pitchFamily="34" charset="0"/>
                <a:buChar char="•"/>
              </a:pPr>
              <a:r>
                <a:rPr lang="en-IN" sz="1750" dirty="0"/>
                <a:t>Classes</a:t>
              </a:r>
            </a:p>
            <a:p>
              <a:pPr marL="285750" indent="-285750" algn="just" fontAlgn="base">
                <a:lnSpc>
                  <a:spcPct val="150000"/>
                </a:lnSpc>
                <a:buFont typeface="Arial" panose="020B0604020202020204" pitchFamily="34" charset="0"/>
                <a:buChar char="•"/>
              </a:pPr>
              <a:r>
                <a:rPr lang="en-IN" sz="1750" dirty="0"/>
                <a:t>Data Abstraction and Encapsulation</a:t>
              </a:r>
            </a:p>
            <a:p>
              <a:pPr marL="285750" indent="-285750" algn="just" fontAlgn="base">
                <a:lnSpc>
                  <a:spcPct val="150000"/>
                </a:lnSpc>
                <a:buFont typeface="Arial" panose="020B0604020202020204" pitchFamily="34" charset="0"/>
                <a:buChar char="•"/>
              </a:pPr>
              <a:r>
                <a:rPr lang="en-IN" sz="1750" dirty="0"/>
                <a:t>Inheritance</a:t>
              </a:r>
            </a:p>
            <a:p>
              <a:pPr marL="285750" indent="-285750" algn="just" fontAlgn="base">
                <a:lnSpc>
                  <a:spcPct val="150000"/>
                </a:lnSpc>
                <a:buFont typeface="Arial" panose="020B0604020202020204" pitchFamily="34" charset="0"/>
                <a:buChar char="•"/>
              </a:pPr>
              <a:r>
                <a:rPr lang="en-IN" sz="1750" dirty="0"/>
                <a:t>Polymorphism</a:t>
              </a:r>
            </a:p>
            <a:p>
              <a:pPr marL="285750" indent="-285750" algn="just" fontAlgn="base">
                <a:lnSpc>
                  <a:spcPct val="150000"/>
                </a:lnSpc>
                <a:buFont typeface="Arial" panose="020B0604020202020204" pitchFamily="34" charset="0"/>
                <a:buChar char="•"/>
              </a:pPr>
              <a:r>
                <a:rPr lang="en-IN" sz="1750" dirty="0"/>
                <a:t>Dynamic Binding</a:t>
              </a:r>
            </a:p>
            <a:p>
              <a:pPr marL="285750" indent="-285750" algn="just" fontAlgn="base">
                <a:lnSpc>
                  <a:spcPct val="150000"/>
                </a:lnSpc>
                <a:buFont typeface="Arial" panose="020B0604020202020204" pitchFamily="34" charset="0"/>
                <a:buChar char="•"/>
              </a:pPr>
              <a:r>
                <a:rPr lang="en-IN" sz="1750" dirty="0"/>
                <a:t>Message Passing</a:t>
              </a:r>
            </a:p>
          </p:txBody>
        </p:sp>
      </p:grpSp>
    </p:spTree>
    <p:extLst>
      <p:ext uri="{BB962C8B-B14F-4D97-AF65-F5344CB8AC3E}">
        <p14:creationId xmlns:p14="http://schemas.microsoft.com/office/powerpoint/2010/main" xmlns="" val="2841801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Classes in Python</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24043"/>
            <a:ext cx="12148911" cy="5981071"/>
            <a:chOff x="152399" y="1194322"/>
            <a:chExt cx="9329734" cy="90037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81537" y="1194322"/>
              <a:ext cx="9071457" cy="304052"/>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Defining a class is simple, all you have to do is use the keyword class followed by the name that you want to give your class, and then a colon symbol :. It is standard approach to start the name of class with a capital letter and then follow the camel case style.</a:t>
              </a:r>
            </a:p>
            <a:p>
              <a:pPr marL="285750" indent="-285750" algn="just" fontAlgn="base">
                <a:lnSpc>
                  <a:spcPct val="150000"/>
                </a:lnSpc>
                <a:buFont typeface="Arial" panose="020B0604020202020204" pitchFamily="34" charset="0"/>
                <a:buChar char="•"/>
              </a:pPr>
              <a:r>
                <a:rPr lang="en-IN" sz="1750" dirty="0" smtClean="0"/>
                <a:t>The </a:t>
              </a:r>
              <a:r>
                <a:rPr lang="en-IN" sz="1750" dirty="0"/>
                <a:t>class definition is included, </a:t>
              </a:r>
              <a:r>
                <a:rPr lang="en-IN" sz="1750" dirty="0" smtClean="0"/>
                <a:t>starting </a:t>
              </a:r>
              <a:r>
                <a:rPr lang="en-IN" sz="1750" dirty="0"/>
                <a:t>from the next line and it should be indented, as shown in the code below. Also, a class can have variables and member functions in it.</a:t>
              </a:r>
            </a:p>
          </p:txBody>
        </p:sp>
      </p:grpSp>
      <p:pic>
        <p:nvPicPr>
          <p:cNvPr id="7" name="Picture 6"/>
          <p:cNvPicPr>
            <a:picLocks noChangeAspect="1"/>
          </p:cNvPicPr>
          <p:nvPr/>
        </p:nvPicPr>
        <p:blipFill>
          <a:blip r:embed="rId3"/>
          <a:stretch>
            <a:fillRect/>
          </a:stretch>
        </p:blipFill>
        <p:spPr>
          <a:xfrm>
            <a:off x="1871382" y="2543829"/>
            <a:ext cx="7434054" cy="3803183"/>
          </a:xfrm>
          <a:prstGeom prst="rect">
            <a:avLst/>
          </a:prstGeom>
        </p:spPr>
      </p:pic>
    </p:spTree>
    <p:extLst>
      <p:ext uri="{BB962C8B-B14F-4D97-AF65-F5344CB8AC3E}">
        <p14:creationId xmlns:p14="http://schemas.microsoft.com/office/powerpoint/2010/main" xmlns="" val="1677148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Classes in Python</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24043"/>
            <a:ext cx="12148911" cy="5981071"/>
            <a:chOff x="152399" y="1194322"/>
            <a:chExt cx="9329734" cy="90037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81537" y="1194322"/>
              <a:ext cx="9071457" cy="5452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endParaRPr lang="en-IN" sz="1750" dirty="0"/>
            </a:p>
          </p:txBody>
        </p:sp>
      </p:grpSp>
      <p:pic>
        <p:nvPicPr>
          <p:cNvPr id="4" name="Picture 3"/>
          <p:cNvPicPr>
            <a:picLocks noChangeAspect="1"/>
          </p:cNvPicPr>
          <p:nvPr/>
        </p:nvPicPr>
        <p:blipFill>
          <a:blip r:embed="rId3"/>
          <a:stretch>
            <a:fillRect/>
          </a:stretch>
        </p:blipFill>
        <p:spPr>
          <a:xfrm>
            <a:off x="908515" y="886260"/>
            <a:ext cx="10522958" cy="5420411"/>
          </a:xfrm>
          <a:prstGeom prst="rect">
            <a:avLst/>
          </a:prstGeom>
        </p:spPr>
      </p:pic>
    </p:spTree>
    <p:extLst>
      <p:ext uri="{BB962C8B-B14F-4D97-AF65-F5344CB8AC3E}">
        <p14:creationId xmlns:p14="http://schemas.microsoft.com/office/powerpoint/2010/main" xmlns="" val="3012159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85668"/>
            <a:ext cx="12075458" cy="5773954"/>
            <a:chOff x="193908" y="1297410"/>
            <a:chExt cx="9318899" cy="1912136"/>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nSpc>
                  <a:spcPct val="150000"/>
                </a:lnSpc>
              </a:pPr>
              <a:endParaRPr lang="en-US" dirty="0">
                <a:solidFill>
                  <a:schemeClr val="tx1"/>
                </a:solidFill>
              </a:endParaRPr>
            </a:p>
            <a:p>
              <a:pPr>
                <a:lnSpc>
                  <a:spcPct val="150000"/>
                </a:lnSpc>
              </a:pPr>
              <a:endParaRPr lang="en-US" dirty="0">
                <a:solidFill>
                  <a:schemeClr val="tx1"/>
                </a:solidFill>
              </a:endParaRPr>
            </a:p>
          </p:txBody>
        </p:sp>
        <p:sp>
          <p:nvSpPr>
            <p:cNvPr id="30" name="object 12"/>
            <p:cNvSpPr txBox="1"/>
            <p:nvPr/>
          </p:nvSpPr>
          <p:spPr>
            <a:xfrm>
              <a:off x="237936" y="1327806"/>
              <a:ext cx="9071458" cy="122310"/>
            </a:xfrm>
            <a:prstGeom prst="rect">
              <a:avLst/>
            </a:prstGeom>
          </p:spPr>
          <p:txBody>
            <a:bodyPr vert="horz" wrap="square" lIns="0" tIns="0" rIns="0" bIns="0" numCol="1" rtlCol="0">
              <a:spAutoFit/>
            </a:bodyPr>
            <a:lstStyle/>
            <a:p>
              <a:r>
                <a:rPr lang="en-US" sz="2400" b="1" dirty="0" smtClean="0"/>
                <a:t>Hundreds of programming languages are in use...</a:t>
              </a:r>
              <a:endParaRPr lang="en-US" sz="2400" b="1"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Introduction to Programming Paradigm</a:t>
            </a:r>
            <a:endParaRPr lang="en-IN" sz="2000" b="1" dirty="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1462520" y="1096928"/>
            <a:ext cx="8637443" cy="5262307"/>
          </a:xfrm>
          <a:prstGeom prst="rect">
            <a:avLst/>
          </a:prstGeom>
          <a:noFill/>
          <a:ln w="9525">
            <a:noFill/>
            <a:miter lim="800000"/>
            <a:headEnd/>
            <a:tailEnd/>
          </a:ln>
          <a:effectLst/>
        </p:spPr>
      </p:pic>
    </p:spTree>
    <p:extLst>
      <p:ext uri="{BB962C8B-B14F-4D97-AF65-F5344CB8AC3E}">
        <p14:creationId xmlns:p14="http://schemas.microsoft.com/office/powerpoint/2010/main" xmlns="" val="1076939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Classes</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0" y="53082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425672"/>
            </a:xfrm>
            <a:prstGeom prst="rect">
              <a:avLst/>
            </a:prstGeom>
          </p:spPr>
          <p:txBody>
            <a:bodyPr vert="horz" wrap="square" lIns="0" tIns="0" rIns="0" bIns="0" numCol="1" rtlCol="0">
              <a:spAutoFit/>
            </a:bodyPr>
            <a:lstStyle/>
            <a:p>
              <a:pPr algn="just" fontAlgn="base">
                <a:lnSpc>
                  <a:spcPct val="150000"/>
                </a:lnSpc>
              </a:pPr>
              <a:r>
                <a:rPr lang="en-IN" sz="1750" dirty="0" smtClean="0"/>
                <a:t>Note:</a:t>
              </a:r>
            </a:p>
            <a:p>
              <a:pPr marL="285750" indent="-285750" algn="just" fontAlgn="base">
                <a:lnSpc>
                  <a:spcPct val="150000"/>
                </a:lnSpc>
                <a:buFont typeface="Arial" panose="020B0604020202020204" pitchFamily="34" charset="0"/>
                <a:buChar char="•"/>
              </a:pPr>
              <a:r>
                <a:rPr lang="en-IN" sz="1750" dirty="0" smtClean="0"/>
                <a:t>We </a:t>
              </a:r>
              <a:r>
                <a:rPr lang="en-IN" sz="1750" dirty="0"/>
                <a:t>add the self parameter when we define a member function, but do not specify it while calling the function.</a:t>
              </a:r>
            </a:p>
            <a:p>
              <a:pPr marL="285750" indent="-285750" algn="just" fontAlgn="base">
                <a:lnSpc>
                  <a:spcPct val="150000"/>
                </a:lnSpc>
                <a:buFont typeface="Arial" panose="020B0604020202020204" pitchFamily="34" charset="0"/>
                <a:buChar char="•"/>
              </a:pPr>
              <a:r>
                <a:rPr lang="en-IN" sz="1750" dirty="0" smtClean="0"/>
                <a:t>When </a:t>
              </a:r>
              <a:r>
                <a:rPr lang="en-IN" sz="1750" dirty="0"/>
                <a:t>we called </a:t>
              </a:r>
              <a:r>
                <a:rPr lang="en-IN" sz="1750" dirty="0" err="1"/>
                <a:t>get_destination</a:t>
              </a:r>
              <a:r>
                <a:rPr lang="en-IN" sz="1750" dirty="0"/>
                <a:t> function for </a:t>
              </a:r>
              <a:r>
                <a:rPr lang="en-IN" sz="1750" dirty="0" err="1"/>
                <a:t>objFirst</a:t>
              </a:r>
              <a:r>
                <a:rPr lang="en-IN" sz="1750" dirty="0"/>
                <a:t> it gave output as Destination is: mars, because we updated the value for the variable destination for the object </a:t>
              </a:r>
              <a:r>
                <a:rPr lang="en-IN" sz="1750" dirty="0" err="1"/>
                <a:t>objFirst</a:t>
              </a:r>
              <a:endParaRPr lang="en-IN" sz="1750" dirty="0"/>
            </a:p>
            <a:p>
              <a:pPr marL="285750" indent="-285750" algn="just" fontAlgn="base">
                <a:lnSpc>
                  <a:spcPct val="150000"/>
                </a:lnSpc>
                <a:buFont typeface="Arial" panose="020B0604020202020204" pitchFamily="34" charset="0"/>
                <a:buChar char="•"/>
              </a:pPr>
              <a:r>
                <a:rPr lang="en-IN" sz="1750" dirty="0" smtClean="0"/>
                <a:t>To </a:t>
              </a:r>
              <a:r>
                <a:rPr lang="en-IN" sz="1750" dirty="0"/>
                <a:t>access a member function or a member variable using an object, we use a dot . symbol.</a:t>
              </a:r>
            </a:p>
            <a:p>
              <a:pPr marL="285750" indent="-285750" algn="just" fontAlgn="base">
                <a:lnSpc>
                  <a:spcPct val="150000"/>
                </a:lnSpc>
                <a:buFont typeface="Arial" panose="020B0604020202020204" pitchFamily="34" charset="0"/>
                <a:buChar char="•"/>
              </a:pPr>
              <a:r>
                <a:rPr lang="en-IN" sz="1750" dirty="0" smtClean="0"/>
                <a:t>And </a:t>
              </a:r>
              <a:r>
                <a:rPr lang="en-IN" sz="1750" dirty="0"/>
                <a:t>to create an object of any class, we have to call the function with same name as of the class.</a:t>
              </a:r>
            </a:p>
            <a:p>
              <a:pPr marL="285750" indent="-285750" algn="just" fontAlgn="base">
                <a:lnSpc>
                  <a:spcPct val="150000"/>
                </a:lnSpc>
                <a:buFont typeface="Arial" panose="020B0604020202020204" pitchFamily="34" charset="0"/>
                <a:buChar char="•"/>
              </a:pPr>
              <a:endParaRPr lang="en-IN" sz="1750" dirty="0"/>
            </a:p>
          </p:txBody>
        </p:sp>
      </p:grpSp>
      <p:pic>
        <p:nvPicPr>
          <p:cNvPr id="4" name="Picture 3"/>
          <p:cNvPicPr>
            <a:picLocks noChangeAspect="1"/>
          </p:cNvPicPr>
          <p:nvPr/>
        </p:nvPicPr>
        <p:blipFill>
          <a:blip r:embed="rId3"/>
          <a:stretch>
            <a:fillRect/>
          </a:stretch>
        </p:blipFill>
        <p:spPr>
          <a:xfrm>
            <a:off x="2656635" y="3113046"/>
            <a:ext cx="5991225" cy="3409950"/>
          </a:xfrm>
          <a:prstGeom prst="rect">
            <a:avLst/>
          </a:prstGeom>
        </p:spPr>
      </p:pic>
    </p:spTree>
    <p:extLst>
      <p:ext uri="{BB962C8B-B14F-4D97-AF65-F5344CB8AC3E}">
        <p14:creationId xmlns:p14="http://schemas.microsoft.com/office/powerpoint/2010/main" xmlns="" val="1960199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Constructor and Destructor</a:t>
            </a:r>
            <a:endParaRPr sz="2563" dirty="0">
              <a:latin typeface="Arial"/>
              <a:cs typeface="Arial"/>
            </a:endParaRPr>
          </a:p>
        </p:txBody>
      </p:sp>
      <p:sp>
        <p:nvSpPr>
          <p:cNvPr id="27" name="object 20"/>
          <p:cNvSpPr/>
          <p:nvPr/>
        </p:nvSpPr>
        <p:spPr>
          <a:xfrm flipV="1">
            <a:off x="728"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0"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54527"/>
            </a:xfrm>
            <a:prstGeom prst="rect">
              <a:avLst/>
            </a:prstGeom>
          </p:spPr>
          <p:txBody>
            <a:bodyPr vert="horz" wrap="square" lIns="0" tIns="0" rIns="0" bIns="0" numCol="1" rtlCol="0">
              <a:spAutoFit/>
            </a:bodyPr>
            <a:lstStyle/>
            <a:p>
              <a:pPr algn="just" fontAlgn="base">
                <a:lnSpc>
                  <a:spcPct val="150000"/>
                </a:lnSpc>
              </a:pPr>
              <a:endParaRPr lang="en-IN" sz="1750" dirty="0"/>
            </a:p>
          </p:txBody>
        </p:sp>
      </p:grpSp>
      <p:pic>
        <p:nvPicPr>
          <p:cNvPr id="6" name="Picture 5"/>
          <p:cNvPicPr>
            <a:picLocks noChangeAspect="1"/>
          </p:cNvPicPr>
          <p:nvPr/>
        </p:nvPicPr>
        <p:blipFill>
          <a:blip r:embed="rId3"/>
          <a:stretch>
            <a:fillRect/>
          </a:stretch>
        </p:blipFill>
        <p:spPr>
          <a:xfrm>
            <a:off x="1955632" y="736519"/>
            <a:ext cx="7063068" cy="3558492"/>
          </a:xfrm>
          <a:prstGeom prst="rect">
            <a:avLst/>
          </a:prstGeom>
        </p:spPr>
      </p:pic>
      <p:sp>
        <p:nvSpPr>
          <p:cNvPr id="10" name="object 12"/>
          <p:cNvSpPr txBox="1"/>
          <p:nvPr/>
        </p:nvSpPr>
        <p:spPr>
          <a:xfrm>
            <a:off x="190077" y="4081374"/>
            <a:ext cx="11812590" cy="2423740"/>
          </a:xfrm>
          <a:prstGeom prst="rect">
            <a:avLst/>
          </a:prstGeom>
        </p:spPr>
        <p:txBody>
          <a:bodyPr vert="horz" wrap="square" lIns="0" tIns="0" rIns="0" bIns="0" numCol="1" rtlCol="0">
            <a:spAutoFit/>
          </a:bodyPr>
          <a:lstStyle/>
          <a:p>
            <a:pPr algn="just" fontAlgn="base">
              <a:lnSpc>
                <a:spcPct val="150000"/>
              </a:lnSpc>
            </a:pPr>
            <a:r>
              <a:rPr lang="en-IN" sz="1750" b="1" dirty="0" smtClean="0"/>
              <a:t>Note:</a:t>
            </a:r>
          </a:p>
          <a:p>
            <a:pPr algn="just" fontAlgn="base">
              <a:lnSpc>
                <a:spcPct val="150000"/>
              </a:lnSpc>
            </a:pPr>
            <a:r>
              <a:rPr lang="en-IN" sz="1750" dirty="0" smtClean="0"/>
              <a:t>    </a:t>
            </a:r>
            <a:r>
              <a:rPr lang="en-IN" sz="1750" dirty="0"/>
              <a:t>Like Destructor is counter-part of a Constructor, function __del__ is the counter-part of function __new__. Because __new__ is the function which creates the object.</a:t>
            </a:r>
          </a:p>
          <a:p>
            <a:pPr algn="just" fontAlgn="base">
              <a:lnSpc>
                <a:spcPct val="150000"/>
              </a:lnSpc>
            </a:pPr>
            <a:r>
              <a:rPr lang="en-IN" sz="1750" dirty="0"/>
              <a:t>    __del__ method is called for any object when the reference count for that object becomes zero.</a:t>
            </a:r>
          </a:p>
          <a:p>
            <a:pPr algn="just" fontAlgn="base">
              <a:lnSpc>
                <a:spcPct val="150000"/>
              </a:lnSpc>
            </a:pPr>
            <a:r>
              <a:rPr lang="en-IN" sz="1750" dirty="0"/>
              <a:t>    As reference counting is performed, hence it is not necessary that for an object __del__ method will be called if it goes out of scope. The destructor method will only be called when the reference count becomes zero</a:t>
            </a:r>
            <a:r>
              <a:rPr lang="en-IN" sz="1750" dirty="0" smtClean="0"/>
              <a:t>.</a:t>
            </a:r>
            <a:endParaRPr lang="en-IN" sz="1750" dirty="0"/>
          </a:p>
        </p:txBody>
      </p:sp>
    </p:spTree>
    <p:extLst>
      <p:ext uri="{BB962C8B-B14F-4D97-AF65-F5344CB8AC3E}">
        <p14:creationId xmlns:p14="http://schemas.microsoft.com/office/powerpoint/2010/main" xmlns="" val="12314676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Function Overloading</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425672"/>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In OOP, it is possible to make a function act differently using function overloading. All we have to do is, create different functions with same name having different parameters. For example, consider a function add(), which adds all its parameters and returns the result. In python we will define it as, </a:t>
              </a:r>
              <a:endParaRPr lang="en-IN" sz="1750" dirty="0" smtClean="0"/>
            </a:p>
            <a:p>
              <a:pPr marL="285750" indent="-285750" algn="just" fontAlgn="base">
                <a:lnSpc>
                  <a:spcPct val="150000"/>
                </a:lnSpc>
                <a:buFont typeface="Arial" panose="020B0604020202020204" pitchFamily="34" charset="0"/>
                <a:buChar char="•"/>
              </a:pPr>
              <a:endParaRPr lang="en-IN" sz="1750" dirty="0"/>
            </a:p>
            <a:p>
              <a:pPr marL="285750" indent="-285750" algn="just" fontAlgn="base">
                <a:lnSpc>
                  <a:spcPct val="150000"/>
                </a:lnSpc>
                <a:buFont typeface="Arial" panose="020B0604020202020204" pitchFamily="34" charset="0"/>
                <a:buChar char="•"/>
              </a:pPr>
              <a:endParaRPr lang="en-IN" sz="1750" dirty="0" smtClean="0"/>
            </a:p>
            <a:p>
              <a:pPr marL="285750" indent="-285750" algn="just" fontAlgn="base">
                <a:lnSpc>
                  <a:spcPct val="150000"/>
                </a:lnSpc>
                <a:buFont typeface="Arial" panose="020B0604020202020204" pitchFamily="34" charset="0"/>
                <a:buChar char="•"/>
              </a:pPr>
              <a:endParaRPr lang="en-IN" sz="1750" dirty="0"/>
            </a:p>
            <a:p>
              <a:pPr marL="285750" indent="-285750" algn="just" fontAlgn="base">
                <a:lnSpc>
                  <a:spcPct val="150000"/>
                </a:lnSpc>
                <a:buFont typeface="Arial" panose="020B0604020202020204" pitchFamily="34" charset="0"/>
                <a:buChar char="•"/>
              </a:pPr>
              <a:r>
                <a:rPr lang="en-IN" sz="1750" dirty="0"/>
                <a:t>Python doesn't support method overloading on the basis of different number of parameters in functions.</a:t>
              </a:r>
            </a:p>
          </p:txBody>
        </p:sp>
      </p:grpSp>
      <p:pic>
        <p:nvPicPr>
          <p:cNvPr id="4" name="Picture 3"/>
          <p:cNvPicPr>
            <a:picLocks noChangeAspect="1"/>
          </p:cNvPicPr>
          <p:nvPr/>
        </p:nvPicPr>
        <p:blipFill>
          <a:blip r:embed="rId3"/>
          <a:stretch>
            <a:fillRect/>
          </a:stretch>
        </p:blipFill>
        <p:spPr>
          <a:xfrm>
            <a:off x="1629894" y="2132359"/>
            <a:ext cx="7514105" cy="787192"/>
          </a:xfrm>
          <a:prstGeom prst="rect">
            <a:avLst/>
          </a:prstGeom>
        </p:spPr>
      </p:pic>
      <p:pic>
        <p:nvPicPr>
          <p:cNvPr id="5" name="Picture 4"/>
          <p:cNvPicPr>
            <a:picLocks noChangeAspect="1"/>
          </p:cNvPicPr>
          <p:nvPr/>
        </p:nvPicPr>
        <p:blipFill>
          <a:blip r:embed="rId4"/>
          <a:stretch>
            <a:fillRect/>
          </a:stretch>
        </p:blipFill>
        <p:spPr>
          <a:xfrm>
            <a:off x="899831" y="3984582"/>
            <a:ext cx="9319933" cy="2166736"/>
          </a:xfrm>
          <a:prstGeom prst="rect">
            <a:avLst/>
          </a:prstGeom>
        </p:spPr>
      </p:pic>
    </p:spTree>
    <p:extLst>
      <p:ext uri="{BB962C8B-B14F-4D97-AF65-F5344CB8AC3E}">
        <p14:creationId xmlns:p14="http://schemas.microsoft.com/office/powerpoint/2010/main" xmlns="" val="8388388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Function Overloading</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21917" y="58801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668914"/>
            </a:xfrm>
            <a:prstGeom prst="rect">
              <a:avLst/>
            </a:prstGeom>
          </p:spPr>
          <p:txBody>
            <a:bodyPr vert="horz" wrap="square" lIns="0" tIns="0" rIns="0" bIns="0" numCol="1" rtlCol="0">
              <a:spAutoFit/>
            </a:bodyPr>
            <a:lstStyle/>
            <a:p>
              <a:pPr algn="just" fontAlgn="base">
                <a:lnSpc>
                  <a:spcPct val="150000"/>
                </a:lnSpc>
              </a:pPr>
              <a:r>
                <a:rPr lang="en-IN" sz="1750" b="1" dirty="0" err="1"/>
                <a:t>def</a:t>
              </a:r>
              <a:r>
                <a:rPr lang="en-IN" sz="1750" b="1" dirty="0"/>
                <a:t> add(</a:t>
              </a:r>
              <a:r>
                <a:rPr lang="en-IN" sz="1750" b="1" dirty="0" err="1"/>
                <a:t>a,b</a:t>
              </a:r>
              <a:r>
                <a:rPr lang="en-IN" sz="1750" b="1" dirty="0"/>
                <a:t>):</a:t>
              </a:r>
            </a:p>
            <a:p>
              <a:pPr algn="just" fontAlgn="base">
                <a:lnSpc>
                  <a:spcPct val="150000"/>
                </a:lnSpc>
              </a:pPr>
              <a:r>
                <a:rPr lang="en-IN" sz="1750" dirty="0" smtClean="0"/>
                <a:t>	return </a:t>
              </a:r>
              <a:r>
                <a:rPr lang="en-IN" sz="1750" dirty="0" err="1"/>
                <a:t>a+b</a:t>
              </a:r>
              <a:endParaRPr lang="en-IN" sz="1750" dirty="0"/>
            </a:p>
            <a:p>
              <a:pPr algn="just" fontAlgn="base">
                <a:lnSpc>
                  <a:spcPct val="150000"/>
                </a:lnSpc>
              </a:pPr>
              <a:r>
                <a:rPr lang="en-IN" sz="1750" b="1" dirty="0" err="1"/>
                <a:t>def</a:t>
              </a:r>
              <a:r>
                <a:rPr lang="en-IN" sz="1750" b="1" dirty="0"/>
                <a:t> add(</a:t>
              </a:r>
              <a:r>
                <a:rPr lang="en-IN" sz="1750" b="1" dirty="0" err="1"/>
                <a:t>a,b,c</a:t>
              </a:r>
              <a:r>
                <a:rPr lang="en-IN" sz="1750" b="1" dirty="0"/>
                <a:t>):</a:t>
              </a:r>
            </a:p>
            <a:p>
              <a:pPr algn="just" fontAlgn="base">
                <a:lnSpc>
                  <a:spcPct val="150000"/>
                </a:lnSpc>
              </a:pPr>
              <a:r>
                <a:rPr lang="en-IN" sz="1750" dirty="0" smtClean="0"/>
                <a:t>	return </a:t>
              </a:r>
              <a:r>
                <a:rPr lang="en-IN" sz="1750" dirty="0" err="1" smtClean="0"/>
                <a:t>a+b+c</a:t>
              </a:r>
              <a:endParaRPr lang="en-IN" sz="1750" dirty="0" smtClean="0"/>
            </a:p>
            <a:p>
              <a:pPr algn="just" fontAlgn="base">
                <a:lnSpc>
                  <a:spcPct val="150000"/>
                </a:lnSpc>
              </a:pPr>
              <a:endParaRPr lang="en-IN" sz="1750" dirty="0"/>
            </a:p>
            <a:p>
              <a:pPr algn="just" fontAlgn="base">
                <a:lnSpc>
                  <a:spcPct val="150000"/>
                </a:lnSpc>
              </a:pPr>
              <a:r>
                <a:rPr lang="en-IN" sz="1750" dirty="0"/>
                <a:t>print add(4,5)</a:t>
              </a:r>
            </a:p>
            <a:p>
              <a:pPr marL="285750" indent="-285750" algn="just" fontAlgn="base">
                <a:lnSpc>
                  <a:spcPct val="150000"/>
                </a:lnSpc>
                <a:buFont typeface="Arial" panose="020B0604020202020204" pitchFamily="34" charset="0"/>
                <a:buChar char="•"/>
              </a:pPr>
              <a:endParaRPr lang="en-IN" sz="1750" dirty="0" smtClean="0"/>
            </a:p>
            <a:p>
              <a:pPr marL="285750" indent="-285750" algn="just" fontAlgn="base">
                <a:lnSpc>
                  <a:spcPct val="150000"/>
                </a:lnSpc>
                <a:buFont typeface="Arial" panose="020B0604020202020204" pitchFamily="34" charset="0"/>
                <a:buChar char="•"/>
              </a:pPr>
              <a:r>
                <a:rPr lang="en-IN" sz="1750" dirty="0" smtClean="0"/>
                <a:t>If </a:t>
              </a:r>
              <a:r>
                <a:rPr lang="en-IN" sz="1750" dirty="0"/>
                <a:t>you try to run the above piece of code, you get an error stating, “</a:t>
              </a:r>
              <a:r>
                <a:rPr lang="en-IN" sz="1750" dirty="0" err="1"/>
                <a:t>TypeError</a:t>
              </a:r>
              <a:r>
                <a:rPr lang="en-IN" sz="1750" dirty="0"/>
                <a:t>: add() takes exactly 3 arguments (2 given)”. This is because, Python understands the latest definition of method add() which takes only two arguments. Even though a method add() that takes care of three arguments exists, it didn’t get called. Hence you would be safe to say, overloading methods in Python is not supported.</a:t>
              </a:r>
            </a:p>
          </p:txBody>
        </p:sp>
      </p:grpSp>
    </p:spTree>
    <p:extLst>
      <p:ext uri="{BB962C8B-B14F-4D97-AF65-F5344CB8AC3E}">
        <p14:creationId xmlns:p14="http://schemas.microsoft.com/office/powerpoint/2010/main" xmlns="" val="2782880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394403"/>
          </a:xfrm>
          <a:prstGeom prst="rect">
            <a:avLst/>
          </a:prstGeom>
        </p:spPr>
        <p:txBody>
          <a:bodyPr vert="horz" wrap="square" lIns="0" tIns="0" rIns="0" bIns="0" rtlCol="0">
            <a:spAutoFit/>
          </a:bodyPr>
          <a:lstStyle/>
          <a:p>
            <a:pPr marL="15875"/>
            <a:r>
              <a:rPr lang="en-IN" sz="2563" b="1" spc="13" dirty="0" smtClean="0">
                <a:solidFill>
                  <a:srgbClr val="010103"/>
                </a:solidFill>
                <a:latin typeface="Arial"/>
                <a:cs typeface="Arial"/>
              </a:rPr>
              <a:t>Inheritance</a:t>
            </a:r>
            <a:endParaRPr sz="2563"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0" y="53082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5452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endParaRPr lang="en-IN" sz="1750" dirty="0"/>
            </a:p>
          </p:txBody>
        </p:sp>
      </p:grpSp>
      <p:pic>
        <p:nvPicPr>
          <p:cNvPr id="4" name="Picture 3"/>
          <p:cNvPicPr>
            <a:picLocks noChangeAspect="1"/>
          </p:cNvPicPr>
          <p:nvPr/>
        </p:nvPicPr>
        <p:blipFill>
          <a:blip r:embed="rId3"/>
          <a:stretch>
            <a:fillRect/>
          </a:stretch>
        </p:blipFill>
        <p:spPr>
          <a:xfrm>
            <a:off x="612681" y="616224"/>
            <a:ext cx="10246199" cy="5831700"/>
          </a:xfrm>
          <a:prstGeom prst="rect">
            <a:avLst/>
          </a:prstGeom>
        </p:spPr>
      </p:pic>
    </p:spTree>
    <p:extLst>
      <p:ext uri="{BB962C8B-B14F-4D97-AF65-F5344CB8AC3E}">
        <p14:creationId xmlns:p14="http://schemas.microsoft.com/office/powerpoint/2010/main" xmlns="" val="35577723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8174278" cy="430887"/>
          </a:xfrm>
          <a:prstGeom prst="rect">
            <a:avLst/>
          </a:prstGeom>
        </p:spPr>
        <p:txBody>
          <a:bodyPr vert="horz" wrap="square" lIns="0" tIns="0" rIns="0" bIns="0" rtlCol="0">
            <a:spAutoFit/>
          </a:bodyPr>
          <a:lstStyle/>
          <a:p>
            <a:pPr marL="15875"/>
            <a:r>
              <a:rPr lang="en-IN" sz="2800" b="1" dirty="0"/>
              <a:t>Method overriding</a:t>
            </a:r>
            <a:endParaRPr sz="2563" b="1"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0" y="530824"/>
            <a:ext cx="12148911" cy="5917100"/>
            <a:chOff x="152399" y="1203952"/>
            <a:chExt cx="9329734" cy="890741"/>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4871" y="1236329"/>
              <a:ext cx="9071457" cy="608103"/>
            </a:xfrm>
            <a:prstGeom prst="rect">
              <a:avLst/>
            </a:prstGeom>
          </p:spPr>
          <p:txBody>
            <a:bodyPr vert="horz" wrap="square" lIns="0" tIns="0" rIns="0" bIns="0" numCol="1" rtlCol="0">
              <a:spAutoFit/>
            </a:bodyPr>
            <a:lstStyle/>
            <a:p>
              <a:pPr algn="just" fontAlgn="base">
                <a:lnSpc>
                  <a:spcPct val="150000"/>
                </a:lnSpc>
              </a:pPr>
              <a:r>
                <a:rPr lang="en-IN" sz="1750" dirty="0"/>
                <a:t>Method overriding is a concept of object oriented programming that allows us to change the implementation of a function in the child class that is defined in the parent class. It is the ability of a child class to change the implementation of any method which is already provided by one of its parent class(ancestors</a:t>
              </a:r>
              <a:r>
                <a:rPr lang="en-IN" sz="1750" dirty="0" smtClean="0"/>
                <a:t>).</a:t>
              </a:r>
            </a:p>
            <a:p>
              <a:pPr algn="just" fontAlgn="base">
                <a:lnSpc>
                  <a:spcPct val="150000"/>
                </a:lnSpc>
              </a:pPr>
              <a:endParaRPr lang="en-IN" sz="1750" dirty="0"/>
            </a:p>
            <a:p>
              <a:pPr algn="just" fontAlgn="base">
                <a:lnSpc>
                  <a:spcPct val="150000"/>
                </a:lnSpc>
              </a:pPr>
              <a:r>
                <a:rPr lang="en-IN" sz="1750" dirty="0"/>
                <a:t>Following conditions must be met for overriding a function:</a:t>
              </a:r>
            </a:p>
            <a:p>
              <a:pPr algn="just" fontAlgn="base">
                <a:lnSpc>
                  <a:spcPct val="150000"/>
                </a:lnSpc>
              </a:pPr>
              <a:r>
                <a:rPr lang="en-IN" sz="1750" dirty="0" smtClean="0"/>
                <a:t>    </a:t>
              </a:r>
              <a:r>
                <a:rPr lang="en-IN" sz="1750" dirty="0"/>
                <a:t>Inheritance should be there. Function overriding cannot be done within a class. We need to derive a child class from a parent class.</a:t>
              </a:r>
            </a:p>
            <a:p>
              <a:pPr algn="just" fontAlgn="base">
                <a:lnSpc>
                  <a:spcPct val="150000"/>
                </a:lnSpc>
              </a:pPr>
              <a:r>
                <a:rPr lang="en-IN" sz="1750" dirty="0"/>
                <a:t>    The function that is redefined in the child class should have the same signature as in the parent class i.e. same number of parameters.</a:t>
              </a:r>
            </a:p>
            <a:p>
              <a:pPr algn="just" fontAlgn="base">
                <a:lnSpc>
                  <a:spcPct val="150000"/>
                </a:lnSpc>
              </a:pPr>
              <a:endParaRPr lang="en-IN" sz="1750" dirty="0"/>
            </a:p>
          </p:txBody>
        </p:sp>
      </p:grpSp>
    </p:spTree>
    <p:extLst>
      <p:ext uri="{BB962C8B-B14F-4D97-AF65-F5344CB8AC3E}">
        <p14:creationId xmlns:p14="http://schemas.microsoft.com/office/powerpoint/2010/main" xmlns="" val="2297774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95060"/>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000" dirty="0"/>
          </a:p>
        </p:txBody>
      </p:sp>
      <p:sp>
        <p:nvSpPr>
          <p:cNvPr id="9" name="object 9"/>
          <p:cNvSpPr txBox="1"/>
          <p:nvPr/>
        </p:nvSpPr>
        <p:spPr>
          <a:xfrm>
            <a:off x="122557" y="71678"/>
            <a:ext cx="8174278" cy="369332"/>
          </a:xfrm>
          <a:prstGeom prst="rect">
            <a:avLst/>
          </a:prstGeom>
        </p:spPr>
        <p:txBody>
          <a:bodyPr vert="horz" wrap="square" lIns="0" tIns="0" rIns="0" bIns="0" rtlCol="0">
            <a:spAutoFit/>
          </a:bodyPr>
          <a:lstStyle/>
          <a:p>
            <a:pPr marL="15875"/>
            <a:r>
              <a:rPr lang="en-IN" sz="2400" b="1" spc="13" dirty="0" smtClean="0">
                <a:solidFill>
                  <a:srgbClr val="010103"/>
                </a:solidFill>
                <a:latin typeface="Arial"/>
                <a:cs typeface="Arial"/>
              </a:rPr>
              <a:t>Method Overriding</a:t>
            </a:r>
            <a:endParaRPr sz="2400" dirty="0">
              <a:latin typeface="Arial"/>
              <a:cs typeface="Arial"/>
            </a:endParaRPr>
          </a:p>
        </p:txBody>
      </p:sp>
      <p:sp>
        <p:nvSpPr>
          <p:cNvPr id="27" name="object 20"/>
          <p:cNvSpPr/>
          <p:nvPr/>
        </p:nvSpPr>
        <p:spPr>
          <a:xfrm flipV="1">
            <a:off x="67963" y="6598067"/>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000" dirty="0"/>
          </a:p>
        </p:txBody>
      </p:sp>
      <p:grpSp>
        <p:nvGrpSpPr>
          <p:cNvPr id="2" name="Group 27"/>
          <p:cNvGrpSpPr/>
          <p:nvPr/>
        </p:nvGrpSpPr>
        <p:grpSpPr>
          <a:xfrm>
            <a:off x="21917" y="588014"/>
            <a:ext cx="12148911" cy="6153423"/>
            <a:chOff x="152399" y="1203952"/>
            <a:chExt cx="9329734" cy="926316"/>
          </a:xfrm>
        </p:grpSpPr>
        <p:sp>
          <p:nvSpPr>
            <p:cNvPr id="29" name="Rectangle 28"/>
            <p:cNvSpPr/>
            <p:nvPr/>
          </p:nvSpPr>
          <p:spPr>
            <a:xfrm>
              <a:off x="152399" y="1203952"/>
              <a:ext cx="9329734" cy="8907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bject 12"/>
            <p:cNvSpPr txBox="1"/>
            <p:nvPr/>
          </p:nvSpPr>
          <p:spPr>
            <a:xfrm>
              <a:off x="264871" y="1218113"/>
              <a:ext cx="9071457" cy="912155"/>
            </a:xfrm>
            <a:prstGeom prst="rect">
              <a:avLst/>
            </a:prstGeom>
          </p:spPr>
          <p:txBody>
            <a:bodyPr vert="horz" wrap="square" lIns="0" tIns="0" rIns="0" bIns="0" numCol="2" rtlCol="0">
              <a:spAutoFit/>
            </a:bodyPr>
            <a:lstStyle/>
            <a:p>
              <a:pPr algn="just" fontAlgn="base">
                <a:lnSpc>
                  <a:spcPct val="150000"/>
                </a:lnSpc>
              </a:pPr>
              <a:r>
                <a:rPr lang="en-IN" sz="1600" dirty="0"/>
                <a:t># parent class</a:t>
              </a:r>
            </a:p>
            <a:p>
              <a:pPr algn="just" fontAlgn="base">
                <a:lnSpc>
                  <a:spcPct val="150000"/>
                </a:lnSpc>
              </a:pPr>
              <a:r>
                <a:rPr lang="en-IN" sz="1600" dirty="0"/>
                <a:t>class Animal:</a:t>
              </a:r>
            </a:p>
            <a:p>
              <a:pPr algn="just" fontAlgn="base">
                <a:lnSpc>
                  <a:spcPct val="150000"/>
                </a:lnSpc>
              </a:pPr>
              <a:r>
                <a:rPr lang="en-IN" sz="1600" dirty="0"/>
                <a:t>  # properties</a:t>
              </a:r>
            </a:p>
            <a:p>
              <a:pPr algn="just" fontAlgn="base">
                <a:lnSpc>
                  <a:spcPct val="150000"/>
                </a:lnSpc>
              </a:pPr>
              <a:r>
                <a:rPr lang="en-IN" sz="1600" dirty="0"/>
                <a:t>	multicellular = True</a:t>
              </a:r>
            </a:p>
            <a:p>
              <a:pPr algn="just" fontAlgn="base">
                <a:lnSpc>
                  <a:spcPct val="150000"/>
                </a:lnSpc>
              </a:pPr>
              <a:r>
                <a:rPr lang="en-IN" sz="1600" dirty="0"/>
                <a:t>	# Eukaryotic means Cells with Nucleus</a:t>
              </a:r>
            </a:p>
            <a:p>
              <a:pPr algn="just" fontAlgn="base">
                <a:lnSpc>
                  <a:spcPct val="150000"/>
                </a:lnSpc>
              </a:pPr>
              <a:r>
                <a:rPr lang="en-IN" sz="1600" dirty="0"/>
                <a:t>	eukaryotic = True</a:t>
              </a:r>
            </a:p>
            <a:p>
              <a:pPr algn="just" fontAlgn="base">
                <a:lnSpc>
                  <a:spcPct val="150000"/>
                </a:lnSpc>
              </a:pPr>
              <a:r>
                <a:rPr lang="en-IN" sz="1600" dirty="0"/>
                <a:t>	# function breath</a:t>
              </a:r>
            </a:p>
            <a:p>
              <a:pPr algn="just" fontAlgn="base">
                <a:lnSpc>
                  <a:spcPct val="150000"/>
                </a:lnSpc>
              </a:pPr>
              <a:r>
                <a:rPr lang="en-IN" sz="1600" dirty="0"/>
                <a:t>	</a:t>
              </a:r>
              <a:r>
                <a:rPr lang="en-IN" sz="1600" dirty="0" err="1"/>
                <a:t>def</a:t>
              </a:r>
              <a:r>
                <a:rPr lang="en-IN" sz="1600" dirty="0"/>
                <a:t> breathe(self):</a:t>
              </a:r>
            </a:p>
            <a:p>
              <a:pPr algn="just" fontAlgn="base">
                <a:lnSpc>
                  <a:spcPct val="150000"/>
                </a:lnSpc>
              </a:pPr>
              <a:r>
                <a:rPr lang="en-IN" sz="1600" dirty="0"/>
                <a:t>	    print("I breathe oxygen.")</a:t>
              </a:r>
            </a:p>
            <a:p>
              <a:pPr algn="just" fontAlgn="base">
                <a:lnSpc>
                  <a:spcPct val="150000"/>
                </a:lnSpc>
              </a:pPr>
              <a:r>
                <a:rPr lang="en-IN" sz="1600" dirty="0"/>
                <a:t>    </a:t>
              </a:r>
              <a:r>
                <a:rPr lang="en-IN" sz="1600" dirty="0" smtClean="0"/>
                <a:t>  </a:t>
              </a:r>
              <a:r>
                <a:rPr lang="en-IN" sz="1600" dirty="0"/>
                <a:t># function feed</a:t>
              </a:r>
            </a:p>
            <a:p>
              <a:pPr algn="just" fontAlgn="base">
                <a:lnSpc>
                  <a:spcPct val="150000"/>
                </a:lnSpc>
              </a:pPr>
              <a:r>
                <a:rPr lang="en-IN" sz="1600" dirty="0"/>
                <a:t>	</a:t>
              </a:r>
              <a:r>
                <a:rPr lang="en-IN" sz="1600" dirty="0" err="1"/>
                <a:t>def</a:t>
              </a:r>
              <a:r>
                <a:rPr lang="en-IN" sz="1600" dirty="0"/>
                <a:t> feed(self):</a:t>
              </a:r>
            </a:p>
            <a:p>
              <a:pPr algn="just" fontAlgn="base">
                <a:lnSpc>
                  <a:spcPct val="150000"/>
                </a:lnSpc>
              </a:pPr>
              <a:r>
                <a:rPr lang="en-IN" sz="1600" dirty="0"/>
                <a:t>	    print("I eat food</a:t>
              </a:r>
              <a:r>
                <a:rPr lang="en-IN" sz="1600" dirty="0" smtClean="0"/>
                <a:t>.")</a:t>
              </a:r>
            </a:p>
            <a:p>
              <a:pPr algn="just" fontAlgn="base">
                <a:lnSpc>
                  <a:spcPct val="150000"/>
                </a:lnSpc>
              </a:pPr>
              <a:r>
                <a:rPr lang="en-IN" sz="1600" dirty="0" smtClean="0"/>
                <a:t># child </a:t>
              </a:r>
              <a:r>
                <a:rPr lang="en-IN" sz="1600" dirty="0"/>
                <a:t>class	    </a:t>
              </a:r>
            </a:p>
            <a:p>
              <a:pPr algn="just" fontAlgn="base">
                <a:lnSpc>
                  <a:spcPct val="150000"/>
                </a:lnSpc>
              </a:pPr>
              <a:r>
                <a:rPr lang="en-IN" sz="1600" dirty="0"/>
                <a:t>class Herbivorous(Animal):</a:t>
              </a:r>
            </a:p>
            <a:p>
              <a:pPr algn="just" fontAlgn="base">
                <a:lnSpc>
                  <a:spcPct val="150000"/>
                </a:lnSpc>
              </a:pPr>
              <a:r>
                <a:rPr lang="en-IN" sz="1600" dirty="0"/>
                <a:t> </a:t>
              </a:r>
              <a:r>
                <a:rPr lang="en-IN" sz="1600" dirty="0" smtClean="0"/>
                <a:t># </a:t>
              </a:r>
              <a:r>
                <a:rPr lang="en-IN" sz="1600" dirty="0"/>
                <a:t>function feed</a:t>
              </a:r>
            </a:p>
            <a:p>
              <a:pPr algn="just" fontAlgn="base">
                <a:lnSpc>
                  <a:spcPct val="150000"/>
                </a:lnSpc>
              </a:pPr>
              <a:r>
                <a:rPr lang="en-IN" sz="1600" dirty="0"/>
                <a:t>	</a:t>
              </a:r>
              <a:r>
                <a:rPr lang="en-IN" sz="1600" dirty="0" err="1"/>
                <a:t>def</a:t>
              </a:r>
              <a:r>
                <a:rPr lang="en-IN" sz="1600" dirty="0"/>
                <a:t> feed(self):</a:t>
              </a:r>
            </a:p>
            <a:p>
              <a:pPr algn="just" fontAlgn="base">
                <a:lnSpc>
                  <a:spcPct val="150000"/>
                </a:lnSpc>
              </a:pPr>
              <a:r>
                <a:rPr lang="en-IN" sz="1600" dirty="0"/>
                <a:t>	    print("I eat only plants. I am vegetarian.")</a:t>
              </a:r>
            </a:p>
            <a:p>
              <a:pPr algn="just" fontAlgn="base">
                <a:lnSpc>
                  <a:spcPct val="150000"/>
                </a:lnSpc>
              </a:pPr>
              <a:endParaRPr lang="en-IN" sz="1600" dirty="0"/>
            </a:p>
            <a:p>
              <a:pPr algn="just" fontAlgn="base">
                <a:lnSpc>
                  <a:spcPct val="150000"/>
                </a:lnSpc>
              </a:pPr>
              <a:r>
                <a:rPr lang="en-IN" sz="1600" dirty="0" err="1"/>
                <a:t>herbi</a:t>
              </a:r>
              <a:r>
                <a:rPr lang="en-IN" sz="1600" dirty="0"/>
                <a:t> = Herbivorous()</a:t>
              </a:r>
            </a:p>
            <a:p>
              <a:pPr algn="just" fontAlgn="base">
                <a:lnSpc>
                  <a:spcPct val="150000"/>
                </a:lnSpc>
              </a:pPr>
              <a:r>
                <a:rPr lang="en-IN" sz="1600" dirty="0" err="1"/>
                <a:t>herbi.feed</a:t>
              </a:r>
              <a:r>
                <a:rPr lang="en-IN" sz="1600" dirty="0"/>
                <a:t>()</a:t>
              </a:r>
            </a:p>
            <a:p>
              <a:pPr algn="just" fontAlgn="base">
                <a:lnSpc>
                  <a:spcPct val="150000"/>
                </a:lnSpc>
              </a:pPr>
              <a:r>
                <a:rPr lang="en-IN" sz="1600" dirty="0"/>
                <a:t># calling some other function</a:t>
              </a:r>
            </a:p>
            <a:p>
              <a:pPr algn="just" fontAlgn="base">
                <a:lnSpc>
                  <a:spcPct val="150000"/>
                </a:lnSpc>
              </a:pPr>
              <a:r>
                <a:rPr lang="en-IN" sz="1600" dirty="0" err="1"/>
                <a:t>herbi.breathe</a:t>
              </a:r>
              <a:r>
                <a:rPr lang="en-IN" sz="1600" dirty="0"/>
                <a:t>()</a:t>
              </a:r>
            </a:p>
            <a:p>
              <a:pPr algn="just" fontAlgn="base">
                <a:lnSpc>
                  <a:spcPct val="150000"/>
                </a:lnSpc>
              </a:pPr>
              <a:endParaRPr lang="en-IN" sz="1600" dirty="0"/>
            </a:p>
            <a:p>
              <a:pPr algn="just" fontAlgn="base">
                <a:lnSpc>
                  <a:spcPct val="150000"/>
                </a:lnSpc>
              </a:pPr>
              <a:r>
                <a:rPr lang="en-IN" sz="1600" dirty="0"/>
                <a:t>	    </a:t>
              </a:r>
            </a:p>
          </p:txBody>
        </p:sp>
      </p:grpSp>
    </p:spTree>
    <p:extLst>
      <p:ext uri="{BB962C8B-B14F-4D97-AF65-F5344CB8AC3E}">
        <p14:creationId xmlns:p14="http://schemas.microsoft.com/office/powerpoint/2010/main" xmlns="" val="30649013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Functional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7753393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66370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Functional programming is a programming paradigm in which it is tried to bind each and everything in pure mathematical functions. It is a declarative type of programming style that focuses on what to solve rather than how to solve.</a:t>
              </a:r>
            </a:p>
            <a:p>
              <a:pPr marL="285750" indent="-285750" algn="just" fontAlgn="base">
                <a:lnSpc>
                  <a:spcPct val="150000"/>
                </a:lnSpc>
                <a:buFont typeface="Arial" panose="020B0604020202020204" pitchFamily="34" charset="0"/>
                <a:buChar char="•"/>
              </a:pPr>
              <a:r>
                <a:rPr lang="en-IN" sz="1750" dirty="0" smtClean="0"/>
                <a:t>Functional programming paradigm is based on lambda calculus.</a:t>
              </a:r>
            </a:p>
            <a:p>
              <a:pPr marL="285750" indent="-285750" algn="just" fontAlgn="base">
                <a:lnSpc>
                  <a:spcPct val="150000"/>
                </a:lnSpc>
                <a:buFont typeface="Arial" panose="020B0604020202020204" pitchFamily="34" charset="0"/>
                <a:buChar char="•"/>
              </a:pPr>
              <a:r>
                <a:rPr lang="en-IN" sz="1750" dirty="0" smtClean="0"/>
                <a:t>Instead of statements, functional programming makes use of expressions. Unlike a statement, which is executed to assign variables, evaluation of an expression produces a value.</a:t>
              </a:r>
            </a:p>
            <a:p>
              <a:pPr marL="285750" indent="-285750" algn="just" fontAlgn="base">
                <a:lnSpc>
                  <a:spcPct val="150000"/>
                </a:lnSpc>
                <a:buFont typeface="Arial" panose="020B0604020202020204" pitchFamily="34" charset="0"/>
                <a:buChar char="•"/>
              </a:pPr>
              <a:r>
                <a:rPr lang="en-IN" sz="1750" dirty="0" smtClean="0"/>
                <a:t>Functional programming is a declarative paradigm because it relies on expressions and declarations rather than statements. Unlike procedures that depend on a local or global state, value outputs in FP depend only on the arguments passed to the function.</a:t>
              </a:r>
            </a:p>
            <a:p>
              <a:pPr marL="285750" indent="-285750" algn="just" fontAlgn="base">
                <a:lnSpc>
                  <a:spcPct val="150000"/>
                </a:lnSpc>
                <a:buFont typeface="Arial" panose="020B0604020202020204" pitchFamily="34" charset="0"/>
                <a:buChar char="•"/>
              </a:pPr>
              <a:r>
                <a:rPr lang="en-IN" sz="1600" dirty="0"/>
                <a:t>Functional programming consists only of PURE </a:t>
              </a:r>
              <a:r>
                <a:rPr lang="en-IN" sz="1600" dirty="0" smtClean="0"/>
                <a:t>functions.</a:t>
              </a:r>
            </a:p>
            <a:p>
              <a:pPr marL="285750" indent="-285750" algn="just" fontAlgn="base">
                <a:lnSpc>
                  <a:spcPct val="150000"/>
                </a:lnSpc>
                <a:buFont typeface="Arial" panose="020B0604020202020204" pitchFamily="34" charset="0"/>
                <a:buChar char="•"/>
              </a:pPr>
              <a:r>
                <a:rPr lang="en-IN" sz="1750" dirty="0" smtClean="0"/>
                <a:t>In functional programming, control flow is expressed by combining function calls, rather than by assigning values to variables.</a:t>
              </a:r>
            </a:p>
            <a:p>
              <a:pPr algn="just" fontAlgn="base">
                <a:lnSpc>
                  <a:spcPct val="150000"/>
                </a:lnSpc>
              </a:pPr>
              <a:r>
                <a:rPr lang="en-US" sz="1750" dirty="0" smtClean="0"/>
                <a:t>Example:</a:t>
              </a:r>
            </a:p>
          </p:txBody>
        </p:sp>
      </p:grpSp>
      <p:pic>
        <p:nvPicPr>
          <p:cNvPr id="5" name="Picture 4"/>
          <p:cNvPicPr>
            <a:picLocks noChangeAspect="1"/>
          </p:cNvPicPr>
          <p:nvPr/>
        </p:nvPicPr>
        <p:blipFill>
          <a:blip r:embed="rId3"/>
          <a:stretch>
            <a:fillRect/>
          </a:stretch>
        </p:blipFill>
        <p:spPr>
          <a:xfrm>
            <a:off x="2051765" y="5430895"/>
            <a:ext cx="5984651" cy="437845"/>
          </a:xfrm>
          <a:prstGeom prst="rect">
            <a:avLst/>
          </a:prstGeom>
        </p:spPr>
      </p:pic>
    </p:spTree>
    <p:extLst>
      <p:ext uri="{BB962C8B-B14F-4D97-AF65-F5344CB8AC3E}">
        <p14:creationId xmlns:p14="http://schemas.microsoft.com/office/powerpoint/2010/main" xmlns="" val="16094442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Characteristics of Functional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484748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Functional programming method focuses on results, not the process</a:t>
            </a:r>
          </a:p>
          <a:p>
            <a:pPr marL="285750" indent="-285750" algn="just" fontAlgn="base">
              <a:lnSpc>
                <a:spcPct val="150000"/>
              </a:lnSpc>
              <a:buFont typeface="Arial" panose="020B0604020202020204" pitchFamily="34" charset="0"/>
              <a:buChar char="•"/>
            </a:pPr>
            <a:r>
              <a:rPr lang="en-IN" sz="1750" dirty="0" smtClean="0"/>
              <a:t>Emphasis is on what is to be computed</a:t>
            </a:r>
          </a:p>
          <a:p>
            <a:pPr marL="285750" indent="-285750" algn="just" fontAlgn="base">
              <a:lnSpc>
                <a:spcPct val="150000"/>
              </a:lnSpc>
              <a:buFont typeface="Arial" panose="020B0604020202020204" pitchFamily="34" charset="0"/>
              <a:buChar char="•"/>
            </a:pPr>
            <a:r>
              <a:rPr lang="en-IN" sz="1750" dirty="0" smtClean="0"/>
              <a:t>Data is immutable</a:t>
            </a:r>
          </a:p>
          <a:p>
            <a:pPr marL="285750" indent="-285750" algn="just" fontAlgn="base">
              <a:lnSpc>
                <a:spcPct val="150000"/>
              </a:lnSpc>
              <a:buFont typeface="Arial" panose="020B0604020202020204" pitchFamily="34" charset="0"/>
              <a:buChar char="•"/>
            </a:pPr>
            <a:r>
              <a:rPr lang="en-IN" sz="1750" dirty="0" smtClean="0"/>
              <a:t>Functional programming Decompose the problem into 'functions</a:t>
            </a:r>
          </a:p>
          <a:p>
            <a:pPr marL="285750" indent="-285750" algn="just" fontAlgn="base">
              <a:lnSpc>
                <a:spcPct val="150000"/>
              </a:lnSpc>
              <a:buFont typeface="Arial" panose="020B0604020202020204" pitchFamily="34" charset="0"/>
              <a:buChar char="•"/>
            </a:pPr>
            <a:r>
              <a:rPr lang="en-IN" sz="1750" dirty="0" smtClean="0"/>
              <a:t>It is built on the concept of mathematical functions which uses conditional expressions and recursion to do perform the calculation</a:t>
            </a:r>
          </a:p>
          <a:p>
            <a:pPr marL="285750" indent="-285750" algn="just" fontAlgn="base">
              <a:lnSpc>
                <a:spcPct val="150000"/>
              </a:lnSpc>
              <a:buFont typeface="Arial" panose="020B0604020202020204" pitchFamily="34" charset="0"/>
              <a:buChar char="•"/>
            </a:pPr>
            <a:r>
              <a:rPr lang="en-IN" sz="1750" dirty="0" smtClean="0"/>
              <a:t>It does not support iteration like loop statements and conditional statements like If-Else</a:t>
            </a:r>
          </a:p>
          <a:p>
            <a:pPr marL="285750" indent="-285750" algn="just" fontAlgn="base">
              <a:lnSpc>
                <a:spcPct val="150000"/>
              </a:lnSpc>
              <a:buFont typeface="Arial" panose="020B0604020202020204" pitchFamily="34" charset="0"/>
              <a:buChar char="•"/>
            </a:pPr>
            <a:r>
              <a:rPr lang="en-IN" sz="1750" dirty="0" smtClean="0"/>
              <a:t>Functional programming languages are designed on the concept of mathematical functions that use conditional expressions and recursion to perform computation.</a:t>
            </a:r>
          </a:p>
          <a:p>
            <a:pPr marL="285750" indent="-285750" algn="just" fontAlgn="base">
              <a:lnSpc>
                <a:spcPct val="150000"/>
              </a:lnSpc>
              <a:buFont typeface="Arial" panose="020B0604020202020204" pitchFamily="34" charset="0"/>
              <a:buChar char="•"/>
            </a:pPr>
            <a:r>
              <a:rPr lang="en-IN" sz="1750" dirty="0" smtClean="0"/>
              <a:t>Functional programming supports higher-order functions and lazy evaluation features.</a:t>
            </a:r>
          </a:p>
          <a:p>
            <a:pPr marL="285750" indent="-285750" algn="just" fontAlgn="base">
              <a:lnSpc>
                <a:spcPct val="150000"/>
              </a:lnSpc>
              <a:buFont typeface="Arial" panose="020B0604020202020204" pitchFamily="34" charset="0"/>
              <a:buChar char="•"/>
            </a:pPr>
            <a:r>
              <a:rPr lang="en-IN" sz="1750" dirty="0" smtClean="0"/>
              <a:t>Functional programming languages don’t support flow Controls like loop statements and conditional statements like If-Else and Switch Statements. They directly use the functions and functional calls.</a:t>
            </a:r>
          </a:p>
        </p:txBody>
      </p:sp>
    </p:spTree>
    <p:extLst>
      <p:ext uri="{BB962C8B-B14F-4D97-AF65-F5344CB8AC3E}">
        <p14:creationId xmlns:p14="http://schemas.microsoft.com/office/powerpoint/2010/main" xmlns="" val="4218168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85668"/>
            <a:ext cx="12075458" cy="5773954"/>
            <a:chOff x="193908" y="1297410"/>
            <a:chExt cx="9318899" cy="1912136"/>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nSpc>
                  <a:spcPct val="150000"/>
                </a:lnSpc>
              </a:pPr>
              <a:endParaRPr lang="en-US" dirty="0">
                <a:solidFill>
                  <a:schemeClr val="tx1"/>
                </a:solidFill>
              </a:endParaRPr>
            </a:p>
            <a:p>
              <a:pPr>
                <a:lnSpc>
                  <a:spcPct val="150000"/>
                </a:lnSpc>
              </a:pPr>
              <a:endParaRPr lang="en-US" dirty="0">
                <a:solidFill>
                  <a:schemeClr val="tx1"/>
                </a:solidFill>
              </a:endParaRPr>
            </a:p>
          </p:txBody>
        </p:sp>
        <p:sp>
          <p:nvSpPr>
            <p:cNvPr id="30" name="object 12"/>
            <p:cNvSpPr txBox="1"/>
            <p:nvPr/>
          </p:nvSpPr>
          <p:spPr>
            <a:xfrm>
              <a:off x="302087" y="2718486"/>
              <a:ext cx="9071458" cy="398570"/>
            </a:xfrm>
            <a:prstGeom prst="rect">
              <a:avLst/>
            </a:prstGeom>
          </p:spPr>
          <p:txBody>
            <a:bodyPr vert="horz" wrap="square" lIns="0" tIns="0" rIns="0" bIns="0" numCol="1" rtlCol="0">
              <a:spAutoFit/>
            </a:bodyPr>
            <a:lstStyle/>
            <a:p>
              <a:pPr>
                <a:lnSpc>
                  <a:spcPct val="150000"/>
                </a:lnSpc>
              </a:pPr>
              <a:r>
                <a:rPr lang="en-US" b="1" dirty="0" smtClean="0"/>
                <a:t>Key insight: </a:t>
              </a:r>
            </a:p>
            <a:p>
              <a:pPr>
                <a:lnSpc>
                  <a:spcPct val="150000"/>
                </a:lnSpc>
              </a:pPr>
              <a:r>
                <a:rPr lang="en-US" dirty="0" smtClean="0"/>
                <a:t>	Languages are based on paradigms, and there are many fewer paradigms than languages </a:t>
              </a:r>
            </a:p>
            <a:p>
              <a:pPr>
                <a:lnSpc>
                  <a:spcPct val="150000"/>
                </a:lnSpc>
              </a:pPr>
              <a:r>
                <a:rPr lang="en-US" dirty="0" smtClean="0"/>
                <a:t>We can </a:t>
              </a:r>
              <a:r>
                <a:rPr lang="en-US" b="1" i="1" dirty="0" smtClean="0"/>
                <a:t>understand many languages by learning few paradigms</a:t>
              </a:r>
              <a:endParaRPr lang="en-US" b="1" i="1"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Introduction to Programming Paradigm</a:t>
            </a:r>
            <a:endParaRPr lang="en-IN" sz="2000" b="1" dirty="0">
              <a:solidFill>
                <a:schemeClr val="bg1"/>
              </a:solidFill>
            </a:endParaRPr>
          </a:p>
        </p:txBody>
      </p:sp>
      <p:pic>
        <p:nvPicPr>
          <p:cNvPr id="2050" name="Picture 2"/>
          <p:cNvPicPr>
            <a:picLocks noChangeAspect="1" noChangeArrowheads="1"/>
          </p:cNvPicPr>
          <p:nvPr/>
        </p:nvPicPr>
        <p:blipFill>
          <a:blip r:embed="rId3"/>
          <a:srcRect/>
          <a:stretch>
            <a:fillRect/>
          </a:stretch>
        </p:blipFill>
        <p:spPr bwMode="auto">
          <a:xfrm>
            <a:off x="2809874" y="1290203"/>
            <a:ext cx="6500379" cy="3545661"/>
          </a:xfrm>
          <a:prstGeom prst="rect">
            <a:avLst/>
          </a:prstGeom>
          <a:noFill/>
          <a:ln w="9525">
            <a:noFill/>
            <a:miter lim="800000"/>
            <a:headEnd/>
            <a:tailEnd/>
          </a:ln>
          <a:effectLst/>
        </p:spPr>
      </p:pic>
      <p:sp>
        <p:nvSpPr>
          <p:cNvPr id="10" name="object 12"/>
          <p:cNvSpPr txBox="1"/>
          <p:nvPr/>
        </p:nvSpPr>
        <p:spPr>
          <a:xfrm>
            <a:off x="110840" y="677453"/>
            <a:ext cx="11754823" cy="369332"/>
          </a:xfrm>
          <a:prstGeom prst="rect">
            <a:avLst/>
          </a:prstGeom>
        </p:spPr>
        <p:txBody>
          <a:bodyPr vert="horz" wrap="square" lIns="0" tIns="0" rIns="0" bIns="0" numCol="1" rtlCol="0">
            <a:spAutoFit/>
          </a:bodyPr>
          <a:lstStyle/>
          <a:p>
            <a:r>
              <a:rPr lang="en-US" sz="2400" b="1" dirty="0" smtClean="0"/>
              <a:t>So many, how can we understand them all?</a:t>
            </a:r>
            <a:endParaRPr lang="en-US" sz="2400" b="1" dirty="0"/>
          </a:p>
        </p:txBody>
      </p:sp>
    </p:spTree>
    <p:extLst>
      <p:ext uri="{BB962C8B-B14F-4D97-AF65-F5344CB8AC3E}">
        <p14:creationId xmlns:p14="http://schemas.microsoft.com/office/powerpoint/2010/main" xmlns="" val="2907928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4" y="59054"/>
            <a:ext cx="8274059"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Functional Programming vs Procedure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pic>
        <p:nvPicPr>
          <p:cNvPr id="10" name="Content Placeholder 6"/>
          <p:cNvPicPr>
            <a:picLocks noGrp="1" noChangeAspect="1"/>
          </p:cNvPicPr>
          <p:nvPr>
            <p:ph sz="half" idx="4294967295"/>
          </p:nvPr>
        </p:nvPicPr>
        <p:blipFill>
          <a:blip r:embed="rId3"/>
          <a:stretch>
            <a:fillRect/>
          </a:stretch>
        </p:blipFill>
        <p:spPr>
          <a:xfrm>
            <a:off x="76564" y="605118"/>
            <a:ext cx="5440636" cy="3411084"/>
          </a:xfrm>
          <a:prstGeom prst="rect">
            <a:avLst/>
          </a:prstGeom>
        </p:spPr>
      </p:pic>
      <p:pic>
        <p:nvPicPr>
          <p:cNvPr id="11" name="Content Placeholder 7"/>
          <p:cNvPicPr>
            <a:picLocks noGrp="1" noChangeAspect="1"/>
          </p:cNvPicPr>
          <p:nvPr>
            <p:ph sz="quarter" idx="4294967295"/>
          </p:nvPr>
        </p:nvPicPr>
        <p:blipFill>
          <a:blip r:embed="rId4"/>
          <a:stretch>
            <a:fillRect/>
          </a:stretch>
        </p:blipFill>
        <p:spPr>
          <a:xfrm>
            <a:off x="5517199" y="3138397"/>
            <a:ext cx="6620257" cy="3412837"/>
          </a:xfrm>
          <a:prstGeom prst="rect">
            <a:avLst/>
          </a:prstGeom>
        </p:spPr>
      </p:pic>
    </p:spTree>
    <p:extLst>
      <p:ext uri="{BB962C8B-B14F-4D97-AF65-F5344CB8AC3E}">
        <p14:creationId xmlns:p14="http://schemas.microsoft.com/office/powerpoint/2010/main" xmlns="" val="3644384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Mathematical Notation of Functional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4503319" cy="3635611"/>
          </a:xfrm>
          <a:prstGeom prst="rect">
            <a:avLst/>
          </a:prstGeom>
        </p:spPr>
        <p:txBody>
          <a:bodyPr vert="horz" wrap="square" lIns="0" tIns="0" rIns="0" bIns="0" numCol="1" rtlCol="0">
            <a:spAutoFit/>
          </a:bodyPr>
          <a:lstStyle/>
          <a:p>
            <a:pPr algn="just" fontAlgn="base">
              <a:lnSpc>
                <a:spcPct val="150000"/>
              </a:lnSpc>
            </a:pPr>
            <a:r>
              <a:rPr lang="en-IN" sz="1750" b="1" dirty="0" smtClean="0"/>
              <a:t>Notation:</a:t>
            </a:r>
            <a:endParaRPr lang="en-IN" sz="1750" b="1" dirty="0"/>
          </a:p>
          <a:p>
            <a:pPr algn="just" fontAlgn="base">
              <a:lnSpc>
                <a:spcPct val="150000"/>
              </a:lnSpc>
            </a:pPr>
            <a:r>
              <a:rPr lang="en-IN" sz="1750" dirty="0"/>
              <a:t> </a:t>
            </a:r>
            <a:r>
              <a:rPr lang="en-IN" sz="1750" dirty="0" smtClean="0"/>
              <a:t>	</a:t>
            </a:r>
            <a:r>
              <a:rPr lang="en-IN" sz="1750" b="1" dirty="0" smtClean="0"/>
              <a:t>F(x</a:t>
            </a:r>
            <a:r>
              <a:rPr lang="en-IN" sz="1750" b="1" dirty="0"/>
              <a:t>) = y</a:t>
            </a:r>
          </a:p>
          <a:p>
            <a:pPr algn="just" fontAlgn="base">
              <a:lnSpc>
                <a:spcPct val="150000"/>
              </a:lnSpc>
            </a:pPr>
            <a:r>
              <a:rPr lang="en-IN" sz="1750" dirty="0"/>
              <a:t>          x , y -&gt; Arguments or parameters</a:t>
            </a:r>
          </a:p>
          <a:p>
            <a:pPr algn="just" fontAlgn="base">
              <a:lnSpc>
                <a:spcPct val="150000"/>
              </a:lnSpc>
            </a:pPr>
            <a:r>
              <a:rPr lang="en-IN" sz="1750" dirty="0"/>
              <a:t>          x -&gt; domain and </a:t>
            </a:r>
          </a:p>
          <a:p>
            <a:pPr algn="just" fontAlgn="base">
              <a:lnSpc>
                <a:spcPct val="150000"/>
              </a:lnSpc>
            </a:pPr>
            <a:r>
              <a:rPr lang="en-IN" sz="1750" dirty="0"/>
              <a:t> </a:t>
            </a:r>
            <a:r>
              <a:rPr lang="en-IN" sz="1750" dirty="0" smtClean="0"/>
              <a:t>          y-</a:t>
            </a:r>
            <a:r>
              <a:rPr lang="en-IN" sz="1750" dirty="0"/>
              <a:t>&gt;codomain</a:t>
            </a:r>
          </a:p>
          <a:p>
            <a:pPr algn="just" fontAlgn="base">
              <a:lnSpc>
                <a:spcPct val="150000"/>
              </a:lnSpc>
            </a:pPr>
            <a:r>
              <a:rPr lang="en-IN" sz="1750" b="1" dirty="0"/>
              <a:t>Types:</a:t>
            </a:r>
          </a:p>
          <a:p>
            <a:pPr algn="just" fontAlgn="base">
              <a:lnSpc>
                <a:spcPct val="150000"/>
              </a:lnSpc>
            </a:pPr>
            <a:r>
              <a:rPr lang="en-IN" sz="1750" dirty="0" smtClean="0"/>
              <a:t>1. Injective </a:t>
            </a:r>
            <a:r>
              <a:rPr lang="en-IN" sz="1750" dirty="0"/>
              <a:t>if f(a) ≠ f(b)</a:t>
            </a:r>
          </a:p>
          <a:p>
            <a:pPr algn="just" fontAlgn="base">
              <a:lnSpc>
                <a:spcPct val="150000"/>
              </a:lnSpc>
            </a:pPr>
            <a:r>
              <a:rPr lang="en-IN" sz="1750" dirty="0" smtClean="0"/>
              <a:t>2. </a:t>
            </a:r>
            <a:r>
              <a:rPr lang="en-IN" sz="1750" dirty="0" err="1" smtClean="0"/>
              <a:t>Surjective</a:t>
            </a:r>
            <a:r>
              <a:rPr lang="en-IN" sz="1750" dirty="0" smtClean="0"/>
              <a:t> </a:t>
            </a:r>
            <a:r>
              <a:rPr lang="en-IN" sz="1750" dirty="0"/>
              <a:t>if f(X)= Y</a:t>
            </a:r>
          </a:p>
          <a:p>
            <a:pPr algn="just" fontAlgn="base">
              <a:lnSpc>
                <a:spcPct val="150000"/>
              </a:lnSpc>
            </a:pPr>
            <a:r>
              <a:rPr lang="en-IN" sz="1750" dirty="0" smtClean="0"/>
              <a:t>3. </a:t>
            </a:r>
            <a:r>
              <a:rPr lang="en-IN" sz="1750" dirty="0" err="1" smtClean="0"/>
              <a:t>Bijective</a:t>
            </a:r>
            <a:r>
              <a:rPr lang="en-IN" sz="1750" dirty="0" smtClean="0"/>
              <a:t> </a:t>
            </a:r>
            <a:r>
              <a:rPr lang="en-IN" sz="1750" dirty="0"/>
              <a:t>( support both)</a:t>
            </a:r>
          </a:p>
        </p:txBody>
      </p:sp>
      <p:sp>
        <p:nvSpPr>
          <p:cNvPr id="8" name="object 12"/>
          <p:cNvSpPr txBox="1"/>
          <p:nvPr/>
        </p:nvSpPr>
        <p:spPr>
          <a:xfrm>
            <a:off x="6272258" y="793293"/>
            <a:ext cx="4503319" cy="3635611"/>
          </a:xfrm>
          <a:prstGeom prst="rect">
            <a:avLst/>
          </a:prstGeom>
        </p:spPr>
        <p:txBody>
          <a:bodyPr vert="horz" wrap="square" lIns="0" tIns="0" rIns="0" bIns="0" numCol="1" rtlCol="0">
            <a:spAutoFit/>
          </a:bodyPr>
          <a:lstStyle/>
          <a:p>
            <a:pPr algn="just" fontAlgn="base">
              <a:lnSpc>
                <a:spcPct val="150000"/>
              </a:lnSpc>
            </a:pPr>
            <a:r>
              <a:rPr lang="en-IN" sz="1750" b="1" dirty="0"/>
              <a:t>Functional </a:t>
            </a:r>
            <a:r>
              <a:rPr lang="en-IN" sz="1750" b="1" dirty="0" smtClean="0"/>
              <a:t>Rules:</a:t>
            </a:r>
            <a:endParaRPr lang="en-IN" sz="1750" b="1" dirty="0"/>
          </a:p>
          <a:p>
            <a:pPr marL="342900" indent="-342900" algn="just" fontAlgn="base">
              <a:lnSpc>
                <a:spcPct val="150000"/>
              </a:lnSpc>
              <a:buFont typeface="+mj-lt"/>
              <a:buAutoNum type="arabicPeriod"/>
            </a:pPr>
            <a:r>
              <a:rPr lang="en-IN" sz="1750" dirty="0" smtClean="0"/>
              <a:t>(</a:t>
            </a:r>
            <a:r>
              <a:rPr lang="en-IN" sz="1750" dirty="0" err="1"/>
              <a:t>f+g</a:t>
            </a:r>
            <a:r>
              <a:rPr lang="en-IN" sz="1750" dirty="0"/>
              <a:t>)(x)=f(x)+g(x)</a:t>
            </a:r>
          </a:p>
          <a:p>
            <a:pPr marL="342900" indent="-342900" algn="just" fontAlgn="base">
              <a:lnSpc>
                <a:spcPct val="150000"/>
              </a:lnSpc>
              <a:buFont typeface="+mj-lt"/>
              <a:buAutoNum type="arabicPeriod"/>
            </a:pPr>
            <a:r>
              <a:rPr lang="en-IN" sz="1750" dirty="0"/>
              <a:t>(f-g)(x)=f(x)-g(x)</a:t>
            </a:r>
          </a:p>
          <a:p>
            <a:pPr marL="342900" indent="-342900" algn="just" fontAlgn="base">
              <a:lnSpc>
                <a:spcPct val="150000"/>
              </a:lnSpc>
              <a:buFont typeface="+mj-lt"/>
              <a:buAutoNum type="arabicPeriod"/>
            </a:pPr>
            <a:r>
              <a:rPr lang="en-IN" sz="1750" dirty="0"/>
              <a:t>(f*g)(x)=f(x)*g(x)</a:t>
            </a:r>
          </a:p>
          <a:p>
            <a:pPr marL="342900" indent="-342900" algn="just" fontAlgn="base">
              <a:lnSpc>
                <a:spcPct val="150000"/>
              </a:lnSpc>
              <a:buFont typeface="+mj-lt"/>
              <a:buAutoNum type="arabicPeriod"/>
            </a:pPr>
            <a:r>
              <a:rPr lang="en-IN" sz="1750" dirty="0"/>
              <a:t>(f/g)(x)=f(x)/g(x)</a:t>
            </a:r>
          </a:p>
          <a:p>
            <a:pPr marL="342900" indent="-342900" algn="just" fontAlgn="base">
              <a:lnSpc>
                <a:spcPct val="150000"/>
              </a:lnSpc>
              <a:buFont typeface="+mj-lt"/>
              <a:buAutoNum type="arabicPeriod"/>
            </a:pPr>
            <a:r>
              <a:rPr lang="en-IN" sz="1750" dirty="0"/>
              <a:t>(</a:t>
            </a:r>
            <a:r>
              <a:rPr lang="en-IN" sz="1750" dirty="0" err="1"/>
              <a:t>gof</a:t>
            </a:r>
            <a:r>
              <a:rPr lang="en-IN" sz="1750" dirty="0"/>
              <a:t>)(x)=g(f(x))</a:t>
            </a:r>
          </a:p>
          <a:p>
            <a:pPr marL="342900" indent="-342900" algn="just" fontAlgn="base">
              <a:lnSpc>
                <a:spcPct val="150000"/>
              </a:lnSpc>
              <a:buFont typeface="+mj-lt"/>
              <a:buAutoNum type="arabicPeriod"/>
            </a:pPr>
            <a:r>
              <a:rPr lang="en-IN" sz="1750" dirty="0"/>
              <a:t>f f-1=</a:t>
            </a:r>
            <a:r>
              <a:rPr lang="en-IN" sz="1750" dirty="0" err="1"/>
              <a:t>idy</a:t>
            </a:r>
            <a:r>
              <a:rPr lang="en-IN" sz="1750" dirty="0"/>
              <a:t> </a:t>
            </a:r>
            <a:endParaRPr lang="en-IN" sz="1750" b="1" dirty="0"/>
          </a:p>
          <a:p>
            <a:pPr algn="just" fontAlgn="base">
              <a:lnSpc>
                <a:spcPct val="150000"/>
              </a:lnSpc>
            </a:pPr>
            <a:endParaRPr lang="en-IN" sz="1750" b="1" dirty="0"/>
          </a:p>
          <a:p>
            <a:pPr algn="just" fontAlgn="base">
              <a:lnSpc>
                <a:spcPct val="150000"/>
              </a:lnSpc>
            </a:pPr>
            <a:endParaRPr lang="en-IN" sz="1750" b="1" dirty="0"/>
          </a:p>
        </p:txBody>
      </p:sp>
    </p:spTree>
    <p:extLst>
      <p:ext uri="{BB962C8B-B14F-4D97-AF65-F5344CB8AC3E}">
        <p14:creationId xmlns:p14="http://schemas.microsoft.com/office/powerpoint/2010/main" xmlns="" val="2970552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Mathematical Notation of Functional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4503319" cy="4443524"/>
          </a:xfrm>
          <a:prstGeom prst="rect">
            <a:avLst/>
          </a:prstGeom>
        </p:spPr>
        <p:txBody>
          <a:bodyPr vert="horz" wrap="square" lIns="0" tIns="0" rIns="0" bIns="0" numCol="1" rtlCol="0">
            <a:spAutoFit/>
          </a:bodyPr>
          <a:lstStyle/>
          <a:p>
            <a:pPr algn="just" fontAlgn="base">
              <a:lnSpc>
                <a:spcPct val="150000"/>
              </a:lnSpc>
            </a:pPr>
            <a:r>
              <a:rPr lang="en-IN" sz="1750" dirty="0"/>
              <a:t>f(x) = 3x 2 - 2x + 5</a:t>
            </a:r>
          </a:p>
          <a:p>
            <a:pPr algn="just" fontAlgn="base">
              <a:lnSpc>
                <a:spcPct val="150000"/>
              </a:lnSpc>
            </a:pPr>
            <a:r>
              <a:rPr lang="en-IN" sz="1750" dirty="0" err="1" smtClean="0"/>
              <a:t>def</a:t>
            </a:r>
            <a:r>
              <a:rPr lang="en-IN" sz="1750" dirty="0" smtClean="0"/>
              <a:t> </a:t>
            </a:r>
            <a:r>
              <a:rPr lang="en-IN" sz="1750" dirty="0"/>
              <a:t>f(x): </a:t>
            </a:r>
          </a:p>
          <a:p>
            <a:pPr algn="just" fontAlgn="base">
              <a:lnSpc>
                <a:spcPct val="150000"/>
              </a:lnSpc>
            </a:pPr>
            <a:r>
              <a:rPr lang="en-IN" sz="1750" dirty="0"/>
              <a:t>	return 3 * x ** 2 - 2 * x + 5</a:t>
            </a:r>
          </a:p>
          <a:p>
            <a:pPr algn="just" fontAlgn="base">
              <a:lnSpc>
                <a:spcPct val="150000"/>
              </a:lnSpc>
            </a:pPr>
            <a:r>
              <a:rPr lang="en-IN" sz="1750" dirty="0" smtClean="0"/>
              <a:t>&gt;&gt;&gt; </a:t>
            </a:r>
            <a:r>
              <a:rPr lang="en-IN" sz="1750" dirty="0"/>
              <a:t>f(3) </a:t>
            </a:r>
          </a:p>
          <a:p>
            <a:pPr algn="just" fontAlgn="base">
              <a:lnSpc>
                <a:spcPct val="150000"/>
              </a:lnSpc>
            </a:pPr>
            <a:r>
              <a:rPr lang="en-IN" sz="1750" dirty="0"/>
              <a:t>26 </a:t>
            </a:r>
          </a:p>
          <a:p>
            <a:pPr algn="just" fontAlgn="base">
              <a:lnSpc>
                <a:spcPct val="150000"/>
              </a:lnSpc>
            </a:pPr>
            <a:r>
              <a:rPr lang="en-IN" sz="1750" dirty="0"/>
              <a:t>&gt;&gt;&gt; f(0)</a:t>
            </a:r>
          </a:p>
          <a:p>
            <a:pPr algn="just" fontAlgn="base">
              <a:lnSpc>
                <a:spcPct val="150000"/>
              </a:lnSpc>
            </a:pPr>
            <a:r>
              <a:rPr lang="en-IN" sz="1750" dirty="0"/>
              <a:t> 5 </a:t>
            </a:r>
          </a:p>
          <a:p>
            <a:pPr algn="just" fontAlgn="base">
              <a:lnSpc>
                <a:spcPct val="150000"/>
              </a:lnSpc>
            </a:pPr>
            <a:r>
              <a:rPr lang="en-IN" sz="1750" dirty="0" smtClean="0"/>
              <a:t>&gt;&gt;&gt; </a:t>
            </a:r>
            <a:r>
              <a:rPr lang="en-IN" sz="1750" dirty="0"/>
              <a:t>f(-1)</a:t>
            </a:r>
          </a:p>
          <a:p>
            <a:pPr algn="just" fontAlgn="base">
              <a:lnSpc>
                <a:spcPct val="150000"/>
              </a:lnSpc>
            </a:pPr>
            <a:r>
              <a:rPr lang="en-IN" sz="1750" dirty="0"/>
              <a:t> 10 </a:t>
            </a:r>
          </a:p>
          <a:p>
            <a:pPr algn="just" fontAlgn="base">
              <a:lnSpc>
                <a:spcPct val="150000"/>
              </a:lnSpc>
            </a:pPr>
            <a:r>
              <a:rPr lang="en-IN" sz="1750" dirty="0" smtClean="0"/>
              <a:t>&gt;&gt;&gt; </a:t>
            </a:r>
            <a:r>
              <a:rPr lang="en-IN" sz="1750" dirty="0"/>
              <a:t>result = f(3) + f(-1) </a:t>
            </a:r>
          </a:p>
          <a:p>
            <a:pPr algn="just" fontAlgn="base">
              <a:lnSpc>
                <a:spcPct val="150000"/>
              </a:lnSpc>
            </a:pPr>
            <a:r>
              <a:rPr lang="en-IN" sz="1750" dirty="0"/>
              <a:t>&gt;&gt;&gt; </a:t>
            </a:r>
            <a:r>
              <a:rPr lang="en-IN" sz="1750" dirty="0" smtClean="0"/>
              <a:t>result  #output 36</a:t>
            </a:r>
            <a:endParaRPr lang="en-IN" sz="1750" dirty="0"/>
          </a:p>
        </p:txBody>
      </p:sp>
      <p:sp>
        <p:nvSpPr>
          <p:cNvPr id="8" name="object 12"/>
          <p:cNvSpPr txBox="1"/>
          <p:nvPr/>
        </p:nvSpPr>
        <p:spPr>
          <a:xfrm>
            <a:off x="6172200" y="497459"/>
            <a:ext cx="5965257" cy="6059351"/>
          </a:xfrm>
          <a:prstGeom prst="rect">
            <a:avLst/>
          </a:prstGeom>
        </p:spPr>
        <p:txBody>
          <a:bodyPr vert="horz" wrap="square" lIns="0" tIns="0" rIns="0" bIns="0" numCol="1" rtlCol="0">
            <a:spAutoFit/>
          </a:bodyPr>
          <a:lstStyle/>
          <a:p>
            <a:pPr algn="just" fontAlgn="base">
              <a:lnSpc>
                <a:spcPct val="150000"/>
              </a:lnSpc>
            </a:pPr>
            <a:r>
              <a:rPr lang="en-IN" sz="1750" dirty="0"/>
              <a:t>Function composition is a way of combining functions such that the result of each function is passed as the argument of the next function. </a:t>
            </a:r>
            <a:r>
              <a:rPr lang="en-IN" sz="1750" dirty="0" smtClean="0"/>
              <a:t>Example: </a:t>
            </a:r>
            <a:endParaRPr lang="en-IN" sz="1750" b="1" dirty="0" smtClean="0"/>
          </a:p>
          <a:p>
            <a:pPr algn="just" fontAlgn="base">
              <a:lnSpc>
                <a:spcPct val="150000"/>
              </a:lnSpc>
            </a:pPr>
            <a:r>
              <a:rPr lang="en-IN" sz="1750" dirty="0" err="1" smtClean="0"/>
              <a:t>def</a:t>
            </a:r>
            <a:r>
              <a:rPr lang="en-IN" sz="1750" dirty="0" smtClean="0"/>
              <a:t> </a:t>
            </a:r>
            <a:r>
              <a:rPr lang="en-IN" sz="1750" dirty="0"/>
              <a:t>f(x):</a:t>
            </a:r>
          </a:p>
          <a:p>
            <a:pPr algn="just" fontAlgn="base">
              <a:lnSpc>
                <a:spcPct val="150000"/>
              </a:lnSpc>
            </a:pPr>
            <a:r>
              <a:rPr lang="en-IN" sz="1750" dirty="0"/>
              <a:t>...     return 2 * x</a:t>
            </a:r>
          </a:p>
          <a:p>
            <a:pPr algn="just" fontAlgn="base">
              <a:lnSpc>
                <a:spcPct val="150000"/>
              </a:lnSpc>
            </a:pPr>
            <a:r>
              <a:rPr lang="en-IN" sz="1750" dirty="0"/>
              <a:t>&gt;&gt;&gt; </a:t>
            </a:r>
            <a:r>
              <a:rPr lang="en-IN" sz="1750" dirty="0" err="1"/>
              <a:t>def</a:t>
            </a:r>
            <a:r>
              <a:rPr lang="en-IN" sz="1750" dirty="0"/>
              <a:t> g(x):</a:t>
            </a:r>
          </a:p>
          <a:p>
            <a:pPr algn="just" fontAlgn="base">
              <a:lnSpc>
                <a:spcPct val="150000"/>
              </a:lnSpc>
            </a:pPr>
            <a:r>
              <a:rPr lang="en-IN" sz="1750" dirty="0"/>
              <a:t>...     return x + 5</a:t>
            </a:r>
          </a:p>
          <a:p>
            <a:pPr algn="just" fontAlgn="base">
              <a:lnSpc>
                <a:spcPct val="150000"/>
              </a:lnSpc>
            </a:pPr>
            <a:r>
              <a:rPr lang="en-IN" sz="1750" dirty="0"/>
              <a:t>&gt;&gt;&gt; </a:t>
            </a:r>
            <a:r>
              <a:rPr lang="en-IN" sz="1750" dirty="0" err="1"/>
              <a:t>def</a:t>
            </a:r>
            <a:r>
              <a:rPr lang="en-IN" sz="1750" dirty="0"/>
              <a:t> h(x):</a:t>
            </a:r>
          </a:p>
          <a:p>
            <a:pPr algn="just" fontAlgn="base">
              <a:lnSpc>
                <a:spcPct val="150000"/>
              </a:lnSpc>
            </a:pPr>
            <a:r>
              <a:rPr lang="en-IN" sz="1750" dirty="0"/>
              <a:t>...     return x ** 2 - 3</a:t>
            </a:r>
          </a:p>
          <a:p>
            <a:pPr algn="just" fontAlgn="base">
              <a:lnSpc>
                <a:spcPct val="150000"/>
              </a:lnSpc>
            </a:pPr>
            <a:r>
              <a:rPr lang="en-IN" sz="1750" dirty="0"/>
              <a:t>&gt;&gt;&gt; f(3</a:t>
            </a:r>
            <a:r>
              <a:rPr lang="en-IN" sz="1750" dirty="0" smtClean="0"/>
              <a:t>)		# 6</a:t>
            </a:r>
            <a:endParaRPr lang="en-IN" sz="1750" dirty="0"/>
          </a:p>
          <a:p>
            <a:pPr algn="just" fontAlgn="base">
              <a:lnSpc>
                <a:spcPct val="150000"/>
              </a:lnSpc>
            </a:pPr>
            <a:r>
              <a:rPr lang="en-IN" sz="1750" dirty="0"/>
              <a:t>&gt;&gt;&gt; g(3</a:t>
            </a:r>
            <a:r>
              <a:rPr lang="en-IN" sz="1750" dirty="0" smtClean="0"/>
              <a:t>)		# 8</a:t>
            </a:r>
            <a:endParaRPr lang="en-IN" sz="1750" dirty="0"/>
          </a:p>
          <a:p>
            <a:pPr algn="just" fontAlgn="base">
              <a:lnSpc>
                <a:spcPct val="150000"/>
              </a:lnSpc>
            </a:pPr>
            <a:r>
              <a:rPr lang="en-IN" sz="1750" dirty="0"/>
              <a:t>&gt;&gt;&gt; h(4</a:t>
            </a:r>
            <a:r>
              <a:rPr lang="en-IN" sz="1750" dirty="0" smtClean="0"/>
              <a:t>)		# 13</a:t>
            </a:r>
            <a:endParaRPr lang="en-IN" sz="1750" dirty="0"/>
          </a:p>
          <a:p>
            <a:pPr algn="just" fontAlgn="base">
              <a:lnSpc>
                <a:spcPct val="150000"/>
              </a:lnSpc>
            </a:pPr>
            <a:r>
              <a:rPr lang="en-IN" sz="1750" dirty="0"/>
              <a:t>&gt;&gt;&gt; f(g(3</a:t>
            </a:r>
            <a:r>
              <a:rPr lang="en-IN" sz="1750" dirty="0" smtClean="0"/>
              <a:t>))	# 16</a:t>
            </a:r>
            <a:endParaRPr lang="en-IN" sz="1750" dirty="0"/>
          </a:p>
          <a:p>
            <a:pPr algn="just" fontAlgn="base">
              <a:lnSpc>
                <a:spcPct val="150000"/>
              </a:lnSpc>
            </a:pPr>
            <a:r>
              <a:rPr lang="en-IN" sz="1750" dirty="0"/>
              <a:t>&gt;&gt;&gt; g(f(3</a:t>
            </a:r>
            <a:r>
              <a:rPr lang="en-IN" sz="1750" dirty="0" smtClean="0"/>
              <a:t>))	# 11</a:t>
            </a:r>
            <a:endParaRPr lang="en-IN" sz="1750" dirty="0"/>
          </a:p>
          <a:p>
            <a:pPr algn="just" fontAlgn="base">
              <a:lnSpc>
                <a:spcPct val="150000"/>
              </a:lnSpc>
            </a:pPr>
            <a:r>
              <a:rPr lang="en-IN" sz="1750" dirty="0"/>
              <a:t>&gt;&gt;&gt; h(f(g(0</a:t>
            </a:r>
            <a:r>
              <a:rPr lang="en-IN" sz="1750" dirty="0" smtClean="0"/>
              <a:t>)))	# 97</a:t>
            </a:r>
            <a:endParaRPr lang="en-IN" sz="1750" dirty="0"/>
          </a:p>
        </p:txBody>
      </p:sp>
    </p:spTree>
    <p:extLst>
      <p:ext uri="{BB962C8B-B14F-4D97-AF65-F5344CB8AC3E}">
        <p14:creationId xmlns:p14="http://schemas.microsoft.com/office/powerpoint/2010/main" xmlns="" val="27561232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Mathematical Notation of Functional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4503319" cy="4805739"/>
          </a:xfrm>
          <a:prstGeom prst="rect">
            <a:avLst/>
          </a:prstGeom>
        </p:spPr>
        <p:txBody>
          <a:bodyPr vert="horz" wrap="square" lIns="0" tIns="0" rIns="0" bIns="0" numCol="1" rtlCol="0">
            <a:spAutoFit/>
          </a:bodyPr>
          <a:lstStyle/>
          <a:p>
            <a:pPr algn="just" fontAlgn="base">
              <a:lnSpc>
                <a:spcPct val="150000"/>
              </a:lnSpc>
            </a:pPr>
            <a:r>
              <a:rPr lang="en-IN" sz="1750" dirty="0" err="1"/>
              <a:t>def</a:t>
            </a:r>
            <a:r>
              <a:rPr lang="en-IN" sz="1750" dirty="0"/>
              <a:t> compose2(f, g): </a:t>
            </a:r>
          </a:p>
          <a:p>
            <a:pPr algn="just" fontAlgn="base">
              <a:lnSpc>
                <a:spcPct val="150000"/>
              </a:lnSpc>
            </a:pPr>
            <a:r>
              <a:rPr lang="en-IN" sz="1750" dirty="0"/>
              <a:t>	return lambda x: f(g(x))</a:t>
            </a:r>
          </a:p>
          <a:p>
            <a:pPr algn="just" fontAlgn="base">
              <a:lnSpc>
                <a:spcPct val="150000"/>
              </a:lnSpc>
            </a:pPr>
            <a:endParaRPr lang="en-IN" sz="1750" dirty="0"/>
          </a:p>
          <a:p>
            <a:pPr algn="just" fontAlgn="base">
              <a:lnSpc>
                <a:spcPct val="150000"/>
              </a:lnSpc>
            </a:pPr>
            <a:r>
              <a:rPr lang="en-IN" sz="1750" dirty="0"/>
              <a:t>&gt;&gt;&gt; </a:t>
            </a:r>
            <a:r>
              <a:rPr lang="en-IN" sz="1750" dirty="0" err="1"/>
              <a:t>def</a:t>
            </a:r>
            <a:r>
              <a:rPr lang="en-IN" sz="1750" dirty="0"/>
              <a:t> double(x):</a:t>
            </a:r>
          </a:p>
          <a:p>
            <a:pPr algn="just" fontAlgn="base">
              <a:lnSpc>
                <a:spcPct val="150000"/>
              </a:lnSpc>
            </a:pPr>
            <a:r>
              <a:rPr lang="en-IN" sz="1750" dirty="0"/>
              <a:t>...     return x * 2</a:t>
            </a:r>
          </a:p>
          <a:p>
            <a:pPr algn="just" fontAlgn="base">
              <a:lnSpc>
                <a:spcPct val="150000"/>
              </a:lnSpc>
            </a:pPr>
            <a:endParaRPr lang="en-IN" sz="1750" dirty="0"/>
          </a:p>
          <a:p>
            <a:pPr algn="just" fontAlgn="base">
              <a:lnSpc>
                <a:spcPct val="150000"/>
              </a:lnSpc>
            </a:pPr>
            <a:r>
              <a:rPr lang="en-IN" sz="1750" dirty="0"/>
              <a:t>&gt;&gt;&gt; </a:t>
            </a:r>
            <a:r>
              <a:rPr lang="en-IN" sz="1750" dirty="0" err="1"/>
              <a:t>def</a:t>
            </a:r>
            <a:r>
              <a:rPr lang="en-IN" sz="1750" dirty="0"/>
              <a:t> </a:t>
            </a:r>
            <a:r>
              <a:rPr lang="en-IN" sz="1750" dirty="0" err="1"/>
              <a:t>inc</a:t>
            </a:r>
            <a:r>
              <a:rPr lang="en-IN" sz="1750" dirty="0"/>
              <a:t>(x):</a:t>
            </a:r>
          </a:p>
          <a:p>
            <a:pPr algn="just" fontAlgn="base">
              <a:lnSpc>
                <a:spcPct val="150000"/>
              </a:lnSpc>
            </a:pPr>
            <a:r>
              <a:rPr lang="en-IN" sz="1750" dirty="0"/>
              <a:t>...     return x + 1</a:t>
            </a:r>
          </a:p>
          <a:p>
            <a:pPr algn="just" fontAlgn="base">
              <a:lnSpc>
                <a:spcPct val="150000"/>
              </a:lnSpc>
            </a:pPr>
            <a:r>
              <a:rPr lang="en-IN" sz="1750" dirty="0"/>
              <a:t>...</a:t>
            </a:r>
          </a:p>
          <a:p>
            <a:pPr algn="just" fontAlgn="base">
              <a:lnSpc>
                <a:spcPct val="150000"/>
              </a:lnSpc>
            </a:pPr>
            <a:r>
              <a:rPr lang="en-IN" sz="1750" dirty="0"/>
              <a:t>&gt;&gt;&gt; </a:t>
            </a:r>
            <a:r>
              <a:rPr lang="en-IN" sz="1750" dirty="0" err="1"/>
              <a:t>inc_and_double</a:t>
            </a:r>
            <a:r>
              <a:rPr lang="en-IN" sz="1750" dirty="0"/>
              <a:t> = compose2(double, </a:t>
            </a:r>
            <a:r>
              <a:rPr lang="en-IN" sz="1750" dirty="0" err="1"/>
              <a:t>inc</a:t>
            </a:r>
            <a:r>
              <a:rPr lang="en-IN" sz="1750" dirty="0"/>
              <a:t>)</a:t>
            </a:r>
          </a:p>
          <a:p>
            <a:pPr algn="just" fontAlgn="base">
              <a:lnSpc>
                <a:spcPct val="150000"/>
              </a:lnSpc>
            </a:pPr>
            <a:r>
              <a:rPr lang="en-IN" sz="1750" dirty="0"/>
              <a:t>&gt;&gt;&gt; </a:t>
            </a:r>
            <a:r>
              <a:rPr lang="en-IN" sz="1750" dirty="0" err="1"/>
              <a:t>inc_and_double</a:t>
            </a:r>
            <a:r>
              <a:rPr lang="en-IN" sz="1750" dirty="0"/>
              <a:t>(10)</a:t>
            </a:r>
          </a:p>
          <a:p>
            <a:pPr algn="just" fontAlgn="base">
              <a:lnSpc>
                <a:spcPct val="150000"/>
              </a:lnSpc>
            </a:pPr>
            <a:r>
              <a:rPr lang="en-IN" sz="1750" dirty="0" smtClean="0"/>
              <a:t>#output 22</a:t>
            </a:r>
            <a:endParaRPr lang="en-IN" sz="1750" dirty="0"/>
          </a:p>
        </p:txBody>
      </p:sp>
    </p:spTree>
    <p:extLst>
      <p:ext uri="{BB962C8B-B14F-4D97-AF65-F5344CB8AC3E}">
        <p14:creationId xmlns:p14="http://schemas.microsoft.com/office/powerpoint/2010/main" xmlns="" val="32093934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2" y="44591"/>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Concepts of FP</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285866"/>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Pure functions</a:t>
              </a:r>
            </a:p>
            <a:p>
              <a:pPr marL="357188" indent="-357188" algn="just" fontAlgn="base">
                <a:lnSpc>
                  <a:spcPct val="150000"/>
                </a:lnSpc>
                <a:buFont typeface="Arial" panose="020B0604020202020204" pitchFamily="34" charset="0"/>
                <a:buChar char="•"/>
              </a:pPr>
              <a:r>
                <a:rPr lang="en-IN" sz="1750" dirty="0" smtClean="0"/>
                <a:t>Recursion</a:t>
              </a:r>
            </a:p>
            <a:p>
              <a:pPr marL="357188" indent="-357188" algn="just" fontAlgn="base">
                <a:lnSpc>
                  <a:spcPct val="150000"/>
                </a:lnSpc>
                <a:buFont typeface="Arial" panose="020B0604020202020204" pitchFamily="34" charset="0"/>
                <a:buChar char="•"/>
              </a:pPr>
              <a:r>
                <a:rPr lang="en-IN" sz="1750" dirty="0" smtClean="0"/>
                <a:t>Referential transparency</a:t>
              </a:r>
            </a:p>
            <a:p>
              <a:pPr marL="357188" indent="-357188" algn="just" fontAlgn="base">
                <a:lnSpc>
                  <a:spcPct val="150000"/>
                </a:lnSpc>
                <a:buFont typeface="Arial" panose="020B0604020202020204" pitchFamily="34" charset="0"/>
                <a:buChar char="•"/>
              </a:pPr>
              <a:r>
                <a:rPr lang="en-IN" sz="1750" dirty="0" smtClean="0"/>
                <a:t>Functions are First-Class and can be Higher-Order</a:t>
              </a:r>
            </a:p>
            <a:p>
              <a:pPr marL="357188" indent="-357188" algn="just" fontAlgn="base">
                <a:lnSpc>
                  <a:spcPct val="150000"/>
                </a:lnSpc>
                <a:buFont typeface="Arial" panose="020B0604020202020204" pitchFamily="34" charset="0"/>
                <a:buChar char="•"/>
              </a:pPr>
              <a:r>
                <a:rPr lang="en-IN" sz="1750" dirty="0" smtClean="0"/>
                <a:t>Immutability</a:t>
              </a:r>
              <a:endParaRPr lang="en-US" sz="1750" dirty="0"/>
            </a:p>
          </p:txBody>
        </p:sp>
      </p:grpSp>
      <p:pic>
        <p:nvPicPr>
          <p:cNvPr id="5" name="Picture 4"/>
          <p:cNvPicPr>
            <a:picLocks noChangeAspect="1"/>
          </p:cNvPicPr>
          <p:nvPr/>
        </p:nvPicPr>
        <p:blipFill>
          <a:blip r:embed="rId3"/>
          <a:stretch>
            <a:fillRect/>
          </a:stretch>
        </p:blipFill>
        <p:spPr>
          <a:xfrm>
            <a:off x="5861934" y="1438835"/>
            <a:ext cx="5949776" cy="4803327"/>
          </a:xfrm>
          <a:prstGeom prst="rect">
            <a:avLst/>
          </a:prstGeom>
        </p:spPr>
      </p:pic>
    </p:spTree>
    <p:extLst>
      <p:ext uri="{BB962C8B-B14F-4D97-AF65-F5344CB8AC3E}">
        <p14:creationId xmlns:p14="http://schemas.microsoft.com/office/powerpoint/2010/main" xmlns="" val="20257129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510" y="50767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39281" y="103044"/>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1. Pure functions</a:t>
            </a:r>
            <a:endParaRPr sz="2563" dirty="0">
              <a:latin typeface="Arial"/>
              <a:cs typeface="Arial"/>
            </a:endParaRPr>
          </a:p>
        </p:txBody>
      </p:sp>
      <p:sp>
        <p:nvSpPr>
          <p:cNvPr id="27" name="object 20"/>
          <p:cNvSpPr/>
          <p:nvPr/>
        </p:nvSpPr>
        <p:spPr>
          <a:xfrm flipV="1">
            <a:off x="0" y="673548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30" name="object 12"/>
          <p:cNvSpPr txBox="1"/>
          <p:nvPr/>
        </p:nvSpPr>
        <p:spPr>
          <a:xfrm>
            <a:off x="174073" y="760876"/>
            <a:ext cx="11812590" cy="403957"/>
          </a:xfrm>
          <a:prstGeom prst="rect">
            <a:avLst/>
          </a:prstGeom>
        </p:spPr>
        <p:txBody>
          <a:bodyPr vert="horz" wrap="square" lIns="0" tIns="0" rIns="0" bIns="0" numCol="1" rtlCol="0">
            <a:spAutoFit/>
          </a:bodyPr>
          <a:lstStyle/>
          <a:p>
            <a:pPr fontAlgn="base">
              <a:lnSpc>
                <a:spcPct val="150000"/>
              </a:lnSpc>
            </a:pPr>
            <a:endParaRPr lang="en-US" sz="1750" dirty="0"/>
          </a:p>
        </p:txBody>
      </p:sp>
      <p:grpSp>
        <p:nvGrpSpPr>
          <p:cNvPr id="10" name="Group 27"/>
          <p:cNvGrpSpPr/>
          <p:nvPr/>
        </p:nvGrpSpPr>
        <p:grpSpPr>
          <a:xfrm>
            <a:off x="31953" y="558228"/>
            <a:ext cx="12105504" cy="6540902"/>
            <a:chOff x="152400" y="1253946"/>
            <a:chExt cx="9296400" cy="874319"/>
          </a:xfrm>
        </p:grpSpPr>
        <p:sp>
          <p:nvSpPr>
            <p:cNvPr id="11" name="Rectangle 10"/>
            <p:cNvSpPr/>
            <p:nvPr/>
          </p:nvSpPr>
          <p:spPr>
            <a:xfrm>
              <a:off x="152400" y="1253946"/>
              <a:ext cx="9296400" cy="82326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2" name="object 12"/>
            <p:cNvSpPr txBox="1"/>
            <p:nvPr/>
          </p:nvSpPr>
          <p:spPr>
            <a:xfrm>
              <a:off x="201008" y="1264318"/>
              <a:ext cx="9247791" cy="863947"/>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Pure functions always return the same results when given the same inputs. Consequently, they have no side effects.</a:t>
              </a:r>
            </a:p>
            <a:p>
              <a:pPr marL="285750" indent="-285750" algn="just" fontAlgn="base">
                <a:lnSpc>
                  <a:spcPct val="150000"/>
                </a:lnSpc>
                <a:buFont typeface="Arial" panose="020B0604020202020204" pitchFamily="34" charset="0"/>
                <a:buChar char="•"/>
              </a:pPr>
              <a:r>
                <a:rPr lang="en-IN" sz="1750" dirty="0" smtClean="0"/>
                <a:t>Properties of Pure functions are:</a:t>
              </a:r>
            </a:p>
            <a:p>
              <a:pPr marL="742950" lvl="1" indent="-285750" algn="just" fontAlgn="base">
                <a:lnSpc>
                  <a:spcPct val="150000"/>
                </a:lnSpc>
                <a:buFont typeface="Arial" panose="020B0604020202020204" pitchFamily="34" charset="0"/>
                <a:buChar char="•"/>
              </a:pPr>
              <a:r>
                <a:rPr lang="en-IN" sz="1750" dirty="0" smtClean="0"/>
                <a:t>First, they always produce the same output for same arguments irrespective of anything else.</a:t>
              </a:r>
            </a:p>
            <a:p>
              <a:pPr marL="742950" lvl="1" indent="-285750" algn="just" fontAlgn="base">
                <a:lnSpc>
                  <a:spcPct val="150000"/>
                </a:lnSpc>
                <a:buFont typeface="Arial" panose="020B0604020202020204" pitchFamily="34" charset="0"/>
                <a:buChar char="•"/>
              </a:pPr>
              <a:r>
                <a:rPr lang="en-IN" sz="1750" dirty="0" smtClean="0"/>
                <a:t>Secondly, they have no side-effects i.e. they do modify any argument or global variables or output something.</a:t>
              </a:r>
            </a:p>
            <a:p>
              <a:pPr marL="285750" lvl="1" indent="-285750" algn="just" fontAlgn="base">
                <a:lnSpc>
                  <a:spcPct val="150000"/>
                </a:lnSpc>
                <a:buFont typeface="Arial" panose="020B0604020202020204" pitchFamily="34" charset="0"/>
                <a:buChar char="•"/>
              </a:pPr>
              <a:r>
                <a:rPr lang="en-IN" sz="1750" dirty="0" smtClean="0"/>
                <a:t>A simple example would be a function to receive a collection of numbers and expect it to increment each element of this collection.</a:t>
              </a:r>
            </a:p>
            <a:p>
              <a:pPr marL="285750" lvl="1" indent="-285750" algn="just" fontAlgn="base">
                <a:lnSpc>
                  <a:spcPct val="150000"/>
                </a:lnSpc>
                <a:buFont typeface="Arial" panose="020B0604020202020204" pitchFamily="34" charset="0"/>
                <a:buChar char="•"/>
              </a:pPr>
              <a:r>
                <a:rPr lang="en-IN" sz="1750" dirty="0" smtClean="0"/>
                <a:t>We receive the numbers collection, use map with the</a:t>
              </a:r>
              <a:r>
                <a:rPr lang="en-IN" sz="1750" b="1" i="1" dirty="0" smtClean="0"/>
                <a:t> </a:t>
              </a:r>
              <a:r>
                <a:rPr lang="en-IN" sz="1750" b="1" i="1" dirty="0" err="1" smtClean="0"/>
                <a:t>inc</a:t>
              </a:r>
              <a:r>
                <a:rPr lang="en-IN" sz="1750" b="1" i="1" dirty="0" smtClean="0"/>
                <a:t> </a:t>
              </a:r>
              <a:r>
                <a:rPr lang="en-IN" sz="1750" dirty="0" smtClean="0"/>
                <a:t>function to increment each number, and return a new list of incremented numbers.</a:t>
              </a:r>
            </a:p>
            <a:p>
              <a:pPr marL="0" lvl="1" fontAlgn="base">
                <a:lnSpc>
                  <a:spcPct val="150000"/>
                </a:lnSpc>
              </a:pPr>
              <a:r>
                <a:rPr lang="en-IN" sz="1750" dirty="0" smtClean="0"/>
                <a:t>Example:</a:t>
              </a:r>
            </a:p>
            <a:p>
              <a:pPr marL="0" lvl="1" fontAlgn="base"/>
              <a:r>
                <a:rPr lang="en-IN" sz="1750" dirty="0"/>
                <a:t>	</a:t>
              </a:r>
              <a:r>
                <a:rPr lang="en-IN" sz="1750" dirty="0" smtClean="0"/>
                <a:t>def </a:t>
              </a:r>
              <a:r>
                <a:rPr lang="en-IN" sz="1750" dirty="0" err="1" smtClean="0"/>
                <a:t>inc</a:t>
              </a:r>
              <a:r>
                <a:rPr lang="en-IN" sz="1750" dirty="0" smtClean="0"/>
                <a:t>(x):						Note : Function involving Reading files, </a:t>
              </a:r>
            </a:p>
            <a:p>
              <a:pPr marL="0" lvl="1" fontAlgn="base"/>
              <a:r>
                <a:rPr lang="en-IN" sz="1750" dirty="0" smtClean="0"/>
                <a:t>		return x+1			 	using global data, random numbers are impure functions</a:t>
              </a:r>
            </a:p>
            <a:p>
              <a:pPr marL="0" lvl="1" fontAlgn="base"/>
              <a:r>
                <a:rPr lang="en-IN" sz="1750" dirty="0"/>
                <a:t>	</a:t>
              </a:r>
              <a:r>
                <a:rPr lang="en-IN" sz="1750" dirty="0" smtClean="0"/>
                <a:t>list=[8,3,7,5,2,6]</a:t>
              </a:r>
            </a:p>
            <a:p>
              <a:pPr marL="0" lvl="1" fontAlgn="base"/>
              <a:r>
                <a:rPr lang="en-IN" sz="1750" dirty="0"/>
                <a:t>	</a:t>
              </a:r>
              <a:r>
                <a:rPr lang="en-IN" sz="1750" dirty="0" smtClean="0"/>
                <a:t>x=map(</a:t>
              </a:r>
              <a:r>
                <a:rPr lang="en-IN" sz="1750" dirty="0" err="1" smtClean="0"/>
                <a:t>inc,list</a:t>
              </a:r>
              <a:r>
                <a:rPr lang="en-IN" sz="1750" dirty="0" smtClean="0"/>
                <a:t>)   #print(list)</a:t>
              </a:r>
            </a:p>
            <a:p>
              <a:pPr marL="0" lvl="1" fontAlgn="base"/>
              <a:r>
                <a:rPr lang="en-IN" sz="1750" dirty="0"/>
                <a:t>	</a:t>
              </a:r>
              <a:r>
                <a:rPr lang="en-IN" sz="1750" dirty="0" smtClean="0"/>
                <a:t>print(x)</a:t>
              </a:r>
            </a:p>
            <a:p>
              <a:pPr marL="0" lvl="1" algn="just" fontAlgn="base">
                <a:lnSpc>
                  <a:spcPct val="150000"/>
                </a:lnSpc>
              </a:pPr>
              <a:r>
                <a:rPr lang="en-IN" sz="1750" b="1" dirty="0" smtClean="0"/>
                <a:t>Note: </a:t>
              </a:r>
              <a:r>
                <a:rPr lang="en-IN" sz="1750" dirty="0" smtClean="0"/>
                <a:t>if a function relies on the global variable or class member’s data, then it is not pure. And in such cases, the return value of that function is not entirely dependent on the list of arguments received as input and can also have side effects. </a:t>
              </a:r>
            </a:p>
            <a:p>
              <a:pPr marL="0" lvl="1" algn="just" fontAlgn="base">
                <a:lnSpc>
                  <a:spcPct val="150000"/>
                </a:lnSpc>
              </a:pPr>
              <a:r>
                <a:rPr lang="en-IN" sz="1750" dirty="0" smtClean="0"/>
                <a:t>A side effect is a change in the state of an application that is observable outside the called function other than its return value</a:t>
              </a:r>
            </a:p>
            <a:p>
              <a:pPr marL="0" lvl="1" fontAlgn="base"/>
              <a:endParaRPr lang="en-IN" sz="1750" dirty="0" smtClean="0"/>
            </a:p>
          </p:txBody>
        </p:sp>
      </p:grpSp>
      <p:pic>
        <p:nvPicPr>
          <p:cNvPr id="2" name="Picture 1"/>
          <p:cNvPicPr>
            <a:picLocks noChangeAspect="1"/>
          </p:cNvPicPr>
          <p:nvPr/>
        </p:nvPicPr>
        <p:blipFill>
          <a:blip r:embed="rId3"/>
          <a:stretch>
            <a:fillRect/>
          </a:stretch>
        </p:blipFill>
        <p:spPr>
          <a:xfrm>
            <a:off x="3721275" y="3946990"/>
            <a:ext cx="2711500" cy="1593198"/>
          </a:xfrm>
          <a:prstGeom prst="rect">
            <a:avLst/>
          </a:prstGeom>
        </p:spPr>
      </p:pic>
    </p:spTree>
    <p:extLst>
      <p:ext uri="{BB962C8B-B14F-4D97-AF65-F5344CB8AC3E}">
        <p14:creationId xmlns:p14="http://schemas.microsoft.com/office/powerpoint/2010/main" xmlns="" val="367497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2" y="44591"/>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2. Recursion</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571732"/>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In the functional programming paradigm, there is no for and while loops. Instead, functional programming languages rely on recursion for iteration. Recursion is implemented using recursive functions, which repetitively call themselves until the base case is reached.</a:t>
              </a:r>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r>
                <a:rPr lang="en-IN" sz="1750" dirty="0" smtClean="0"/>
                <a:t>The above code performs recursion task as the loop by calling itself with a new start and a new accumulator.</a:t>
              </a:r>
            </a:p>
            <a:p>
              <a:pPr marL="357188" indent="-357188" algn="just" fontAlgn="base">
                <a:lnSpc>
                  <a:spcPct val="150000"/>
                </a:lnSpc>
                <a:buFont typeface="Arial" panose="020B0604020202020204" pitchFamily="34" charset="0"/>
                <a:buChar char="•"/>
              </a:pPr>
              <a:endParaRPr lang="en-US" sz="1750" dirty="0"/>
            </a:p>
          </p:txBody>
        </p:sp>
      </p:grpSp>
      <p:pic>
        <p:nvPicPr>
          <p:cNvPr id="4" name="Picture 3"/>
          <p:cNvPicPr>
            <a:picLocks noChangeAspect="1"/>
          </p:cNvPicPr>
          <p:nvPr/>
        </p:nvPicPr>
        <p:blipFill rotWithShape="1">
          <a:blip r:embed="rId3"/>
          <a:srcRect b="27441"/>
          <a:stretch/>
        </p:blipFill>
        <p:spPr>
          <a:xfrm>
            <a:off x="2332550" y="1737511"/>
            <a:ext cx="7877505" cy="1920089"/>
          </a:xfrm>
          <a:prstGeom prst="rect">
            <a:avLst/>
          </a:prstGeom>
        </p:spPr>
      </p:pic>
    </p:spTree>
    <p:extLst>
      <p:ext uri="{BB962C8B-B14F-4D97-AF65-F5344CB8AC3E}">
        <p14:creationId xmlns:p14="http://schemas.microsoft.com/office/powerpoint/2010/main" xmlns="" val="159207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2" y="44591"/>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Referential transparency</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800424"/>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An expression is said to be referentially transparent if it can be replaced with its corresponding value without changing the program's behaviour. As a result, evaluating a referentially transparent function gives the same value for fixed arguments. </a:t>
              </a:r>
              <a:r>
                <a:rPr lang="en-IN" sz="1750" dirty="0"/>
                <a:t>I</a:t>
              </a:r>
              <a:r>
                <a:rPr lang="en-IN" sz="1750" dirty="0" smtClean="0"/>
                <a:t>f a function consistently yields the same result for the same input, it is referentially transparent.</a:t>
              </a:r>
            </a:p>
            <a:p>
              <a:pPr marL="357188" indent="-357188" algn="just" fontAlgn="base">
                <a:lnSpc>
                  <a:spcPct val="150000"/>
                </a:lnSpc>
                <a:buFont typeface="Arial" panose="020B0604020202020204" pitchFamily="34" charset="0"/>
                <a:buChar char="•"/>
              </a:pPr>
              <a:r>
                <a:rPr lang="en-IN" sz="1750" dirty="0" smtClean="0"/>
                <a:t>Functional programs don’t have any assignment statements. For storing additional values in a program developed using functional programming, new variables must be defined. State of a variable in such a program is constant at any moment in time</a:t>
              </a:r>
            </a:p>
            <a:p>
              <a:pPr marL="357188" indent="-357188" algn="just" fontAlgn="base">
                <a:lnSpc>
                  <a:spcPct val="150000"/>
                </a:lnSpc>
                <a:buFont typeface="Arial" panose="020B0604020202020204" pitchFamily="34" charset="0"/>
                <a:buChar char="•"/>
              </a:pPr>
              <a:endParaRPr lang="en-IN" sz="1750" dirty="0" smtClean="0"/>
            </a:p>
            <a:p>
              <a:pPr marL="814388" lvl="1" indent="-357188" algn="just" fontAlgn="base">
                <a:lnSpc>
                  <a:spcPct val="150000"/>
                </a:lnSpc>
                <a:buFont typeface="Arial" panose="020B0604020202020204" pitchFamily="34" charset="0"/>
                <a:buChar char="•"/>
              </a:pPr>
              <a:r>
                <a:rPr lang="en-IN" sz="1750" dirty="0" smtClean="0"/>
                <a:t>pure function + immutable date = referential transparency</a:t>
              </a: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r>
                <a:rPr lang="en-IN" sz="1750" dirty="0" smtClean="0"/>
                <a:t>Let’s implement a square function:</a:t>
              </a:r>
            </a:p>
            <a:p>
              <a:pPr marL="814388" lvl="1" indent="-357188" algn="just" fontAlgn="base">
                <a:lnSpc>
                  <a:spcPct val="150000"/>
                </a:lnSpc>
                <a:buFont typeface="Arial" panose="020B0604020202020204" pitchFamily="34" charset="0"/>
                <a:buChar char="•"/>
              </a:pPr>
              <a:r>
                <a:rPr lang="en-IN" sz="1750" dirty="0" smtClean="0"/>
                <a:t>This (pure) function will always have the same output, given the same input.</a:t>
              </a:r>
            </a:p>
            <a:p>
              <a:pPr marL="814388" lvl="1" indent="-357188" algn="just" fontAlgn="base">
                <a:lnSpc>
                  <a:spcPct val="150000"/>
                </a:lnSpc>
                <a:buFont typeface="Arial" panose="020B0604020202020204" pitchFamily="34" charset="0"/>
                <a:buChar char="•"/>
              </a:pPr>
              <a:r>
                <a:rPr lang="en-IN" sz="1750" dirty="0" smtClean="0"/>
                <a:t>Passing “2” as a parameter of the square function will always returns 4. So now we can replace the (square 2) with 4.</a:t>
              </a:r>
              <a:endParaRPr lang="en-US" sz="1750" dirty="0"/>
            </a:p>
          </p:txBody>
        </p:sp>
      </p:grpSp>
      <p:pic>
        <p:nvPicPr>
          <p:cNvPr id="4" name="Picture 3"/>
          <p:cNvPicPr>
            <a:picLocks noChangeAspect="1"/>
          </p:cNvPicPr>
          <p:nvPr/>
        </p:nvPicPr>
        <p:blipFill>
          <a:blip r:embed="rId3"/>
          <a:stretch>
            <a:fillRect/>
          </a:stretch>
        </p:blipFill>
        <p:spPr>
          <a:xfrm>
            <a:off x="6717646" y="2727756"/>
            <a:ext cx="4900613" cy="2788032"/>
          </a:xfrm>
          <a:prstGeom prst="rect">
            <a:avLst/>
          </a:prstGeom>
        </p:spPr>
      </p:pic>
    </p:spTree>
    <p:extLst>
      <p:ext uri="{BB962C8B-B14F-4D97-AF65-F5344CB8AC3E}">
        <p14:creationId xmlns:p14="http://schemas.microsoft.com/office/powerpoint/2010/main" xmlns="" val="40662509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2" y="44591"/>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Immutability</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628905"/>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In functional programming you cannot modify a variable after it has been initialized. You can create new variables and this helps to maintain state throughout the runtime of a program.</a:t>
              </a:r>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endParaRPr lang="en-IN" sz="1750" dirty="0"/>
            </a:p>
            <a:p>
              <a:pPr marL="357188" indent="-357188" algn="just" fontAlgn="base">
                <a:lnSpc>
                  <a:spcPct val="150000"/>
                </a:lnSpc>
                <a:buFont typeface="Arial" panose="020B0604020202020204" pitchFamily="34" charset="0"/>
                <a:buChar char="•"/>
              </a:pPr>
              <a:endParaRPr lang="en-IN" sz="1750" dirty="0" smtClean="0"/>
            </a:p>
            <a:p>
              <a:pPr marL="357188" indent="-357188" algn="just" fontAlgn="base">
                <a:lnSpc>
                  <a:spcPct val="150000"/>
                </a:lnSpc>
                <a:buFont typeface="Arial" panose="020B0604020202020204" pitchFamily="34" charset="0"/>
                <a:buChar char="•"/>
              </a:pPr>
              <a:r>
                <a:rPr lang="en-IN" sz="1750" dirty="0" smtClean="0"/>
                <a:t>In imperative programming, this means “take the current value of x, add 1 and put the result back into x.” In functional programming, however, x = x + 1 is illegal. That’s because there are technically no variables in functional programming. </a:t>
              </a:r>
            </a:p>
            <a:p>
              <a:pPr marL="357188" indent="-357188" algn="just" fontAlgn="base">
                <a:lnSpc>
                  <a:spcPct val="150000"/>
                </a:lnSpc>
                <a:buFont typeface="Arial" panose="020B0604020202020204" pitchFamily="34" charset="0"/>
                <a:buChar char="•"/>
              </a:pPr>
              <a:r>
                <a:rPr lang="en-IN" sz="1750" dirty="0" smtClean="0"/>
                <a:t> Using immutable data structures, you can make single or multi-valued changes by copying the variables and calculating new values, </a:t>
              </a:r>
            </a:p>
            <a:p>
              <a:pPr marL="357188" indent="-357188" algn="just" fontAlgn="base">
                <a:lnSpc>
                  <a:spcPct val="150000"/>
                </a:lnSpc>
                <a:buFont typeface="Arial" panose="020B0604020202020204" pitchFamily="34" charset="0"/>
                <a:buChar char="•"/>
              </a:pPr>
              <a:r>
                <a:rPr lang="en-IN" sz="1750" dirty="0"/>
                <a:t>Since FP doesn’t depend on shared states, all data in functional code must be immutable, or incapable of changing</a:t>
              </a:r>
              <a:endParaRPr lang="en-US" sz="1750" dirty="0"/>
            </a:p>
          </p:txBody>
        </p:sp>
      </p:grpSp>
      <p:pic>
        <p:nvPicPr>
          <p:cNvPr id="4" name="Picture 3"/>
          <p:cNvPicPr>
            <a:picLocks noChangeAspect="1"/>
          </p:cNvPicPr>
          <p:nvPr/>
        </p:nvPicPr>
        <p:blipFill>
          <a:blip r:embed="rId3"/>
          <a:stretch>
            <a:fillRect/>
          </a:stretch>
        </p:blipFill>
        <p:spPr>
          <a:xfrm>
            <a:off x="4023237" y="1492426"/>
            <a:ext cx="3130597" cy="1389202"/>
          </a:xfrm>
          <a:prstGeom prst="rect">
            <a:avLst/>
          </a:prstGeom>
        </p:spPr>
      </p:pic>
    </p:spTree>
    <p:extLst>
      <p:ext uri="{BB962C8B-B14F-4D97-AF65-F5344CB8AC3E}">
        <p14:creationId xmlns:p14="http://schemas.microsoft.com/office/powerpoint/2010/main" xmlns="" val="30993470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67235"/>
            <a:ext cx="7427235" cy="579518"/>
          </a:xfrm>
          <a:prstGeom prst="rect">
            <a:avLst/>
          </a:prstGeom>
        </p:spPr>
        <p:txBody>
          <a:bodyPr vert="horz" wrap="square" lIns="0" tIns="0" rIns="0" bIns="0" rtlCol="0">
            <a:spAutoFit/>
          </a:bodyPr>
          <a:lstStyle/>
          <a:p>
            <a:pPr algn="just" fontAlgn="base">
              <a:lnSpc>
                <a:spcPct val="150000"/>
              </a:lnSpc>
            </a:pPr>
            <a:r>
              <a:rPr lang="en-IN" sz="2800" b="1" dirty="0" smtClean="0"/>
              <a:t>Functions are First-Class and can be Higher-Order</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5979173"/>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40887" y="1274313"/>
              <a:ext cx="9071457" cy="400212"/>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smtClean="0"/>
                <a:t>A programming language is said to have First-class functions when functions in that language are treated like any other variable. For example, in such a language, a function can be passed as an argument to other functions, can be returned by another function and can be assigned as a value to a variable. </a:t>
              </a:r>
            </a:p>
            <a:p>
              <a:pPr marL="357188" indent="-357188" algn="just" fontAlgn="base">
                <a:lnSpc>
                  <a:spcPct val="150000"/>
                </a:lnSpc>
                <a:buFont typeface="Arial" panose="020B0604020202020204" pitchFamily="34" charset="0"/>
                <a:buChar char="•"/>
              </a:pPr>
              <a:r>
                <a:rPr lang="en-IN" sz="1750" dirty="0" smtClean="0"/>
                <a:t>Higher-order functions are functions that take at least one first-class function as a parameter</a:t>
              </a:r>
            </a:p>
            <a:p>
              <a:pPr marL="357188" indent="-357188" algn="just" fontAlgn="base">
                <a:lnSpc>
                  <a:spcPct val="150000"/>
                </a:lnSpc>
                <a:buFont typeface="Arial" panose="020B0604020202020204" pitchFamily="34" charset="0"/>
                <a:buChar char="•"/>
              </a:pPr>
              <a:r>
                <a:rPr lang="en-IN" sz="1750" dirty="0" smtClean="0"/>
                <a:t>Examples:</a:t>
              </a:r>
            </a:p>
            <a:p>
              <a:pPr marL="814388" lvl="1" indent="-357188" algn="just" fontAlgn="base">
                <a:lnSpc>
                  <a:spcPct val="150000"/>
                </a:lnSpc>
                <a:buFont typeface="Arial" panose="020B0604020202020204" pitchFamily="34" charset="0"/>
                <a:buChar char="•"/>
              </a:pPr>
              <a:r>
                <a:rPr lang="en-IN" sz="1750" dirty="0" err="1" smtClean="0"/>
                <a:t>name_lengths</a:t>
              </a:r>
              <a:r>
                <a:rPr lang="en-IN" sz="1750" dirty="0" smtClean="0"/>
                <a:t> = map(</a:t>
              </a:r>
              <a:r>
                <a:rPr lang="en-IN" sz="1750" dirty="0" err="1" smtClean="0"/>
                <a:t>len</a:t>
              </a:r>
              <a:r>
                <a:rPr lang="en-IN" sz="1750" dirty="0" smtClean="0"/>
                <a:t>, ["Bob", "Rob", "Bobby"])</a:t>
              </a:r>
            </a:p>
            <a:p>
              <a:pPr marL="363538" lvl="1" indent="-357188" algn="just" fontAlgn="base">
                <a:lnSpc>
                  <a:spcPct val="150000"/>
                </a:lnSpc>
                <a:buFont typeface="Arial" panose="020B0604020202020204" pitchFamily="34" charset="0"/>
                <a:buChar char="•"/>
              </a:pPr>
              <a:r>
                <a:rPr lang="en-IN" sz="1750" dirty="0" smtClean="0"/>
                <a:t>Higher Order functions are map, reduce, filter</a:t>
              </a:r>
            </a:p>
          </p:txBody>
        </p:sp>
      </p:grpSp>
      <p:sp>
        <p:nvSpPr>
          <p:cNvPr id="8" name="Content Placeholder 5"/>
          <p:cNvSpPr>
            <a:spLocks noGrp="1"/>
          </p:cNvSpPr>
          <p:nvPr>
            <p:ph sz="half" idx="4294967295"/>
          </p:nvPr>
        </p:nvSpPr>
        <p:spPr>
          <a:xfrm>
            <a:off x="147178" y="3578302"/>
            <a:ext cx="5029200" cy="2943522"/>
          </a:xfrm>
          <a:prstGeom prst="rect">
            <a:avLst/>
          </a:prstGeom>
        </p:spPr>
        <p:txBody>
          <a:bodyPr>
            <a:normAutofit lnSpcReduction="10000"/>
          </a:bodyPr>
          <a:lstStyle/>
          <a:p>
            <a:pPr>
              <a:buNone/>
            </a:pPr>
            <a:r>
              <a:rPr lang="en-US" sz="1800" b="1" dirty="0" smtClean="0">
                <a:cs typeface="Times New Roman" pitchFamily="18" charset="0"/>
              </a:rPr>
              <a:t>Functional style of getting a sum of a list:</a:t>
            </a:r>
          </a:p>
          <a:p>
            <a:pPr>
              <a:buNone/>
            </a:pPr>
            <a:r>
              <a:rPr lang="en-US" sz="1800" dirty="0" err="1" smtClean="0">
                <a:cs typeface="Times New Roman" pitchFamily="18" charset="0"/>
              </a:rPr>
              <a:t>new_lst</a:t>
            </a:r>
            <a:r>
              <a:rPr lang="en-US" sz="1800" dirty="0" smtClean="0">
                <a:cs typeface="Times New Roman" pitchFamily="18" charset="0"/>
              </a:rPr>
              <a:t> = [1, 2, 3, 4]</a:t>
            </a:r>
          </a:p>
          <a:p>
            <a:pPr>
              <a:buNone/>
            </a:pPr>
            <a:r>
              <a:rPr lang="en-US" sz="1800" dirty="0" smtClean="0">
                <a:cs typeface="Times New Roman" pitchFamily="18" charset="0"/>
              </a:rPr>
              <a:t>def </a:t>
            </a:r>
            <a:r>
              <a:rPr lang="en-US" sz="1800" dirty="0" err="1" smtClean="0">
                <a:cs typeface="Times New Roman" pitchFamily="18" charset="0"/>
              </a:rPr>
              <a:t>sum_list</a:t>
            </a:r>
            <a:r>
              <a:rPr lang="en-US" sz="1800" dirty="0" smtClean="0">
                <a:cs typeface="Times New Roman" pitchFamily="18" charset="0"/>
              </a:rPr>
              <a:t>(</a:t>
            </a:r>
            <a:r>
              <a:rPr lang="en-US" sz="1800" dirty="0" err="1" smtClean="0">
                <a:cs typeface="Times New Roman" pitchFamily="18" charset="0"/>
              </a:rPr>
              <a:t>lst</a:t>
            </a:r>
            <a:r>
              <a:rPr lang="en-US" sz="1800" dirty="0" smtClean="0">
                <a:cs typeface="Times New Roman" pitchFamily="18" charset="0"/>
              </a:rPr>
              <a:t>):</a:t>
            </a:r>
          </a:p>
          <a:p>
            <a:pPr>
              <a:buNone/>
            </a:pPr>
            <a:r>
              <a:rPr lang="en-US" sz="1800" dirty="0" smtClean="0">
                <a:cs typeface="Times New Roman" pitchFamily="18" charset="0"/>
              </a:rPr>
              <a:t>	if </a:t>
            </a:r>
            <a:r>
              <a:rPr lang="en-US" sz="1800" dirty="0" err="1" smtClean="0">
                <a:cs typeface="Times New Roman" pitchFamily="18" charset="0"/>
              </a:rPr>
              <a:t>len</a:t>
            </a:r>
            <a:r>
              <a:rPr lang="en-US" sz="1800" dirty="0" smtClean="0">
                <a:cs typeface="Times New Roman" pitchFamily="18" charset="0"/>
              </a:rPr>
              <a:t>(</a:t>
            </a:r>
            <a:r>
              <a:rPr lang="en-US" sz="1800" dirty="0" err="1" smtClean="0">
                <a:cs typeface="Times New Roman" pitchFamily="18" charset="0"/>
              </a:rPr>
              <a:t>lst</a:t>
            </a:r>
            <a:r>
              <a:rPr lang="en-US" sz="1800" dirty="0" smtClean="0">
                <a:cs typeface="Times New Roman" pitchFamily="18" charset="0"/>
              </a:rPr>
              <a:t>) == 1:</a:t>
            </a:r>
          </a:p>
          <a:p>
            <a:pPr>
              <a:buNone/>
            </a:pPr>
            <a:r>
              <a:rPr lang="en-US" sz="1800" dirty="0" smtClean="0">
                <a:cs typeface="Times New Roman" pitchFamily="18" charset="0"/>
              </a:rPr>
              <a:t>		return </a:t>
            </a:r>
            <a:r>
              <a:rPr lang="en-US" sz="1800" dirty="0" err="1" smtClean="0">
                <a:cs typeface="Times New Roman" pitchFamily="18" charset="0"/>
              </a:rPr>
              <a:t>lst</a:t>
            </a:r>
            <a:r>
              <a:rPr lang="en-US" sz="1800" dirty="0" smtClean="0">
                <a:cs typeface="Times New Roman" pitchFamily="18" charset="0"/>
              </a:rPr>
              <a:t>[0]</a:t>
            </a:r>
          </a:p>
          <a:p>
            <a:pPr>
              <a:buNone/>
            </a:pPr>
            <a:r>
              <a:rPr lang="en-US" sz="1800" dirty="0" smtClean="0">
                <a:cs typeface="Times New Roman" pitchFamily="18" charset="0"/>
              </a:rPr>
              <a:t>	else:</a:t>
            </a:r>
          </a:p>
          <a:p>
            <a:pPr>
              <a:buNone/>
            </a:pPr>
            <a:r>
              <a:rPr lang="en-US" sz="1800" dirty="0" smtClean="0">
                <a:cs typeface="Times New Roman" pitchFamily="18" charset="0"/>
              </a:rPr>
              <a:t>		return </a:t>
            </a:r>
            <a:r>
              <a:rPr lang="en-US" sz="1800" dirty="0" err="1" smtClean="0">
                <a:cs typeface="Times New Roman" pitchFamily="18" charset="0"/>
              </a:rPr>
              <a:t>lst</a:t>
            </a:r>
            <a:r>
              <a:rPr lang="en-US" sz="1800" dirty="0" smtClean="0">
                <a:cs typeface="Times New Roman" pitchFamily="18" charset="0"/>
              </a:rPr>
              <a:t>[0] + </a:t>
            </a:r>
            <a:r>
              <a:rPr lang="en-US" sz="1800" dirty="0" err="1" smtClean="0">
                <a:cs typeface="Times New Roman" pitchFamily="18" charset="0"/>
              </a:rPr>
              <a:t>sum_list</a:t>
            </a:r>
            <a:r>
              <a:rPr lang="en-US" sz="1800" dirty="0" smtClean="0">
                <a:cs typeface="Times New Roman" pitchFamily="18" charset="0"/>
              </a:rPr>
              <a:t>(</a:t>
            </a:r>
            <a:r>
              <a:rPr lang="en-US" sz="1800" dirty="0" err="1" smtClean="0">
                <a:cs typeface="Times New Roman" pitchFamily="18" charset="0"/>
              </a:rPr>
              <a:t>lst</a:t>
            </a:r>
            <a:r>
              <a:rPr lang="en-US" sz="1800" dirty="0" smtClean="0">
                <a:cs typeface="Times New Roman" pitchFamily="18" charset="0"/>
              </a:rPr>
              <a:t>[1:])</a:t>
            </a:r>
          </a:p>
          <a:p>
            <a:pPr>
              <a:buNone/>
            </a:pPr>
            <a:r>
              <a:rPr lang="en-US" sz="1800" dirty="0" smtClean="0">
                <a:cs typeface="Times New Roman" pitchFamily="18" charset="0"/>
              </a:rPr>
              <a:t>print(</a:t>
            </a:r>
            <a:r>
              <a:rPr lang="en-US" sz="1800" dirty="0" err="1" smtClean="0">
                <a:cs typeface="Times New Roman" pitchFamily="18" charset="0"/>
              </a:rPr>
              <a:t>sum_list</a:t>
            </a:r>
            <a:r>
              <a:rPr lang="en-US" sz="1800" dirty="0" smtClean="0">
                <a:cs typeface="Times New Roman" pitchFamily="18" charset="0"/>
              </a:rPr>
              <a:t>(</a:t>
            </a:r>
            <a:r>
              <a:rPr lang="en-US" sz="1800" dirty="0" err="1" smtClean="0">
                <a:cs typeface="Times New Roman" pitchFamily="18" charset="0"/>
              </a:rPr>
              <a:t>new_lst</a:t>
            </a:r>
            <a:r>
              <a:rPr lang="en-US" sz="1800" dirty="0" smtClean="0">
                <a:cs typeface="Times New Roman" pitchFamily="18" charset="0"/>
              </a:rPr>
              <a:t>))</a:t>
            </a:r>
            <a:endParaRPr lang="en-US" sz="1800" dirty="0"/>
          </a:p>
        </p:txBody>
      </p:sp>
      <p:sp>
        <p:nvSpPr>
          <p:cNvPr id="10" name="Content Placeholder 5"/>
          <p:cNvSpPr>
            <a:spLocks noGrp="1"/>
          </p:cNvSpPr>
          <p:nvPr>
            <p:ph sz="half" idx="4294967295"/>
          </p:nvPr>
        </p:nvSpPr>
        <p:spPr>
          <a:xfrm>
            <a:off x="5933896" y="3496557"/>
            <a:ext cx="6025872" cy="2998374"/>
          </a:xfrm>
          <a:prstGeom prst="rect">
            <a:avLst/>
          </a:prstGeom>
        </p:spPr>
        <p:txBody>
          <a:bodyPr>
            <a:normAutofit/>
          </a:bodyPr>
          <a:lstStyle/>
          <a:p>
            <a:pPr marL="0" indent="0">
              <a:buNone/>
            </a:pPr>
            <a:r>
              <a:rPr lang="en-US" sz="1800" b="1" dirty="0" smtClean="0">
                <a:cs typeface="Times New Roman" pitchFamily="18" charset="0"/>
              </a:rPr>
              <a:t># or the pure functional way in python using higher order function</a:t>
            </a:r>
          </a:p>
          <a:p>
            <a:pPr>
              <a:buNone/>
            </a:pPr>
            <a:endParaRPr lang="en-US" sz="1800" dirty="0" smtClean="0">
              <a:cs typeface="Times New Roman" pitchFamily="18" charset="0"/>
            </a:endParaRPr>
          </a:p>
          <a:p>
            <a:pPr>
              <a:buNone/>
            </a:pPr>
            <a:r>
              <a:rPr lang="en-US" sz="1800" dirty="0" smtClean="0">
                <a:cs typeface="Times New Roman" pitchFamily="18" charset="0"/>
              </a:rPr>
              <a:t>import </a:t>
            </a:r>
            <a:r>
              <a:rPr lang="en-US" sz="1800" dirty="0" err="1" smtClean="0">
                <a:cs typeface="Times New Roman" pitchFamily="18" charset="0"/>
              </a:rPr>
              <a:t>functools</a:t>
            </a:r>
            <a:endParaRPr lang="en-US" sz="1800" dirty="0" smtClean="0">
              <a:cs typeface="Times New Roman" pitchFamily="18" charset="0"/>
            </a:endParaRPr>
          </a:p>
          <a:p>
            <a:pPr>
              <a:buNone/>
            </a:pPr>
            <a:r>
              <a:rPr lang="en-US" sz="1800" dirty="0" smtClean="0">
                <a:cs typeface="Times New Roman" pitchFamily="18" charset="0"/>
              </a:rPr>
              <a:t>print(</a:t>
            </a:r>
            <a:r>
              <a:rPr lang="en-US" sz="1800" dirty="0" err="1" smtClean="0">
                <a:cs typeface="Times New Roman" pitchFamily="18" charset="0"/>
              </a:rPr>
              <a:t>functools.reduce</a:t>
            </a:r>
            <a:r>
              <a:rPr lang="en-US" sz="1800" dirty="0" smtClean="0">
                <a:cs typeface="Times New Roman" pitchFamily="18" charset="0"/>
              </a:rPr>
              <a:t>(lambda x, y: x + y, </a:t>
            </a:r>
            <a:r>
              <a:rPr lang="en-US" sz="1800" dirty="0" err="1" smtClean="0">
                <a:cs typeface="Times New Roman" pitchFamily="18" charset="0"/>
              </a:rPr>
              <a:t>new_lst</a:t>
            </a:r>
            <a:r>
              <a:rPr lang="en-US" sz="1800" dirty="0" smtClean="0">
                <a:cs typeface="Times New Roman" pitchFamily="18" charset="0"/>
              </a:rPr>
              <a:t>))</a:t>
            </a:r>
          </a:p>
          <a:p>
            <a:pPr>
              <a:buNone/>
            </a:pPr>
            <a:endParaRPr lang="en-US" sz="1800" dirty="0"/>
          </a:p>
        </p:txBody>
      </p:sp>
    </p:spTree>
    <p:extLst>
      <p:ext uri="{BB962C8B-B14F-4D97-AF65-F5344CB8AC3E}">
        <p14:creationId xmlns:p14="http://schemas.microsoft.com/office/powerpoint/2010/main" xmlns="" val="2100989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57200" indent="-457200">
                <a:lnSpc>
                  <a:spcPct val="150000"/>
                </a:lnSpc>
                <a:buFont typeface="Arial" pitchFamily="34" charset="0"/>
                <a:buChar char="•"/>
              </a:pPr>
              <a:r>
                <a:rPr lang="en-US" sz="2000" dirty="0" smtClean="0">
                  <a:solidFill>
                    <a:schemeClr val="tx1"/>
                  </a:solidFill>
                </a:rPr>
                <a:t>A programming paradigm is an approach to programming a computer based on a coherent set of principles or a mathematical theory</a:t>
              </a:r>
            </a:p>
            <a:p>
              <a:pPr marL="457200" indent="-457200">
                <a:lnSpc>
                  <a:spcPct val="150000"/>
                </a:lnSpc>
                <a:buFont typeface="Arial" pitchFamily="34" charset="0"/>
                <a:buChar char="•"/>
              </a:pPr>
              <a:r>
                <a:rPr lang="en-US" sz="2000" dirty="0" smtClean="0">
                  <a:solidFill>
                    <a:schemeClr val="tx1"/>
                  </a:solidFill>
                </a:rPr>
                <a:t>A program is written to solve problems </a:t>
              </a:r>
            </a:p>
            <a:p>
              <a:pPr marL="914400" lvl="1" indent="-457200">
                <a:lnSpc>
                  <a:spcPct val="150000"/>
                </a:lnSpc>
                <a:buFont typeface="Arial" pitchFamily="34" charset="0"/>
                <a:buChar char="•"/>
              </a:pPr>
              <a:r>
                <a:rPr lang="en-US" sz="2000" dirty="0" smtClean="0">
                  <a:solidFill>
                    <a:schemeClr val="tx1"/>
                  </a:solidFill>
                </a:rPr>
                <a:t>Any realistic program needs to solve different kinds of problems</a:t>
              </a:r>
            </a:p>
            <a:p>
              <a:pPr marL="914400" lvl="1" indent="-457200">
                <a:lnSpc>
                  <a:spcPct val="150000"/>
                </a:lnSpc>
                <a:buFont typeface="Arial" pitchFamily="34" charset="0"/>
                <a:buChar char="•"/>
              </a:pPr>
              <a:r>
                <a:rPr lang="en-US" sz="2000" dirty="0" smtClean="0">
                  <a:solidFill>
                    <a:schemeClr val="tx1"/>
                  </a:solidFill>
                </a:rPr>
                <a:t>Each kind of problem needs its own paradigm</a:t>
              </a:r>
            </a:p>
            <a:p>
              <a:pPr marL="914400" lvl="1" indent="-457200">
                <a:lnSpc>
                  <a:spcPct val="150000"/>
                </a:lnSpc>
                <a:buFont typeface="Arial" pitchFamily="34" charset="0"/>
                <a:buChar char="•"/>
              </a:pPr>
              <a:r>
                <a:rPr lang="en-US" sz="2000" dirty="0" smtClean="0">
                  <a:solidFill>
                    <a:schemeClr val="tx1"/>
                  </a:solidFill>
                </a:rPr>
                <a:t>So we need multiple paradigms and we need to combine them in the same program</a:t>
              </a:r>
            </a:p>
            <a:p>
              <a:pPr marL="914400" lvl="1" indent="-457200">
                <a:lnSpc>
                  <a:spcPct val="150000"/>
                </a:lnSpc>
                <a:buFont typeface="Arial" pitchFamily="34" charset="0"/>
                <a:buChar char="•"/>
              </a:pPr>
              <a:endParaRPr lang="en-US" sz="2000" dirty="0" smtClean="0">
                <a:solidFill>
                  <a:schemeClr val="tx1"/>
                </a:solidFill>
              </a:endParaRPr>
            </a:p>
            <a:p>
              <a:pPr marL="914400" lvl="1" indent="-457200">
                <a:lnSpc>
                  <a:spcPct val="150000"/>
                </a:lnSpc>
                <a:buFont typeface="Arial" pitchFamily="34" charset="0"/>
                <a:buChar char="•"/>
              </a:pPr>
              <a:endParaRPr lang="en-US" sz="2000" dirty="0" smtClean="0">
                <a:solidFill>
                  <a:schemeClr val="tx1"/>
                </a:solidFill>
              </a:endParaRPr>
            </a:p>
            <a:p>
              <a:pPr marL="914400" lvl="1" indent="-457200">
                <a:lnSpc>
                  <a:spcPct val="150000"/>
                </a:lnSpc>
                <a:buFont typeface="Arial" pitchFamily="34" charset="0"/>
                <a:buChar char="•"/>
              </a:pPr>
              <a:endParaRPr lang="en-US" sz="2000" dirty="0" smtClean="0">
                <a:solidFill>
                  <a:schemeClr val="tx1"/>
                </a:solidFill>
              </a:endParaRPr>
            </a:p>
            <a:p>
              <a:pPr marL="914400" lvl="1" indent="-457200">
                <a:lnSpc>
                  <a:spcPct val="150000"/>
                </a:lnSpc>
                <a:buFont typeface="Arial" pitchFamily="34" charset="0"/>
                <a:buChar char="•"/>
              </a:pPr>
              <a:endParaRPr lang="en-US" sz="2000"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What is a Programming Paradigm?</a:t>
            </a:r>
            <a:endParaRPr lang="en-IN" sz="2000" b="1" dirty="0">
              <a:solidFill>
                <a:schemeClr val="bg1"/>
              </a:solidFill>
            </a:endParaRPr>
          </a:p>
        </p:txBody>
      </p:sp>
    </p:spTree>
    <p:extLst>
      <p:ext uri="{BB962C8B-B14F-4D97-AF65-F5344CB8AC3E}">
        <p14:creationId xmlns:p14="http://schemas.microsoft.com/office/powerpoint/2010/main" xmlns="" val="22482775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67235"/>
            <a:ext cx="7427235" cy="579518"/>
          </a:xfrm>
          <a:prstGeom prst="rect">
            <a:avLst/>
          </a:prstGeom>
        </p:spPr>
        <p:txBody>
          <a:bodyPr vert="horz" wrap="square" lIns="0" tIns="0" rIns="0" bIns="0" rtlCol="0">
            <a:spAutoFit/>
          </a:bodyPr>
          <a:lstStyle/>
          <a:p>
            <a:pPr algn="just" fontAlgn="base">
              <a:lnSpc>
                <a:spcPct val="150000"/>
              </a:lnSpc>
            </a:pPr>
            <a:r>
              <a:rPr lang="en-IN" sz="2800" b="1" dirty="0" smtClean="0"/>
              <a:t>Functions are First-Class and can be Higher-Order</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0"/>
            <a:ext cx="12105504" cy="6100834"/>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40887" y="1274313"/>
              <a:ext cx="9071457" cy="857598"/>
            </a:xfrm>
            <a:prstGeom prst="rect">
              <a:avLst/>
            </a:prstGeom>
          </p:spPr>
          <p:txBody>
            <a:bodyPr vert="horz" wrap="square" lIns="0" tIns="0" rIns="0" bIns="0" numCol="1" rtlCol="0">
              <a:spAutoFit/>
            </a:bodyPr>
            <a:lstStyle/>
            <a:p>
              <a:pPr marL="6350" lvl="1" algn="just" fontAlgn="base">
                <a:lnSpc>
                  <a:spcPct val="150000"/>
                </a:lnSpc>
              </a:pPr>
              <a:r>
                <a:rPr lang="en-IN" sz="1750" b="1" dirty="0" smtClean="0"/>
                <a:t>Map</a:t>
              </a:r>
            </a:p>
            <a:p>
              <a:pPr marL="6350" lvl="1" algn="just" fontAlgn="base">
                <a:lnSpc>
                  <a:spcPct val="150000"/>
                </a:lnSpc>
              </a:pPr>
              <a:r>
                <a:rPr lang="en-IN" sz="1750" dirty="0" smtClean="0"/>
                <a:t>	map() can run the function on each item and insert the return values into the new collection.  Example: </a:t>
              </a:r>
            </a:p>
            <a:p>
              <a:pPr marL="6350" lvl="1" algn="just" fontAlgn="base">
                <a:lnSpc>
                  <a:spcPct val="150000"/>
                </a:lnSpc>
              </a:pPr>
              <a:r>
                <a:rPr lang="en-IN" sz="1750" dirty="0" smtClean="0"/>
                <a:t>squares = map(lambda x: x * x, [0, 1, 2, 3, 4])</a:t>
              </a:r>
            </a:p>
            <a:p>
              <a:pPr marL="6350" lvl="1" algn="just" fontAlgn="base">
                <a:lnSpc>
                  <a:spcPct val="150000"/>
                </a:lnSpc>
              </a:pPr>
              <a:r>
                <a:rPr lang="en-IN" sz="1750" dirty="0" smtClean="0"/>
                <a:t>import random</a:t>
              </a:r>
            </a:p>
            <a:p>
              <a:pPr marL="6350" lvl="1" algn="just" fontAlgn="base">
                <a:lnSpc>
                  <a:spcPct val="150000"/>
                </a:lnSpc>
              </a:pPr>
              <a:r>
                <a:rPr lang="en-IN" sz="1750" dirty="0" smtClean="0"/>
                <a:t>names = ['Seth', 'Ann', '</a:t>
              </a:r>
              <a:r>
                <a:rPr lang="en-IN" sz="1750" dirty="0" err="1" smtClean="0"/>
                <a:t>Morganna</a:t>
              </a:r>
              <a:r>
                <a:rPr lang="en-IN" sz="1750" dirty="0" smtClean="0"/>
                <a:t>']</a:t>
              </a:r>
            </a:p>
            <a:p>
              <a:pPr marL="6350" lvl="1" algn="just" fontAlgn="base">
                <a:lnSpc>
                  <a:spcPct val="150000"/>
                </a:lnSpc>
              </a:pPr>
              <a:r>
                <a:rPr lang="en-IN" sz="1750" dirty="0" err="1" smtClean="0"/>
                <a:t>team_names</a:t>
              </a:r>
              <a:r>
                <a:rPr lang="en-IN" sz="1750" dirty="0" smtClean="0"/>
                <a:t> = map(lambda x: </a:t>
              </a:r>
              <a:r>
                <a:rPr lang="en-IN" sz="1750" dirty="0" err="1" smtClean="0"/>
                <a:t>random.choice</a:t>
              </a:r>
              <a:r>
                <a:rPr lang="en-IN" sz="1750" dirty="0" smtClean="0"/>
                <a:t>(['A </a:t>
              </a:r>
              <a:r>
                <a:rPr lang="en-IN" sz="1750" dirty="0" err="1" smtClean="0"/>
                <a:t>Team','B</a:t>
              </a:r>
              <a:r>
                <a:rPr lang="en-IN" sz="1750" dirty="0" smtClean="0"/>
                <a:t> Team']),names)</a:t>
              </a:r>
            </a:p>
            <a:p>
              <a:pPr marL="6350" lvl="1" algn="just" fontAlgn="base">
                <a:lnSpc>
                  <a:spcPct val="150000"/>
                </a:lnSpc>
              </a:pPr>
              <a:r>
                <a:rPr lang="en-IN" sz="1750" dirty="0" smtClean="0"/>
                <a:t>print names</a:t>
              </a:r>
            </a:p>
            <a:p>
              <a:pPr marL="6350" lvl="1" algn="just" fontAlgn="base">
                <a:lnSpc>
                  <a:spcPct val="150000"/>
                </a:lnSpc>
              </a:pPr>
              <a:r>
                <a:rPr lang="en-IN" sz="1750" dirty="0" smtClean="0"/>
                <a:t>// ['A Team', 'B Team', 'B Team']</a:t>
              </a:r>
            </a:p>
            <a:p>
              <a:pPr algn="just" fontAlgn="base">
                <a:lnSpc>
                  <a:spcPct val="150000"/>
                </a:lnSpc>
              </a:pPr>
              <a:r>
                <a:rPr lang="en-IN" sz="1750" b="1" dirty="0"/>
                <a:t>reduce()</a:t>
              </a:r>
            </a:p>
            <a:p>
              <a:pPr marL="357188" indent="-357188" algn="just" fontAlgn="base">
                <a:lnSpc>
                  <a:spcPct val="150000"/>
                </a:lnSpc>
                <a:buFont typeface="Arial" panose="020B0604020202020204" pitchFamily="34" charset="0"/>
                <a:buChar char="•"/>
              </a:pPr>
              <a:r>
                <a:rPr lang="en-IN" sz="1750" dirty="0"/>
                <a:t>reduce() is another higher order function for performing iterations. It takes functions and collections of items, and then it returns the value of combining the items</a:t>
              </a:r>
            </a:p>
            <a:p>
              <a:pPr algn="just" fontAlgn="base">
                <a:lnSpc>
                  <a:spcPct val="150000"/>
                </a:lnSpc>
              </a:pPr>
              <a:r>
                <a:rPr lang="en-IN" sz="1750" dirty="0"/>
                <a:t>Example:</a:t>
              </a:r>
            </a:p>
            <a:p>
              <a:pPr algn="just" fontAlgn="base">
                <a:lnSpc>
                  <a:spcPct val="150000"/>
                </a:lnSpc>
              </a:pPr>
              <a:r>
                <a:rPr lang="en-IN" sz="1750" dirty="0"/>
                <a:t>	sum = reduce(lambda a, x: a + x, [0, 1, 2, 3, 4])</a:t>
              </a:r>
            </a:p>
            <a:p>
              <a:pPr algn="just" fontAlgn="base">
                <a:lnSpc>
                  <a:spcPct val="150000"/>
                </a:lnSpc>
              </a:pPr>
              <a:r>
                <a:rPr lang="en-IN" sz="1750" dirty="0"/>
                <a:t>	print sum		// 10</a:t>
              </a:r>
            </a:p>
            <a:p>
              <a:pPr marL="6350" lvl="1" algn="just" fontAlgn="base">
                <a:lnSpc>
                  <a:spcPct val="150000"/>
                </a:lnSpc>
              </a:pPr>
              <a:endParaRPr lang="en-IN" sz="1750" dirty="0" smtClean="0"/>
            </a:p>
          </p:txBody>
        </p:sp>
      </p:grpSp>
    </p:spTree>
    <p:extLst>
      <p:ext uri="{BB962C8B-B14F-4D97-AF65-F5344CB8AC3E}">
        <p14:creationId xmlns:p14="http://schemas.microsoft.com/office/powerpoint/2010/main" xmlns="" val="22145989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Functions are First-Class and can be Higher-Order						..</a:t>
            </a:r>
            <a:r>
              <a:rPr lang="en-IN" sz="2400" b="1" dirty="0" err="1" smtClean="0"/>
              <a:t>cont</a:t>
            </a:r>
            <a:r>
              <a:rPr lang="en-IN" sz="2400" b="1" dirty="0" smtClean="0"/>
              <a:t>	</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514559"/>
            </a:xfrm>
            <a:prstGeom prst="rect">
              <a:avLst/>
            </a:prstGeom>
          </p:spPr>
          <p:txBody>
            <a:bodyPr vert="horz" wrap="square" lIns="0" tIns="0" rIns="0" bIns="0" numCol="1" rtlCol="0">
              <a:spAutoFit/>
            </a:bodyPr>
            <a:lstStyle/>
            <a:p>
              <a:pPr algn="just" fontAlgn="base">
                <a:lnSpc>
                  <a:spcPct val="150000"/>
                </a:lnSpc>
              </a:pPr>
              <a:r>
                <a:rPr lang="en-IN" sz="1750" b="1" dirty="0" smtClean="0"/>
                <a:t>filter()</a:t>
              </a:r>
            </a:p>
            <a:p>
              <a:pPr marL="285750" indent="-285750" algn="just" fontAlgn="base">
                <a:lnSpc>
                  <a:spcPct val="150000"/>
                </a:lnSpc>
                <a:buFont typeface="Arial" panose="020B0604020202020204" pitchFamily="34" charset="0"/>
                <a:buChar char="•"/>
              </a:pPr>
              <a:r>
                <a:rPr lang="en-IN" sz="1750" dirty="0" smtClean="0"/>
                <a:t>filter function expects a true or false value to determine if the element should or should not be included in the result collection. Basically, if the call-back expression is true, the filter function will include the element in the result collection. Otherwise, it will not.</a:t>
              </a:r>
            </a:p>
            <a:p>
              <a:pPr algn="just" fontAlgn="base">
                <a:lnSpc>
                  <a:spcPct val="150000"/>
                </a:lnSpc>
              </a:pPr>
              <a:r>
                <a:rPr lang="en-IN" sz="1750" dirty="0" smtClean="0"/>
                <a:t>Example:</a:t>
              </a:r>
            </a:p>
            <a:p>
              <a:pPr algn="just" fontAlgn="base">
                <a:lnSpc>
                  <a:spcPct val="150000"/>
                </a:lnSpc>
              </a:pPr>
              <a:r>
                <a:rPr lang="en-IN" sz="1750" dirty="0" smtClean="0"/>
                <a:t>def f(x): </a:t>
              </a:r>
            </a:p>
            <a:p>
              <a:pPr algn="just" fontAlgn="base">
                <a:lnSpc>
                  <a:spcPct val="150000"/>
                </a:lnSpc>
              </a:pPr>
              <a:r>
                <a:rPr lang="en-IN" sz="1750" dirty="0"/>
                <a:t>	</a:t>
              </a:r>
              <a:r>
                <a:rPr lang="en-IN" sz="1750" dirty="0" smtClean="0"/>
                <a:t>return x%2 != 0 and x%3 ==0</a:t>
              </a:r>
            </a:p>
            <a:p>
              <a:pPr algn="just" fontAlgn="base">
                <a:lnSpc>
                  <a:spcPct val="150000"/>
                </a:lnSpc>
              </a:pPr>
              <a:r>
                <a:rPr lang="en-IN" sz="1750" dirty="0" smtClean="0"/>
                <a:t>filter(f, range(2,25))</a:t>
              </a:r>
            </a:p>
            <a:p>
              <a:pPr marL="285750" indent="-285750" algn="just" fontAlgn="base">
                <a:lnSpc>
                  <a:spcPct val="150000"/>
                </a:lnSpc>
                <a:buFont typeface="Arial" panose="020B0604020202020204" pitchFamily="34" charset="0"/>
                <a:buChar char="•"/>
              </a:pPr>
              <a:endParaRPr lang="en-US" sz="1750" dirty="0"/>
            </a:p>
          </p:txBody>
        </p:sp>
      </p:grpSp>
    </p:spTree>
    <p:extLst>
      <p:ext uri="{BB962C8B-B14F-4D97-AF65-F5344CB8AC3E}">
        <p14:creationId xmlns:p14="http://schemas.microsoft.com/office/powerpoint/2010/main" xmlns="" val="32113086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Functional Programming – Non Strict Evaluation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53792" y="573518"/>
            <a:ext cx="12105504" cy="6024938"/>
            <a:chOff x="169170" y="1266539"/>
            <a:chExt cx="9296400" cy="852727"/>
          </a:xfrm>
        </p:grpSpPr>
        <p:sp>
          <p:nvSpPr>
            <p:cNvPr id="29" name="Rectangle 28"/>
            <p:cNvSpPr/>
            <p:nvPr/>
          </p:nvSpPr>
          <p:spPr>
            <a:xfrm>
              <a:off x="169170" y="1266539"/>
              <a:ext cx="9296400" cy="852727"/>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199581" y="1272410"/>
              <a:ext cx="9214355" cy="80042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In programming language theory, lazy evaluation, or call-by-need[1] is an evaluation strategy which delays the evaluation of an expression until its value is needed (non-strict evaluation) and which also avoids repeated evaluations </a:t>
              </a:r>
            </a:p>
            <a:p>
              <a:pPr marL="285750" indent="-285750" algn="just" fontAlgn="base">
                <a:lnSpc>
                  <a:spcPct val="150000"/>
                </a:lnSpc>
                <a:buFont typeface="Arial" panose="020B0604020202020204" pitchFamily="34" charset="0"/>
                <a:buChar char="•"/>
              </a:pPr>
              <a:r>
                <a:rPr lang="en-IN" sz="1750" dirty="0" smtClean="0"/>
                <a:t>Allows Functions </a:t>
              </a:r>
              <a:r>
                <a:rPr lang="en-IN" sz="1750" dirty="0"/>
                <a:t>having variables that have not yet been computed</a:t>
              </a:r>
            </a:p>
            <a:p>
              <a:pPr algn="just" fontAlgn="base">
                <a:lnSpc>
                  <a:spcPct val="150000"/>
                </a:lnSpc>
              </a:pPr>
              <a:endParaRPr lang="en-IN" sz="1750" dirty="0"/>
            </a:p>
            <a:p>
              <a:pPr algn="just" fontAlgn="base">
                <a:lnSpc>
                  <a:spcPct val="150000"/>
                </a:lnSpc>
              </a:pPr>
              <a:r>
                <a:rPr lang="en-IN" sz="1750" dirty="0"/>
                <a:t>In Python, the logical expression operators </a:t>
              </a:r>
              <a:r>
                <a:rPr lang="en-IN" sz="1750" dirty="0" smtClean="0"/>
                <a:t>and, or</a:t>
              </a:r>
              <a:r>
                <a:rPr lang="en-IN" sz="1750" dirty="0"/>
                <a:t>, and if-then-else are all non-strict. We sometimes call them short-circuit operators because they don't need to evaluate all arguments to determine the resulting value.</a:t>
              </a:r>
            </a:p>
            <a:p>
              <a:pPr algn="just" fontAlgn="base">
                <a:lnSpc>
                  <a:spcPct val="150000"/>
                </a:lnSpc>
              </a:pPr>
              <a:r>
                <a:rPr lang="en-IN" sz="1750" dirty="0" smtClean="0"/>
                <a:t>The </a:t>
              </a:r>
              <a:r>
                <a:rPr lang="en-IN" sz="1750" dirty="0"/>
                <a:t>following command snippet shows the and operator's non-strict feature:</a:t>
              </a:r>
            </a:p>
            <a:p>
              <a:pPr algn="just" fontAlgn="base">
                <a:lnSpc>
                  <a:spcPct val="150000"/>
                </a:lnSpc>
              </a:pPr>
              <a:endParaRPr lang="en-IN" sz="1750" dirty="0"/>
            </a:p>
            <a:p>
              <a:pPr algn="just" fontAlgn="base">
                <a:lnSpc>
                  <a:spcPct val="150000"/>
                </a:lnSpc>
              </a:pPr>
              <a:r>
                <a:rPr lang="en-IN" sz="1750" dirty="0"/>
                <a:t>&gt;&gt;&gt; 0 and print("right")</a:t>
              </a:r>
            </a:p>
            <a:p>
              <a:pPr algn="just" fontAlgn="base">
                <a:lnSpc>
                  <a:spcPct val="150000"/>
                </a:lnSpc>
              </a:pPr>
              <a:r>
                <a:rPr lang="en-IN" sz="1750" dirty="0"/>
                <a:t>0</a:t>
              </a:r>
            </a:p>
            <a:p>
              <a:pPr algn="just" fontAlgn="base">
                <a:lnSpc>
                  <a:spcPct val="150000"/>
                </a:lnSpc>
              </a:pPr>
              <a:r>
                <a:rPr lang="en-IN" sz="1750" dirty="0"/>
                <a:t>&gt;&gt;&gt; True and print("right")</a:t>
              </a:r>
            </a:p>
            <a:p>
              <a:pPr algn="just" fontAlgn="base">
                <a:lnSpc>
                  <a:spcPct val="150000"/>
                </a:lnSpc>
              </a:pPr>
              <a:r>
                <a:rPr lang="en-IN" sz="1750" dirty="0"/>
                <a:t>Right</a:t>
              </a:r>
            </a:p>
            <a:p>
              <a:pPr algn="just" fontAlgn="base">
                <a:lnSpc>
                  <a:spcPct val="150000"/>
                </a:lnSpc>
              </a:pPr>
              <a:r>
                <a:rPr lang="en-IN" sz="1750" dirty="0"/>
                <a:t>When we execute the preceding command snippet, the left-hand side of the and operator is equivalent to False; the right-hand side is not evaluated. When the left-hand side is equivalent to True, the right-hand side is evaluated</a:t>
              </a:r>
              <a:endParaRPr lang="en-IN" sz="1600" dirty="0" smtClean="0"/>
            </a:p>
          </p:txBody>
        </p:sp>
      </p:grpSp>
    </p:spTree>
    <p:extLst>
      <p:ext uri="{BB962C8B-B14F-4D97-AF65-F5344CB8AC3E}">
        <p14:creationId xmlns:p14="http://schemas.microsoft.com/office/powerpoint/2010/main" xmlns="" val="15929310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Functional Programming – lambda calculus</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6018134"/>
            <a:chOff x="127862" y="1268442"/>
            <a:chExt cx="9296400" cy="851764"/>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847796"/>
            </a:xfrm>
            <a:prstGeom prst="rect">
              <a:avLst/>
            </a:prstGeom>
          </p:spPr>
          <p:txBody>
            <a:bodyPr vert="horz" wrap="square" lIns="0" tIns="0" rIns="0" bIns="0" numCol="1" rtlCol="0">
              <a:spAutoFit/>
            </a:bodyPr>
            <a:lstStyle/>
            <a:p>
              <a:pPr algn="just" fontAlgn="base">
                <a:lnSpc>
                  <a:spcPct val="150000"/>
                </a:lnSpc>
              </a:pPr>
              <a:r>
                <a:rPr lang="en-IN" sz="1750" dirty="0"/>
                <a:t>Lambda expressions in Python and other programming languages have their roots in lambda calculus. Lambda calculus can encode any computation. Functional languages get their origin in mathematical logic and lambda calculus</a:t>
              </a:r>
            </a:p>
            <a:p>
              <a:pPr algn="just" fontAlgn="base">
                <a:lnSpc>
                  <a:spcPct val="150000"/>
                </a:lnSpc>
              </a:pPr>
              <a:r>
                <a:rPr lang="en-IN" sz="1750" dirty="0"/>
                <a:t>In Python, we use the lambda keyword to declare an anonymous function, which is why we refer to them as "lambda functions". An anonymous function refers to a function declared with no name. </a:t>
              </a:r>
            </a:p>
            <a:p>
              <a:pPr algn="just" fontAlgn="base">
                <a:lnSpc>
                  <a:spcPct val="150000"/>
                </a:lnSpc>
              </a:pPr>
              <a:r>
                <a:rPr lang="en-IN" sz="1750" dirty="0"/>
                <a:t>when you want to pass a function as an argument to higher-order functions, that is, functions that take other functions as their arguments</a:t>
              </a:r>
            </a:p>
            <a:p>
              <a:pPr algn="just" fontAlgn="base">
                <a:lnSpc>
                  <a:spcPct val="150000"/>
                </a:lnSpc>
              </a:pPr>
              <a:r>
                <a:rPr lang="en-IN" sz="1750" b="1" dirty="0"/>
                <a:t>Characteristics of Python lambda functions:</a:t>
              </a:r>
            </a:p>
            <a:p>
              <a:pPr marL="285750" indent="-285750" algn="just" fontAlgn="base">
                <a:lnSpc>
                  <a:spcPct val="150000"/>
                </a:lnSpc>
                <a:buFont typeface="Arial" panose="020B0604020202020204" pitchFamily="34" charset="0"/>
                <a:buChar char="•"/>
              </a:pPr>
              <a:r>
                <a:rPr lang="en-IN" sz="1750" dirty="0"/>
                <a:t>A lambda function can take any number of arguments, but they contain only a single expression. An expression is a piece of code executed by the lambda function, which may or may not return any value.</a:t>
              </a:r>
            </a:p>
            <a:p>
              <a:pPr marL="285750" indent="-285750" algn="just" fontAlgn="base">
                <a:lnSpc>
                  <a:spcPct val="150000"/>
                </a:lnSpc>
                <a:buFont typeface="Arial" panose="020B0604020202020204" pitchFamily="34" charset="0"/>
                <a:buChar char="•"/>
              </a:pPr>
              <a:r>
                <a:rPr lang="en-IN" sz="1750" dirty="0"/>
                <a:t>Lambda functions can be used to return function objects.</a:t>
              </a:r>
            </a:p>
            <a:p>
              <a:pPr marL="285750" indent="-285750" algn="just" fontAlgn="base">
                <a:lnSpc>
                  <a:spcPct val="150000"/>
                </a:lnSpc>
                <a:buFont typeface="Arial" panose="020B0604020202020204" pitchFamily="34" charset="0"/>
                <a:buChar char="•"/>
              </a:pPr>
              <a:r>
                <a:rPr lang="en-IN" sz="1750" dirty="0"/>
                <a:t>Syntactically, lambda functions are restricted to only a single expression.</a:t>
              </a:r>
            </a:p>
            <a:p>
              <a:pPr algn="just" fontAlgn="base"/>
              <a:endParaRPr lang="en-IN" sz="1750" b="1" dirty="0" smtClean="0"/>
            </a:p>
            <a:p>
              <a:pPr algn="just" fontAlgn="base"/>
              <a:r>
                <a:rPr lang="en-IN" sz="1750" b="1" dirty="0" smtClean="0"/>
                <a:t>Syntax</a:t>
              </a:r>
              <a:r>
                <a:rPr lang="en-IN" sz="1750" b="1" dirty="0"/>
                <a:t>:</a:t>
              </a:r>
            </a:p>
            <a:p>
              <a:pPr algn="just" fontAlgn="base"/>
              <a:r>
                <a:rPr lang="en-IN" sz="1750" b="1" dirty="0"/>
                <a:t>	</a:t>
              </a:r>
              <a:r>
                <a:rPr lang="en-IN" sz="1600" dirty="0"/>
                <a:t>lambda argument(s): expression</a:t>
              </a:r>
            </a:p>
            <a:p>
              <a:pPr algn="just" fontAlgn="base"/>
              <a:r>
                <a:rPr lang="en-IN" sz="1600" b="1" dirty="0"/>
                <a:t>Example:</a:t>
              </a:r>
            </a:p>
            <a:p>
              <a:pPr algn="just" fontAlgn="base"/>
              <a:r>
                <a:rPr lang="en-IN" sz="1600" b="1" dirty="0"/>
                <a:t>	</a:t>
              </a:r>
              <a:r>
                <a:rPr lang="pt-BR" sz="1600" dirty="0"/>
                <a:t>remainder = lambda num: num % 2		[(lambda x: x*x)(x) for x in [2,6,9,3,6,4,8]]</a:t>
              </a:r>
            </a:p>
            <a:p>
              <a:pPr algn="just" fontAlgn="base"/>
              <a:r>
                <a:rPr lang="pt-BR" sz="1600" dirty="0"/>
                <a:t>	print(remainder(5))</a:t>
              </a:r>
              <a:endParaRPr lang="en-IN" sz="1600" dirty="0"/>
            </a:p>
          </p:txBody>
        </p:sp>
      </p:grpSp>
    </p:spTree>
    <p:extLst>
      <p:ext uri="{BB962C8B-B14F-4D97-AF65-F5344CB8AC3E}">
        <p14:creationId xmlns:p14="http://schemas.microsoft.com/office/powerpoint/2010/main" xmlns="" val="24004513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Functional Programming – Closure</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5"/>
            <a:ext cx="12105504" cy="6445180"/>
            <a:chOff x="127862" y="1268442"/>
            <a:chExt cx="9296400" cy="912205"/>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908237"/>
            </a:xfrm>
            <a:prstGeom prst="rect">
              <a:avLst/>
            </a:prstGeom>
          </p:spPr>
          <p:txBody>
            <a:bodyPr vert="horz" wrap="square" lIns="0" tIns="0" rIns="0" bIns="0" numCol="1" rtlCol="0">
              <a:spAutoFit/>
            </a:bodyPr>
            <a:lstStyle/>
            <a:p>
              <a:pPr algn="just" fontAlgn="base">
                <a:lnSpc>
                  <a:spcPct val="150000"/>
                </a:lnSpc>
              </a:pPr>
              <a:r>
                <a:rPr lang="en-IN" sz="1750" dirty="0"/>
                <a:t>Basically, the method of binding data to a function without actually passing them as parameters is called closure. It is a function object that remembers values in enclosing scopes even if they are not present in memory</a:t>
              </a:r>
              <a:r>
                <a:rPr lang="en-IN" sz="1750" dirty="0" smtClean="0"/>
                <a:t>.</a:t>
              </a:r>
            </a:p>
            <a:p>
              <a:pPr algn="just" fontAlgn="base">
                <a:lnSpc>
                  <a:spcPct val="150000"/>
                </a:lnSpc>
              </a:pPr>
              <a:endParaRPr lang="en-IN" sz="1750" dirty="0"/>
            </a:p>
            <a:p>
              <a:pPr algn="just" fontAlgn="base">
                <a:lnSpc>
                  <a:spcPct val="150000"/>
                </a:lnSpc>
              </a:pPr>
              <a:r>
                <a:rPr lang="en-IN" sz="1750" dirty="0" smtClean="0"/>
                <a:t>Example:.</a:t>
              </a:r>
            </a:p>
            <a:p>
              <a:pPr algn="just" fontAlgn="base">
                <a:lnSpc>
                  <a:spcPct val="150000"/>
                </a:lnSpc>
              </a:pPr>
              <a:r>
                <a:rPr lang="en-IN" sz="1600" dirty="0"/>
                <a:t>def counter(start=0, step=1):</a:t>
              </a:r>
            </a:p>
            <a:p>
              <a:pPr algn="just" fontAlgn="base">
                <a:lnSpc>
                  <a:spcPct val="150000"/>
                </a:lnSpc>
              </a:pPr>
              <a:r>
                <a:rPr lang="en-IN" sz="1600" dirty="0"/>
                <a:t>       x = [start]</a:t>
              </a:r>
            </a:p>
            <a:p>
              <a:pPr algn="just" fontAlgn="base">
                <a:lnSpc>
                  <a:spcPct val="150000"/>
                </a:lnSpc>
              </a:pPr>
              <a:r>
                <a:rPr lang="en-IN" sz="1600" dirty="0"/>
                <a:t>       def _</a:t>
              </a:r>
              <a:r>
                <a:rPr lang="en-IN" sz="1600" dirty="0" err="1"/>
                <a:t>inc</a:t>
              </a:r>
              <a:r>
                <a:rPr lang="en-IN" sz="1600" dirty="0"/>
                <a:t>():</a:t>
              </a:r>
            </a:p>
            <a:p>
              <a:pPr algn="just" fontAlgn="base">
                <a:lnSpc>
                  <a:spcPct val="150000"/>
                </a:lnSpc>
              </a:pPr>
              <a:r>
                <a:rPr lang="en-IN" sz="1600" dirty="0"/>
                <a:t>           x[0] += step</a:t>
              </a:r>
            </a:p>
            <a:p>
              <a:pPr algn="just" fontAlgn="base">
                <a:lnSpc>
                  <a:spcPct val="150000"/>
                </a:lnSpc>
              </a:pPr>
              <a:r>
                <a:rPr lang="en-IN" sz="1600" dirty="0"/>
                <a:t>           return x[0]</a:t>
              </a:r>
            </a:p>
            <a:p>
              <a:pPr algn="just" fontAlgn="base">
                <a:lnSpc>
                  <a:spcPct val="150000"/>
                </a:lnSpc>
              </a:pPr>
              <a:r>
                <a:rPr lang="en-IN" sz="1600" dirty="0"/>
                <a:t>       return _</a:t>
              </a:r>
              <a:r>
                <a:rPr lang="en-IN" sz="1600" dirty="0" err="1"/>
                <a:t>inc</a:t>
              </a:r>
              <a:endParaRPr lang="en-IN" sz="1600" dirty="0"/>
            </a:p>
            <a:p>
              <a:pPr algn="just" fontAlgn="base">
                <a:lnSpc>
                  <a:spcPct val="150000"/>
                </a:lnSpc>
              </a:pPr>
              <a:r>
                <a:rPr lang="en-IN" sz="1600" dirty="0" smtClean="0"/>
                <a:t>c1 </a:t>
              </a:r>
              <a:r>
                <a:rPr lang="en-IN" sz="1600" dirty="0"/>
                <a:t>= counter()</a:t>
              </a:r>
            </a:p>
            <a:p>
              <a:pPr algn="just" fontAlgn="base">
                <a:lnSpc>
                  <a:spcPct val="150000"/>
                </a:lnSpc>
              </a:pPr>
              <a:r>
                <a:rPr lang="en-IN" sz="1600" dirty="0" smtClean="0"/>
                <a:t>c2 </a:t>
              </a:r>
              <a:r>
                <a:rPr lang="en-IN" sz="1600" dirty="0"/>
                <a:t>= counter(100, -10)</a:t>
              </a:r>
            </a:p>
            <a:p>
              <a:pPr algn="just" fontAlgn="base">
                <a:lnSpc>
                  <a:spcPct val="150000"/>
                </a:lnSpc>
              </a:pPr>
              <a:r>
                <a:rPr lang="en-IN" sz="1600" dirty="0" smtClean="0"/>
                <a:t>c1</a:t>
              </a:r>
              <a:r>
                <a:rPr lang="en-IN" sz="1600" dirty="0"/>
                <a:t>()</a:t>
              </a:r>
            </a:p>
            <a:p>
              <a:pPr algn="just" fontAlgn="base">
                <a:lnSpc>
                  <a:spcPct val="150000"/>
                </a:lnSpc>
              </a:pPr>
              <a:r>
                <a:rPr lang="en-IN" sz="1600" dirty="0" smtClean="0"/>
                <a:t>//1</a:t>
              </a:r>
              <a:endParaRPr lang="en-IN" sz="1600" dirty="0"/>
            </a:p>
            <a:p>
              <a:pPr algn="just" fontAlgn="base">
                <a:lnSpc>
                  <a:spcPct val="150000"/>
                </a:lnSpc>
              </a:pPr>
              <a:r>
                <a:rPr lang="en-IN" sz="1600" dirty="0" smtClean="0"/>
                <a:t>c2</a:t>
              </a:r>
              <a:r>
                <a:rPr lang="en-IN" sz="1600" dirty="0"/>
                <a:t>()</a:t>
              </a:r>
            </a:p>
            <a:p>
              <a:pPr algn="just" fontAlgn="base">
                <a:lnSpc>
                  <a:spcPct val="150000"/>
                </a:lnSpc>
              </a:pPr>
              <a:r>
                <a:rPr lang="en-IN" sz="1600" dirty="0"/>
                <a:t>90 </a:t>
              </a:r>
            </a:p>
            <a:p>
              <a:pPr algn="just" fontAlgn="base">
                <a:lnSpc>
                  <a:spcPct val="150000"/>
                </a:lnSpc>
              </a:pPr>
              <a:endParaRPr lang="en-IN" sz="1600" dirty="0" smtClean="0"/>
            </a:p>
          </p:txBody>
        </p:sp>
      </p:grpSp>
    </p:spTree>
    <p:extLst>
      <p:ext uri="{BB962C8B-B14F-4D97-AF65-F5344CB8AC3E}">
        <p14:creationId xmlns:p14="http://schemas.microsoft.com/office/powerpoint/2010/main" xmlns="" val="20198437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Functional Programming in Python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5"/>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33713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Functional Programming is a popular programming paradigm closely linked to computer science's mathematical foundations. While there is no strict definition of what constitutes a functional language, we consider them to be languages that use functions to transform data.</a:t>
              </a:r>
            </a:p>
            <a:p>
              <a:pPr marL="285750" indent="-285750" algn="just" fontAlgn="base">
                <a:lnSpc>
                  <a:spcPct val="150000"/>
                </a:lnSpc>
                <a:buFont typeface="Arial" panose="020B0604020202020204" pitchFamily="34" charset="0"/>
                <a:buChar char="•"/>
              </a:pPr>
              <a:endParaRPr lang="en-IN" sz="1750" dirty="0"/>
            </a:p>
            <a:p>
              <a:pPr marL="285750" indent="-285750" algn="just" fontAlgn="base">
                <a:lnSpc>
                  <a:spcPct val="150000"/>
                </a:lnSpc>
                <a:buFont typeface="Arial" panose="020B0604020202020204" pitchFamily="34" charset="0"/>
                <a:buChar char="•"/>
              </a:pPr>
              <a:r>
                <a:rPr lang="en-IN" sz="1750" dirty="0"/>
                <a:t>Python is not a functional programming language but it does incorporate some of its concepts alongside other programming paradigms. With Python, it's easy to write code in a functional style, which may provide the best solution for the task at hand.</a:t>
              </a:r>
            </a:p>
          </p:txBody>
        </p:sp>
      </p:grpSp>
    </p:spTree>
    <p:extLst>
      <p:ext uri="{BB962C8B-B14F-4D97-AF65-F5344CB8AC3E}">
        <p14:creationId xmlns:p14="http://schemas.microsoft.com/office/powerpoint/2010/main" xmlns="" val="1874590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Pure Functions in Python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5"/>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5126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If a function uses an object from a higher scope or random numbers, communicates with files and so on, it might be impure </a:t>
              </a:r>
            </a:p>
          </p:txBody>
        </p:sp>
      </p:grpSp>
      <p:pic>
        <p:nvPicPr>
          <p:cNvPr id="8" name="Content Placeholder 3"/>
          <p:cNvPicPr>
            <a:picLocks noGrp="1" noChangeAspect="1"/>
          </p:cNvPicPr>
          <p:nvPr>
            <p:ph idx="1"/>
          </p:nvPr>
        </p:nvPicPr>
        <p:blipFill>
          <a:blip r:embed="rId3"/>
          <a:stretch>
            <a:fillRect/>
          </a:stretch>
        </p:blipFill>
        <p:spPr>
          <a:xfrm>
            <a:off x="0" y="1022849"/>
            <a:ext cx="5889812" cy="3576918"/>
          </a:xfrm>
          <a:prstGeom prst="rect">
            <a:avLst/>
          </a:prstGeom>
        </p:spPr>
      </p:pic>
      <p:pic>
        <p:nvPicPr>
          <p:cNvPr id="10" name="Picture 9"/>
          <p:cNvPicPr>
            <a:picLocks noChangeAspect="1"/>
          </p:cNvPicPr>
          <p:nvPr/>
        </p:nvPicPr>
        <p:blipFill>
          <a:blip r:embed="rId4"/>
          <a:stretch>
            <a:fillRect/>
          </a:stretch>
        </p:blipFill>
        <p:spPr>
          <a:xfrm>
            <a:off x="6024282" y="2191145"/>
            <a:ext cx="6081222" cy="4295287"/>
          </a:xfrm>
          <a:prstGeom prst="rect">
            <a:avLst/>
          </a:prstGeom>
        </p:spPr>
      </p:pic>
    </p:spTree>
    <p:extLst>
      <p:ext uri="{BB962C8B-B14F-4D97-AF65-F5344CB8AC3E}">
        <p14:creationId xmlns:p14="http://schemas.microsoft.com/office/powerpoint/2010/main" xmlns="" val="1390164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a:t>Built-in Higher Order Functions</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5"/>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071457" cy="622997"/>
            </a:xfrm>
            <a:prstGeom prst="rect">
              <a:avLst/>
            </a:prstGeom>
          </p:spPr>
          <p:txBody>
            <a:bodyPr vert="horz" wrap="square" lIns="0" tIns="0" rIns="0" bIns="0" numCol="1" rtlCol="0">
              <a:spAutoFit/>
            </a:bodyPr>
            <a:lstStyle/>
            <a:p>
              <a:pPr algn="just" fontAlgn="base">
                <a:lnSpc>
                  <a:spcPct val="150000"/>
                </a:lnSpc>
              </a:pPr>
              <a:r>
                <a:rPr lang="en-IN" sz="1750" b="1" dirty="0" smtClean="0"/>
                <a:t>Map</a:t>
              </a:r>
              <a:endParaRPr lang="en-IN" sz="1750" b="1" dirty="0"/>
            </a:p>
            <a:p>
              <a:pPr marL="285750" indent="-285750" algn="just" fontAlgn="base">
                <a:lnSpc>
                  <a:spcPct val="150000"/>
                </a:lnSpc>
                <a:buFont typeface="Arial" panose="020B0604020202020204" pitchFamily="34" charset="0"/>
                <a:buChar char="•"/>
              </a:pPr>
              <a:r>
                <a:rPr lang="en-IN" sz="1750" dirty="0"/>
                <a:t>The map function allows us to apply a function to every element in an iterable object</a:t>
              </a:r>
            </a:p>
            <a:p>
              <a:pPr algn="just" fontAlgn="base">
                <a:lnSpc>
                  <a:spcPct val="150000"/>
                </a:lnSpc>
              </a:pPr>
              <a:r>
                <a:rPr lang="en-IN" sz="1750" b="1" dirty="0"/>
                <a:t>Filter</a:t>
              </a:r>
            </a:p>
            <a:p>
              <a:pPr marL="285750" indent="-285750" algn="just" fontAlgn="base">
                <a:lnSpc>
                  <a:spcPct val="150000"/>
                </a:lnSpc>
                <a:buFont typeface="Arial" panose="020B0604020202020204" pitchFamily="34" charset="0"/>
                <a:buChar char="•"/>
              </a:pPr>
              <a:r>
                <a:rPr lang="en-IN" sz="1750" dirty="0"/>
                <a:t>The filter function tests every element in an iterable object with a function that returns either True or False, only keeping those which evaluates to True.</a:t>
              </a:r>
            </a:p>
            <a:p>
              <a:pPr algn="just" fontAlgn="base">
                <a:lnSpc>
                  <a:spcPct val="150000"/>
                </a:lnSpc>
              </a:pPr>
              <a:r>
                <a:rPr lang="en-IN" sz="1750" b="1" dirty="0"/>
                <a:t>Combining map and filter</a:t>
              </a:r>
            </a:p>
            <a:p>
              <a:pPr marL="285750" indent="-285750" algn="just" fontAlgn="base">
                <a:lnSpc>
                  <a:spcPct val="150000"/>
                </a:lnSpc>
                <a:buFont typeface="Arial" panose="020B0604020202020204" pitchFamily="34" charset="0"/>
                <a:buChar char="•"/>
              </a:pPr>
              <a:r>
                <a:rPr lang="en-IN" sz="1750" dirty="0"/>
                <a:t>As each function returns an iterator, and they both accept iterable objects, we can use them together for some really expressive data manipulations!</a:t>
              </a:r>
            </a:p>
            <a:p>
              <a:pPr algn="just" fontAlgn="base">
                <a:lnSpc>
                  <a:spcPct val="150000"/>
                </a:lnSpc>
              </a:pPr>
              <a:r>
                <a:rPr lang="en-IN" sz="1750" b="1" dirty="0" smtClean="0"/>
                <a:t>List </a:t>
              </a:r>
              <a:r>
                <a:rPr lang="en-IN" sz="1750" b="1" dirty="0"/>
                <a:t>Comprehensions</a:t>
              </a:r>
            </a:p>
            <a:p>
              <a:pPr marL="285750" indent="-285750" algn="just" fontAlgn="base">
                <a:lnSpc>
                  <a:spcPct val="150000"/>
                </a:lnSpc>
                <a:buFont typeface="Arial" panose="020B0604020202020204" pitchFamily="34" charset="0"/>
                <a:buChar char="•"/>
              </a:pPr>
              <a:r>
                <a:rPr lang="en-IN" sz="1750" dirty="0"/>
                <a:t>A popular Python feature that appears prominently in Functional Programming Languages is list comprehensions. Like the map and filter functions, list comprehensions allow us to modify data in a concise, expressive way.</a:t>
              </a:r>
            </a:p>
          </p:txBody>
        </p:sp>
      </p:grpSp>
    </p:spTree>
    <p:extLst>
      <p:ext uri="{BB962C8B-B14F-4D97-AF65-F5344CB8AC3E}">
        <p14:creationId xmlns:p14="http://schemas.microsoft.com/office/powerpoint/2010/main" xmlns="" val="13556365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Anonymous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5"/>
            <a:ext cx="12105504" cy="6491346"/>
            <a:chOff x="127862" y="1268442"/>
            <a:chExt cx="9296400" cy="91873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91477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In Python, anonymous function is a function that is defined without a name.</a:t>
              </a:r>
            </a:p>
            <a:p>
              <a:pPr marL="285750" indent="-285750" algn="just" fontAlgn="base">
                <a:lnSpc>
                  <a:spcPct val="150000"/>
                </a:lnSpc>
                <a:buFont typeface="Arial" panose="020B0604020202020204" pitchFamily="34" charset="0"/>
                <a:buChar char="•"/>
              </a:pPr>
              <a:r>
                <a:rPr lang="en-IN" sz="1750" dirty="0" smtClean="0"/>
                <a:t>While </a:t>
              </a:r>
              <a:r>
                <a:rPr lang="en-IN" sz="1750" dirty="0"/>
                <a:t>normal functions are defined using the def keyword, in Python anonymous functions are defined using the lambda keyword</a:t>
              </a:r>
              <a:r>
                <a:rPr lang="en-IN" sz="1750" dirty="0" smtClean="0"/>
                <a:t>.</a:t>
              </a:r>
            </a:p>
            <a:p>
              <a:pPr algn="just" fontAlgn="base">
                <a:lnSpc>
                  <a:spcPct val="150000"/>
                </a:lnSpc>
              </a:pPr>
              <a:r>
                <a:rPr lang="en-IN" sz="1750" b="1" dirty="0"/>
                <a:t> </a:t>
              </a:r>
              <a:r>
                <a:rPr lang="en-IN" sz="1750" b="1" dirty="0" smtClean="0"/>
                <a:t>Characteristics </a:t>
              </a:r>
              <a:r>
                <a:rPr lang="en-IN" sz="1750" b="1" dirty="0"/>
                <a:t>of Python lambda functions:</a:t>
              </a:r>
            </a:p>
            <a:p>
              <a:pPr marL="285750" indent="-285750" algn="just" fontAlgn="base">
                <a:lnSpc>
                  <a:spcPct val="150000"/>
                </a:lnSpc>
                <a:buFont typeface="Arial" panose="020B0604020202020204" pitchFamily="34" charset="0"/>
                <a:buChar char="•"/>
              </a:pPr>
              <a:r>
                <a:rPr lang="en-IN" sz="1750" dirty="0" smtClean="0"/>
                <a:t>A </a:t>
              </a:r>
              <a:r>
                <a:rPr lang="en-IN" sz="1750" dirty="0"/>
                <a:t>lambda function can take any number of arguments, but they contain only a single expression. An expression is a piece of code executed by the lambda function, which may or may not return any value.</a:t>
              </a:r>
            </a:p>
            <a:p>
              <a:pPr marL="285750" indent="-285750" algn="just" fontAlgn="base">
                <a:lnSpc>
                  <a:spcPct val="150000"/>
                </a:lnSpc>
                <a:buFont typeface="Arial" panose="020B0604020202020204" pitchFamily="34" charset="0"/>
                <a:buChar char="•"/>
              </a:pPr>
              <a:r>
                <a:rPr lang="en-IN" sz="1750" dirty="0"/>
                <a:t>Lambda functions can be used to return function objects.</a:t>
              </a:r>
            </a:p>
            <a:p>
              <a:pPr marL="285750" indent="-285750" algn="just" fontAlgn="base">
                <a:lnSpc>
                  <a:spcPct val="150000"/>
                </a:lnSpc>
                <a:buFont typeface="Arial" panose="020B0604020202020204" pitchFamily="34" charset="0"/>
                <a:buChar char="•"/>
              </a:pPr>
              <a:r>
                <a:rPr lang="en-IN" sz="1750" dirty="0"/>
                <a:t>Syntactically, lambda functions are restricted to only a single expression.</a:t>
              </a:r>
            </a:p>
            <a:p>
              <a:pPr algn="just" fontAlgn="base">
                <a:lnSpc>
                  <a:spcPct val="150000"/>
                </a:lnSpc>
              </a:pPr>
              <a:r>
                <a:rPr lang="en-IN" sz="1750" b="1" dirty="0"/>
                <a:t>Syntax of Lambda Function in python</a:t>
              </a:r>
            </a:p>
            <a:p>
              <a:pPr algn="just" fontAlgn="base">
                <a:lnSpc>
                  <a:spcPct val="150000"/>
                </a:lnSpc>
              </a:pPr>
              <a:r>
                <a:rPr lang="en-IN" sz="1750" dirty="0" smtClean="0"/>
                <a:t>		lambda </a:t>
              </a:r>
              <a:r>
                <a:rPr lang="en-IN" sz="1750" dirty="0"/>
                <a:t>arguments: </a:t>
              </a:r>
              <a:r>
                <a:rPr lang="en-IN" sz="1750" dirty="0" smtClean="0"/>
                <a:t>expression</a:t>
              </a:r>
            </a:p>
            <a:p>
              <a:pPr algn="just" fontAlgn="base">
                <a:lnSpc>
                  <a:spcPct val="150000"/>
                </a:lnSpc>
              </a:pPr>
              <a:r>
                <a:rPr lang="en-IN" sz="1750" b="1" dirty="0" smtClean="0"/>
                <a:t>Example:</a:t>
              </a:r>
            </a:p>
            <a:p>
              <a:pPr algn="just" fontAlgn="base">
                <a:lnSpc>
                  <a:spcPct val="150000"/>
                </a:lnSpc>
              </a:pPr>
              <a:r>
                <a:rPr lang="fr-FR" sz="1750" dirty="0" smtClean="0"/>
                <a:t>	double </a:t>
              </a:r>
              <a:r>
                <a:rPr lang="fr-FR" sz="1750" dirty="0"/>
                <a:t>= lambda x: x * </a:t>
              </a:r>
              <a:r>
                <a:rPr lang="fr-FR" sz="1750" dirty="0" smtClean="0"/>
                <a:t>2				</a:t>
              </a:r>
              <a:r>
                <a:rPr lang="es-ES" sz="1750" dirty="0" err="1" smtClean="0"/>
                <a:t>product</a:t>
              </a:r>
              <a:r>
                <a:rPr lang="es-ES" sz="1750" dirty="0" smtClean="0"/>
                <a:t> </a:t>
              </a:r>
              <a:r>
                <a:rPr lang="es-ES" sz="1750" dirty="0"/>
                <a:t>= lambda x, y : x * y</a:t>
              </a:r>
            </a:p>
            <a:p>
              <a:pPr algn="just" fontAlgn="base">
                <a:lnSpc>
                  <a:spcPct val="150000"/>
                </a:lnSpc>
              </a:pPr>
              <a:r>
                <a:rPr lang="fr-FR" sz="1750" dirty="0" smtClean="0"/>
                <a:t>	</a:t>
              </a:r>
              <a:r>
                <a:rPr lang="fr-FR" sz="1750" dirty="0" err="1" smtClean="0"/>
                <a:t>print</a:t>
              </a:r>
              <a:r>
                <a:rPr lang="fr-FR" sz="1750" dirty="0" smtClean="0"/>
                <a:t>(double(5))					</a:t>
              </a:r>
              <a:r>
                <a:rPr lang="es-ES" sz="1750" dirty="0" err="1"/>
                <a:t>print</a:t>
              </a:r>
              <a:r>
                <a:rPr lang="es-ES" sz="1750" dirty="0"/>
                <a:t>(</a:t>
              </a:r>
              <a:r>
                <a:rPr lang="es-ES" sz="1750" dirty="0" err="1"/>
                <a:t>product</a:t>
              </a:r>
              <a:r>
                <a:rPr lang="es-ES" sz="1750" dirty="0"/>
                <a:t>(2, 3))</a:t>
              </a:r>
              <a:endParaRPr lang="fr-FR" sz="1750" dirty="0"/>
            </a:p>
            <a:p>
              <a:pPr algn="just" fontAlgn="base">
                <a:lnSpc>
                  <a:spcPct val="150000"/>
                </a:lnSpc>
              </a:pPr>
              <a:r>
                <a:rPr lang="fr-FR" sz="1750" dirty="0"/>
                <a:t>	</a:t>
              </a:r>
              <a:r>
                <a:rPr lang="fr-FR" sz="1750" dirty="0" smtClean="0"/>
                <a:t># </a:t>
              </a:r>
              <a:r>
                <a:rPr lang="fr-FR" sz="1750" dirty="0"/>
                <a:t>Output: </a:t>
              </a:r>
              <a:r>
                <a:rPr lang="fr-FR" sz="1750" dirty="0" smtClean="0"/>
                <a:t>10</a:t>
              </a:r>
            </a:p>
            <a:p>
              <a:pPr algn="just" fontAlgn="base">
                <a:lnSpc>
                  <a:spcPct val="150000"/>
                </a:lnSpc>
              </a:pPr>
              <a:r>
                <a:rPr lang="en-IN" sz="1750" dirty="0"/>
                <a:t>Note:  </a:t>
              </a:r>
              <a:r>
                <a:rPr lang="en-IN" sz="1750" dirty="0" smtClean="0"/>
                <a:t>you </a:t>
              </a:r>
              <a:r>
                <a:rPr lang="en-IN" sz="1750" dirty="0"/>
                <a:t>want to pass a function as an argument to higher-order functions, that is, functions that take other functions as their arguments.</a:t>
              </a:r>
            </a:p>
          </p:txBody>
        </p:sp>
      </p:grpSp>
    </p:spTree>
    <p:extLst>
      <p:ext uri="{BB962C8B-B14F-4D97-AF65-F5344CB8AC3E}">
        <p14:creationId xmlns:p14="http://schemas.microsoft.com/office/powerpoint/2010/main" xmlns="" val="2955360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map()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75468"/>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5126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endParaRPr lang="en-IN" sz="1750" b="1" dirty="0" smtClean="0"/>
            </a:p>
          </p:txBody>
        </p:sp>
      </p:grpSp>
      <p:sp>
        <p:nvSpPr>
          <p:cNvPr id="8" name="object 12"/>
          <p:cNvSpPr txBox="1"/>
          <p:nvPr/>
        </p:nvSpPr>
        <p:spPr>
          <a:xfrm>
            <a:off x="160255" y="625374"/>
            <a:ext cx="5365747" cy="3635611"/>
          </a:xfrm>
          <a:prstGeom prst="rect">
            <a:avLst/>
          </a:prstGeom>
        </p:spPr>
        <p:txBody>
          <a:bodyPr vert="horz" wrap="square" lIns="0" tIns="0" rIns="0" bIns="0" numCol="1" rtlCol="0">
            <a:spAutoFit/>
          </a:bodyPr>
          <a:lstStyle/>
          <a:p>
            <a:pPr algn="just" fontAlgn="base">
              <a:lnSpc>
                <a:spcPct val="150000"/>
              </a:lnSpc>
            </a:pPr>
            <a:r>
              <a:rPr lang="en-IN" sz="1750" b="1" dirty="0"/>
              <a:t>Example </a:t>
            </a:r>
            <a:r>
              <a:rPr lang="en-IN" sz="1750" b="1" dirty="0" smtClean="0"/>
              <a:t>Map with lambda</a:t>
            </a:r>
            <a:endParaRPr lang="en-IN" sz="1750" b="1" dirty="0"/>
          </a:p>
          <a:p>
            <a:pPr algn="just" fontAlgn="base">
              <a:lnSpc>
                <a:spcPct val="150000"/>
              </a:lnSpc>
            </a:pPr>
            <a:r>
              <a:rPr lang="en-IN" sz="1750" dirty="0" err="1"/>
              <a:t>tup</a:t>
            </a:r>
            <a:r>
              <a:rPr lang="en-IN" sz="1750" dirty="0"/>
              <a:t>= (5, 7, 22, 97, 54, 62, 77, 23, 73, 61)</a:t>
            </a:r>
          </a:p>
          <a:p>
            <a:pPr algn="just" fontAlgn="base">
              <a:lnSpc>
                <a:spcPct val="150000"/>
              </a:lnSpc>
            </a:pPr>
            <a:r>
              <a:rPr lang="en-IN" sz="1750" dirty="0" err="1"/>
              <a:t>newtuple</a:t>
            </a:r>
            <a:r>
              <a:rPr lang="en-IN" sz="1750" dirty="0"/>
              <a:t> = tuple(map(lambda x: x+3 , </a:t>
            </a:r>
            <a:r>
              <a:rPr lang="en-IN" sz="1750" dirty="0" err="1"/>
              <a:t>tup</a:t>
            </a:r>
            <a:r>
              <a:rPr lang="en-IN" sz="1750" dirty="0"/>
              <a:t>)) </a:t>
            </a:r>
          </a:p>
          <a:p>
            <a:pPr algn="just" fontAlgn="base">
              <a:lnSpc>
                <a:spcPct val="150000"/>
              </a:lnSpc>
            </a:pPr>
            <a:r>
              <a:rPr lang="en-IN" sz="1750" dirty="0"/>
              <a:t>print(</a:t>
            </a:r>
            <a:r>
              <a:rPr lang="en-IN" sz="1750" dirty="0" err="1"/>
              <a:t>newtuple</a:t>
            </a:r>
            <a:r>
              <a:rPr lang="en-IN" sz="1750" dirty="0" smtClean="0"/>
              <a:t>)</a:t>
            </a:r>
          </a:p>
          <a:p>
            <a:pPr algn="just" fontAlgn="base">
              <a:lnSpc>
                <a:spcPct val="150000"/>
              </a:lnSpc>
            </a:pPr>
            <a:endParaRPr lang="en-IN" sz="1750" dirty="0"/>
          </a:p>
          <a:p>
            <a:pPr algn="just" fontAlgn="base">
              <a:lnSpc>
                <a:spcPct val="150000"/>
              </a:lnSpc>
            </a:pPr>
            <a:r>
              <a:rPr lang="en-IN" sz="1750" b="1" dirty="0" smtClean="0"/>
              <a:t>//with multiple iterables</a:t>
            </a:r>
          </a:p>
          <a:p>
            <a:pPr algn="just" fontAlgn="base">
              <a:lnSpc>
                <a:spcPct val="150000"/>
              </a:lnSpc>
            </a:pPr>
            <a:r>
              <a:rPr lang="es-ES" sz="1750" dirty="0" err="1"/>
              <a:t>list_a</a:t>
            </a:r>
            <a:r>
              <a:rPr lang="es-ES" sz="1750" dirty="0"/>
              <a:t> = [1, 2, 3]</a:t>
            </a:r>
          </a:p>
          <a:p>
            <a:pPr algn="just" fontAlgn="base">
              <a:lnSpc>
                <a:spcPct val="150000"/>
              </a:lnSpc>
            </a:pPr>
            <a:r>
              <a:rPr lang="es-ES" sz="1750" dirty="0" err="1"/>
              <a:t>list_b</a:t>
            </a:r>
            <a:r>
              <a:rPr lang="es-ES" sz="1750" dirty="0"/>
              <a:t> = [10, 20, 30]</a:t>
            </a:r>
          </a:p>
          <a:p>
            <a:pPr algn="just" fontAlgn="base">
              <a:lnSpc>
                <a:spcPct val="150000"/>
              </a:lnSpc>
            </a:pPr>
            <a:r>
              <a:rPr lang="es-ES" sz="1750" dirty="0"/>
              <a:t> </a:t>
            </a:r>
            <a:r>
              <a:rPr lang="es-ES" sz="1750" dirty="0" err="1" smtClean="0"/>
              <a:t>map</a:t>
            </a:r>
            <a:r>
              <a:rPr lang="es-ES" sz="1750" dirty="0" smtClean="0"/>
              <a:t>(lambda </a:t>
            </a:r>
            <a:r>
              <a:rPr lang="es-ES" sz="1750" dirty="0"/>
              <a:t>x, y: x + y, </a:t>
            </a:r>
            <a:r>
              <a:rPr lang="es-ES" sz="1750" dirty="0" err="1"/>
              <a:t>list_a</a:t>
            </a:r>
            <a:r>
              <a:rPr lang="es-ES" sz="1750" dirty="0"/>
              <a:t>, </a:t>
            </a:r>
            <a:r>
              <a:rPr lang="es-ES" sz="1750" dirty="0" err="1"/>
              <a:t>list_b</a:t>
            </a:r>
            <a:r>
              <a:rPr lang="es-ES" sz="1750" dirty="0"/>
              <a:t>)</a:t>
            </a:r>
            <a:endParaRPr lang="en-IN" sz="1750" dirty="0"/>
          </a:p>
        </p:txBody>
      </p:sp>
      <p:sp>
        <p:nvSpPr>
          <p:cNvPr id="10" name="object 12"/>
          <p:cNvSpPr txBox="1"/>
          <p:nvPr/>
        </p:nvSpPr>
        <p:spPr>
          <a:xfrm>
            <a:off x="5341831" y="575468"/>
            <a:ext cx="6887675" cy="3231654"/>
          </a:xfrm>
          <a:prstGeom prst="rect">
            <a:avLst/>
          </a:prstGeom>
        </p:spPr>
        <p:txBody>
          <a:bodyPr vert="horz" wrap="square" lIns="0" tIns="0" rIns="0" bIns="0" numCol="1" rtlCol="0">
            <a:spAutoFit/>
          </a:bodyPr>
          <a:lstStyle/>
          <a:p>
            <a:pPr algn="just" fontAlgn="base">
              <a:lnSpc>
                <a:spcPct val="150000"/>
              </a:lnSpc>
            </a:pPr>
            <a:r>
              <a:rPr lang="en-IN" sz="1750" b="1" dirty="0"/>
              <a:t>Example </a:t>
            </a:r>
            <a:r>
              <a:rPr lang="en-IN" sz="1750" b="1" dirty="0" smtClean="0"/>
              <a:t>with </a:t>
            </a:r>
            <a:r>
              <a:rPr lang="en-IN" sz="1750" b="1" dirty="0"/>
              <a:t>Map</a:t>
            </a:r>
          </a:p>
          <a:p>
            <a:pPr algn="just" fontAlgn="base">
              <a:lnSpc>
                <a:spcPct val="150000"/>
              </a:lnSpc>
            </a:pPr>
            <a:r>
              <a:rPr lang="en-IN" sz="1750" dirty="0"/>
              <a:t>from math import </a:t>
            </a:r>
            <a:r>
              <a:rPr lang="en-IN" sz="1750" dirty="0" err="1"/>
              <a:t>sqrt</a:t>
            </a:r>
            <a:endParaRPr lang="en-IN" sz="1750" dirty="0"/>
          </a:p>
          <a:p>
            <a:pPr algn="just" fontAlgn="base">
              <a:lnSpc>
                <a:spcPct val="150000"/>
              </a:lnSpc>
            </a:pPr>
            <a:r>
              <a:rPr lang="en-IN" sz="1750" dirty="0" smtClean="0"/>
              <a:t>map(</a:t>
            </a:r>
            <a:r>
              <a:rPr lang="en-IN" sz="1750" dirty="0" err="1" smtClean="0"/>
              <a:t>sqrt</a:t>
            </a:r>
            <a:r>
              <a:rPr lang="en-IN" sz="1750" dirty="0"/>
              <a:t>, [1, 4, 9, 16])</a:t>
            </a:r>
          </a:p>
          <a:p>
            <a:pPr algn="just" fontAlgn="base">
              <a:lnSpc>
                <a:spcPct val="150000"/>
              </a:lnSpc>
            </a:pPr>
            <a:r>
              <a:rPr lang="en-IN" sz="1750" dirty="0"/>
              <a:t>[1.0, 2.0, 3.0, 4.0]</a:t>
            </a:r>
          </a:p>
          <a:p>
            <a:pPr algn="just" fontAlgn="base">
              <a:lnSpc>
                <a:spcPct val="150000"/>
              </a:lnSpc>
            </a:pPr>
            <a:r>
              <a:rPr lang="en-IN" sz="1750" dirty="0" smtClean="0"/>
              <a:t>map(</a:t>
            </a:r>
            <a:r>
              <a:rPr lang="en-IN" sz="1750" dirty="0" err="1" smtClean="0"/>
              <a:t>str.lower</a:t>
            </a:r>
            <a:r>
              <a:rPr lang="en-IN" sz="1750" dirty="0"/>
              <a:t>, ['A', 'b', 'C'])</a:t>
            </a:r>
          </a:p>
          <a:p>
            <a:pPr algn="just" fontAlgn="base">
              <a:lnSpc>
                <a:spcPct val="150000"/>
              </a:lnSpc>
            </a:pPr>
            <a:r>
              <a:rPr lang="en-IN" sz="1750" dirty="0"/>
              <a:t>['a', 'b', 'c</a:t>
            </a:r>
            <a:r>
              <a:rPr lang="en-IN" sz="1750" dirty="0" smtClean="0"/>
              <a:t>']</a:t>
            </a:r>
          </a:p>
          <a:p>
            <a:pPr algn="just" fontAlgn="base">
              <a:lnSpc>
                <a:spcPct val="150000"/>
              </a:lnSpc>
            </a:pPr>
            <a:r>
              <a:rPr lang="en-IN" sz="1750" dirty="0" smtClean="0"/>
              <a:t>#splitting the input and convert to </a:t>
            </a:r>
            <a:r>
              <a:rPr lang="en-IN" sz="1750" dirty="0" err="1" smtClean="0"/>
              <a:t>int</a:t>
            </a:r>
            <a:r>
              <a:rPr lang="en-IN" sz="1750" dirty="0" smtClean="0"/>
              <a:t> using map</a:t>
            </a:r>
          </a:p>
          <a:p>
            <a:pPr algn="just" fontAlgn="base">
              <a:lnSpc>
                <a:spcPct val="150000"/>
              </a:lnSpc>
            </a:pPr>
            <a:r>
              <a:rPr lang="en-IN" sz="1750" dirty="0"/>
              <a:t>print(list(map(</a:t>
            </a:r>
            <a:r>
              <a:rPr lang="en-IN" sz="1750" dirty="0" err="1"/>
              <a:t>int</a:t>
            </a:r>
            <a:r>
              <a:rPr lang="en-IN" sz="1750" dirty="0"/>
              <a:t>, </a:t>
            </a:r>
            <a:r>
              <a:rPr lang="en-IN" sz="1750" dirty="0" err="1" smtClean="0"/>
              <a:t>input.split</a:t>
            </a:r>
            <a:r>
              <a:rPr lang="en-IN" sz="1750" dirty="0" smtClean="0"/>
              <a:t>(‘ ‘)))</a:t>
            </a:r>
            <a:endParaRPr lang="en-IN" sz="1750" dirty="0"/>
          </a:p>
        </p:txBody>
      </p:sp>
      <p:pic>
        <p:nvPicPr>
          <p:cNvPr id="4" name="Picture 3"/>
          <p:cNvPicPr>
            <a:picLocks noChangeAspect="1"/>
          </p:cNvPicPr>
          <p:nvPr/>
        </p:nvPicPr>
        <p:blipFill>
          <a:blip r:embed="rId3"/>
          <a:stretch>
            <a:fillRect/>
          </a:stretch>
        </p:blipFill>
        <p:spPr>
          <a:xfrm>
            <a:off x="1359778" y="4664941"/>
            <a:ext cx="7649752" cy="1842521"/>
          </a:xfrm>
          <a:prstGeom prst="rect">
            <a:avLst/>
          </a:prstGeom>
        </p:spPr>
      </p:pic>
    </p:spTree>
    <p:extLst>
      <p:ext uri="{BB962C8B-B14F-4D97-AF65-F5344CB8AC3E}">
        <p14:creationId xmlns:p14="http://schemas.microsoft.com/office/powerpoint/2010/main" xmlns="" val="4125845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355600" marR="5080" indent="-342900" algn="just">
                <a:lnSpc>
                  <a:spcPct val="150000"/>
                </a:lnSpc>
                <a:spcBef>
                  <a:spcPts val="125"/>
                </a:spcBef>
              </a:pPr>
              <a:r>
                <a:rPr lang="en-US" sz="1700" spc="-5" dirty="0" smtClean="0">
                  <a:solidFill>
                    <a:schemeClr val="tx1"/>
                  </a:solidFill>
                  <a:cs typeface="Arial"/>
                </a:rPr>
                <a:t>How </a:t>
              </a:r>
              <a:r>
                <a:rPr lang="en-US" sz="1700" dirty="0" smtClean="0">
                  <a:solidFill>
                    <a:schemeClr val="tx1"/>
                  </a:solidFill>
                  <a:cs typeface="Arial"/>
                </a:rPr>
                <a:t>can we </a:t>
              </a:r>
              <a:r>
                <a:rPr lang="en-US" sz="1700" spc="-5" dirty="0" smtClean="0">
                  <a:solidFill>
                    <a:schemeClr val="tx1"/>
                  </a:solidFill>
                  <a:cs typeface="Arial"/>
                </a:rPr>
                <a:t>study multiple </a:t>
              </a:r>
              <a:r>
                <a:rPr lang="en-US" sz="1700" dirty="0" smtClean="0">
                  <a:solidFill>
                    <a:schemeClr val="tx1"/>
                  </a:solidFill>
                  <a:cs typeface="Arial"/>
                </a:rPr>
                <a:t>paradigms without </a:t>
              </a:r>
              <a:r>
                <a:rPr lang="en-US" sz="1700" spc="-5" dirty="0" smtClean="0">
                  <a:solidFill>
                    <a:schemeClr val="tx1"/>
                  </a:solidFill>
                  <a:cs typeface="Arial"/>
                </a:rPr>
                <a:t>studying  multiple </a:t>
              </a:r>
              <a:r>
                <a:rPr lang="en-US" sz="1700" dirty="0" smtClean="0">
                  <a:solidFill>
                    <a:schemeClr val="tx1"/>
                  </a:solidFill>
                  <a:cs typeface="Arial"/>
                </a:rPr>
                <a:t>languages (since most languages only</a:t>
              </a:r>
              <a:r>
                <a:rPr lang="en-US" sz="1700" spc="-90" dirty="0" smtClean="0">
                  <a:solidFill>
                    <a:schemeClr val="tx1"/>
                  </a:solidFill>
                  <a:cs typeface="Arial"/>
                </a:rPr>
                <a:t> </a:t>
              </a:r>
              <a:r>
                <a:rPr lang="en-US" sz="1700" dirty="0" smtClean="0">
                  <a:solidFill>
                    <a:schemeClr val="tx1"/>
                  </a:solidFill>
                  <a:cs typeface="Arial"/>
                </a:rPr>
                <a:t>support  one, or </a:t>
              </a:r>
              <a:r>
                <a:rPr lang="en-US" sz="1700" spc="-5" dirty="0" smtClean="0">
                  <a:solidFill>
                    <a:schemeClr val="tx1"/>
                  </a:solidFill>
                  <a:cs typeface="Arial"/>
                </a:rPr>
                <a:t>sometimes two</a:t>
              </a:r>
              <a:r>
                <a:rPr lang="en-US" sz="1700" spc="-15" dirty="0" smtClean="0">
                  <a:solidFill>
                    <a:schemeClr val="tx1"/>
                  </a:solidFill>
                  <a:cs typeface="Arial"/>
                </a:rPr>
                <a:t> </a:t>
              </a:r>
              <a:r>
                <a:rPr lang="en-US" sz="1700" spc="-5" dirty="0" smtClean="0">
                  <a:solidFill>
                    <a:schemeClr val="tx1"/>
                  </a:solidFill>
                  <a:cs typeface="Arial"/>
                </a:rPr>
                <a:t>paradigms)?</a:t>
              </a:r>
              <a:endParaRPr lang="en-US" sz="1700" dirty="0" smtClean="0">
                <a:solidFill>
                  <a:schemeClr val="tx1"/>
                </a:solidFill>
                <a:cs typeface="Arial"/>
              </a:endParaRPr>
            </a:p>
            <a:p>
              <a:pPr marL="355600" marR="158115" indent="-342900" algn="just">
                <a:lnSpc>
                  <a:spcPct val="150000"/>
                </a:lnSpc>
                <a:spcBef>
                  <a:spcPts val="740"/>
                </a:spcBef>
                <a:buFont typeface="Arial" pitchFamily="34" charset="0"/>
                <a:buChar char="•"/>
              </a:pPr>
              <a:r>
                <a:rPr lang="en-US" sz="1700" dirty="0" smtClean="0">
                  <a:solidFill>
                    <a:schemeClr val="tx1"/>
                  </a:solidFill>
                  <a:cs typeface="Arial"/>
                </a:rPr>
                <a:t>Each language has its own </a:t>
              </a:r>
              <a:r>
                <a:rPr lang="en-US" sz="1700" spc="-5" dirty="0" smtClean="0">
                  <a:solidFill>
                    <a:schemeClr val="tx1"/>
                  </a:solidFill>
                  <a:cs typeface="Arial"/>
                </a:rPr>
                <a:t>syntax, </a:t>
              </a:r>
              <a:r>
                <a:rPr lang="en-US" sz="1700" dirty="0" smtClean="0">
                  <a:solidFill>
                    <a:schemeClr val="tx1"/>
                  </a:solidFill>
                  <a:cs typeface="Arial"/>
                </a:rPr>
                <a:t>its own </a:t>
              </a:r>
              <a:r>
                <a:rPr lang="en-US" sz="1700" spc="-5" dirty="0" smtClean="0">
                  <a:solidFill>
                    <a:schemeClr val="tx1"/>
                  </a:solidFill>
                  <a:cs typeface="Arial"/>
                </a:rPr>
                <a:t>semantics,  </a:t>
              </a:r>
              <a:r>
                <a:rPr lang="en-US" sz="1700" dirty="0" smtClean="0">
                  <a:solidFill>
                    <a:schemeClr val="tx1"/>
                  </a:solidFill>
                  <a:cs typeface="Arial"/>
                </a:rPr>
                <a:t>its own </a:t>
              </a:r>
              <a:r>
                <a:rPr lang="en-US" sz="1700" spc="-5" dirty="0" smtClean="0">
                  <a:solidFill>
                    <a:schemeClr val="tx1"/>
                  </a:solidFill>
                  <a:cs typeface="Arial"/>
                </a:rPr>
                <a:t>system, </a:t>
              </a:r>
              <a:r>
                <a:rPr lang="en-US" sz="1700" dirty="0" smtClean="0">
                  <a:solidFill>
                    <a:schemeClr val="tx1"/>
                  </a:solidFill>
                  <a:cs typeface="Arial"/>
                </a:rPr>
                <a:t>and its own</a:t>
              </a:r>
              <a:r>
                <a:rPr lang="en-US" sz="1700" spc="-35" dirty="0" smtClean="0">
                  <a:solidFill>
                    <a:schemeClr val="tx1"/>
                  </a:solidFill>
                  <a:cs typeface="Arial"/>
                </a:rPr>
                <a:t> </a:t>
              </a:r>
              <a:r>
                <a:rPr lang="en-US" sz="1700" dirty="0" smtClean="0">
                  <a:solidFill>
                    <a:schemeClr val="tx1"/>
                  </a:solidFill>
                  <a:cs typeface="Arial"/>
                </a:rPr>
                <a:t>quirks</a:t>
              </a:r>
            </a:p>
            <a:p>
              <a:pPr marL="812800" marR="158115" lvl="1" indent="-342900" algn="just">
                <a:lnSpc>
                  <a:spcPct val="150000"/>
                </a:lnSpc>
                <a:spcBef>
                  <a:spcPts val="740"/>
                </a:spcBef>
                <a:buFont typeface="Arial" pitchFamily="34" charset="0"/>
                <a:buChar char="•"/>
              </a:pPr>
              <a:r>
                <a:rPr lang="en-US" sz="1700" spc="-5" dirty="0" smtClean="0">
                  <a:solidFill>
                    <a:schemeClr val="tx1"/>
                  </a:solidFill>
                  <a:cs typeface="Arial"/>
                </a:rPr>
                <a:t>We </a:t>
              </a:r>
              <a:r>
                <a:rPr lang="en-US" sz="1700" dirty="0" smtClean="0">
                  <a:solidFill>
                    <a:schemeClr val="tx1"/>
                  </a:solidFill>
                  <a:cs typeface="Arial"/>
                </a:rPr>
                <a:t>could pick python </a:t>
              </a:r>
              <a:r>
                <a:rPr lang="en-US" sz="1700" spc="-5" dirty="0" smtClean="0">
                  <a:solidFill>
                    <a:schemeClr val="tx1"/>
                  </a:solidFill>
                  <a:cs typeface="Arial"/>
                </a:rPr>
                <a:t>language </a:t>
              </a:r>
              <a:r>
                <a:rPr lang="en-US" sz="1700" dirty="0" smtClean="0">
                  <a:solidFill>
                    <a:schemeClr val="tx1"/>
                  </a:solidFill>
                  <a:cs typeface="Arial"/>
                </a:rPr>
                <a:t>and </a:t>
              </a:r>
              <a:r>
                <a:rPr lang="en-US" sz="1700" spc="-5" dirty="0" smtClean="0">
                  <a:solidFill>
                    <a:schemeClr val="tx1"/>
                  </a:solidFill>
                  <a:cs typeface="Arial"/>
                </a:rPr>
                <a:t>structure </a:t>
              </a:r>
              <a:r>
                <a:rPr lang="en-US" sz="1700" dirty="0" smtClean="0">
                  <a:solidFill>
                    <a:schemeClr val="tx1"/>
                  </a:solidFill>
                  <a:cs typeface="Arial"/>
                </a:rPr>
                <a:t>our course around</a:t>
              </a:r>
              <a:r>
                <a:rPr lang="en-US" sz="1700" spc="-20" dirty="0" smtClean="0">
                  <a:solidFill>
                    <a:schemeClr val="tx1"/>
                  </a:solidFill>
                  <a:cs typeface="Arial"/>
                </a:rPr>
                <a:t> </a:t>
              </a:r>
              <a:r>
                <a:rPr lang="en-US" sz="1700" spc="-5" dirty="0" smtClean="0">
                  <a:solidFill>
                    <a:schemeClr val="tx1"/>
                  </a:solidFill>
                  <a:cs typeface="Arial"/>
                </a:rPr>
                <a:t>them</a:t>
              </a:r>
            </a:p>
            <a:p>
              <a:pPr marL="457200" indent="-457200">
                <a:lnSpc>
                  <a:spcPct val="150000"/>
                </a:lnSpc>
                <a:spcBef>
                  <a:spcPts val="580"/>
                </a:spcBef>
                <a:buFont typeface="Arial" pitchFamily="34" charset="0"/>
                <a:buChar char="•"/>
                <a:tabLst>
                  <a:tab pos="0" algn="l"/>
                </a:tabLst>
              </a:pPr>
              <a:r>
                <a:rPr lang="en-US" sz="1700" dirty="0" smtClean="0">
                  <a:solidFill>
                    <a:schemeClr val="tx1"/>
                  </a:solidFill>
                  <a:cs typeface="Arial"/>
                </a:rPr>
                <a:t>Each paradigm is a </a:t>
              </a:r>
              <a:r>
                <a:rPr lang="en-US" sz="1700" spc="-5" dirty="0" smtClean="0">
                  <a:solidFill>
                    <a:schemeClr val="tx1"/>
                  </a:solidFill>
                  <a:cs typeface="Arial"/>
                </a:rPr>
                <a:t>different </a:t>
              </a:r>
              <a:r>
                <a:rPr lang="en-US" sz="1700" dirty="0" smtClean="0">
                  <a:solidFill>
                    <a:schemeClr val="tx1"/>
                  </a:solidFill>
                  <a:cs typeface="Arial"/>
                </a:rPr>
                <a:t>way </a:t>
              </a:r>
              <a:r>
                <a:rPr lang="en-US" sz="1700" spc="-5" dirty="0" smtClean="0">
                  <a:solidFill>
                    <a:schemeClr val="tx1"/>
                  </a:solidFill>
                  <a:cs typeface="Arial"/>
                </a:rPr>
                <a:t>of</a:t>
              </a:r>
              <a:r>
                <a:rPr lang="en-US" sz="1700" spc="-30" dirty="0" smtClean="0">
                  <a:solidFill>
                    <a:schemeClr val="tx1"/>
                  </a:solidFill>
                  <a:cs typeface="Arial"/>
                </a:rPr>
                <a:t> </a:t>
              </a:r>
              <a:r>
                <a:rPr lang="en-US" sz="1700" spc="-5" dirty="0" smtClean="0">
                  <a:solidFill>
                    <a:schemeClr val="tx1"/>
                  </a:solidFill>
                  <a:cs typeface="Arial"/>
                </a:rPr>
                <a:t>thinking</a:t>
              </a:r>
            </a:p>
            <a:p>
              <a:pPr marL="914400" lvl="1" indent="-457200">
                <a:lnSpc>
                  <a:spcPct val="150000"/>
                </a:lnSpc>
                <a:spcBef>
                  <a:spcPts val="580"/>
                </a:spcBef>
                <a:buFont typeface="Arial" pitchFamily="34" charset="0"/>
                <a:buChar char="•"/>
                <a:tabLst>
                  <a:tab pos="0" algn="l"/>
                </a:tabLst>
              </a:pPr>
              <a:r>
                <a:rPr lang="en-US" sz="1700" spc="-5" dirty="0" smtClean="0">
                  <a:solidFill>
                    <a:schemeClr val="tx1"/>
                  </a:solidFill>
                  <a:cs typeface="Arial"/>
                </a:rPr>
                <a:t>How </a:t>
              </a:r>
              <a:r>
                <a:rPr lang="en-US" sz="1700" dirty="0" smtClean="0">
                  <a:solidFill>
                    <a:schemeClr val="tx1"/>
                  </a:solidFill>
                  <a:cs typeface="Arial"/>
                </a:rPr>
                <a:t>can we combine </a:t>
              </a:r>
              <a:r>
                <a:rPr lang="en-US" sz="1700" spc="-5" dirty="0" smtClean="0">
                  <a:solidFill>
                    <a:schemeClr val="tx1"/>
                  </a:solidFill>
                  <a:cs typeface="Arial"/>
                </a:rPr>
                <a:t>different </a:t>
              </a:r>
              <a:r>
                <a:rPr lang="en-US" sz="1700" dirty="0" smtClean="0">
                  <a:solidFill>
                    <a:schemeClr val="tx1"/>
                  </a:solidFill>
                  <a:cs typeface="Arial"/>
                </a:rPr>
                <a:t>ways </a:t>
              </a:r>
              <a:r>
                <a:rPr lang="en-US" sz="1700" spc="-5" dirty="0" smtClean="0">
                  <a:solidFill>
                    <a:schemeClr val="tx1"/>
                  </a:solidFill>
                  <a:cs typeface="Arial"/>
                </a:rPr>
                <a:t>of thinking </a:t>
              </a:r>
              <a:r>
                <a:rPr lang="en-US" sz="1700" dirty="0" smtClean="0">
                  <a:solidFill>
                    <a:schemeClr val="tx1"/>
                  </a:solidFill>
                  <a:cs typeface="Arial"/>
                </a:rPr>
                <a:t>in one</a:t>
              </a:r>
              <a:r>
                <a:rPr lang="en-US" sz="1700" spc="-30" dirty="0" smtClean="0">
                  <a:solidFill>
                    <a:schemeClr val="tx1"/>
                  </a:solidFill>
                  <a:cs typeface="Arial"/>
                </a:rPr>
                <a:t> </a:t>
              </a:r>
              <a:r>
                <a:rPr lang="en-US" sz="1700" dirty="0" smtClean="0">
                  <a:solidFill>
                    <a:schemeClr val="tx1"/>
                  </a:solidFill>
                  <a:cs typeface="Arial"/>
                </a:rPr>
                <a:t>program?</a:t>
              </a:r>
            </a:p>
            <a:p>
              <a:pPr lvl="1" indent="-457200">
                <a:lnSpc>
                  <a:spcPct val="150000"/>
                </a:lnSpc>
                <a:spcBef>
                  <a:spcPts val="580"/>
                </a:spcBef>
                <a:buFont typeface="Arial" pitchFamily="34" charset="0"/>
                <a:buChar char="•"/>
                <a:tabLst>
                  <a:tab pos="0" algn="l"/>
                </a:tabLst>
              </a:pPr>
              <a:r>
                <a:rPr lang="en-US" sz="1700" spc="-5" dirty="0" smtClean="0">
                  <a:solidFill>
                    <a:schemeClr val="tx1"/>
                  </a:solidFill>
                  <a:cs typeface="Arial"/>
                </a:rPr>
                <a:t>We </a:t>
              </a:r>
              <a:r>
                <a:rPr lang="en-US" sz="1700" dirty="0" smtClean="0">
                  <a:solidFill>
                    <a:schemeClr val="tx1"/>
                  </a:solidFill>
                  <a:cs typeface="Arial"/>
                </a:rPr>
                <a:t>can </a:t>
              </a:r>
              <a:r>
                <a:rPr lang="en-US" sz="1700" spc="-5" dirty="0" smtClean="0">
                  <a:solidFill>
                    <a:schemeClr val="tx1"/>
                  </a:solidFill>
                  <a:cs typeface="Arial"/>
                </a:rPr>
                <a:t>do </a:t>
              </a:r>
              <a:r>
                <a:rPr lang="en-US" sz="1700" dirty="0" smtClean="0">
                  <a:solidFill>
                    <a:schemeClr val="tx1"/>
                  </a:solidFill>
                  <a:cs typeface="Arial"/>
                </a:rPr>
                <a:t>it using </a:t>
              </a:r>
              <a:r>
                <a:rPr lang="en-US" sz="1700" spc="-5" dirty="0" smtClean="0">
                  <a:solidFill>
                    <a:schemeClr val="tx1"/>
                  </a:solidFill>
                  <a:cs typeface="Arial"/>
                </a:rPr>
                <a:t>the </a:t>
              </a:r>
              <a:r>
                <a:rPr lang="en-US" sz="1700" dirty="0" smtClean="0">
                  <a:solidFill>
                    <a:schemeClr val="tx1"/>
                  </a:solidFill>
                  <a:cs typeface="Arial"/>
                </a:rPr>
                <a:t>concept of a kernel</a:t>
              </a:r>
              <a:r>
                <a:rPr lang="en-US" sz="1700" spc="-70" dirty="0" smtClean="0">
                  <a:solidFill>
                    <a:schemeClr val="tx1"/>
                  </a:solidFill>
                  <a:cs typeface="Arial"/>
                </a:rPr>
                <a:t> </a:t>
              </a:r>
              <a:r>
                <a:rPr lang="en-US" sz="1700" dirty="0" smtClean="0">
                  <a:solidFill>
                    <a:schemeClr val="tx1"/>
                  </a:solidFill>
                  <a:cs typeface="Arial"/>
                </a:rPr>
                <a:t>language</a:t>
              </a:r>
            </a:p>
            <a:p>
              <a:pPr lvl="2" indent="-457200">
                <a:lnSpc>
                  <a:spcPct val="150000"/>
                </a:lnSpc>
                <a:spcBef>
                  <a:spcPts val="580"/>
                </a:spcBef>
                <a:buFont typeface="Arial" pitchFamily="34" charset="0"/>
                <a:buChar char="•"/>
                <a:tabLst>
                  <a:tab pos="0" algn="l"/>
                </a:tabLst>
              </a:pPr>
              <a:r>
                <a:rPr lang="en-US" sz="1700" dirty="0" smtClean="0">
                  <a:solidFill>
                    <a:schemeClr val="tx1"/>
                  </a:solidFill>
                  <a:cs typeface="Arial"/>
                </a:rPr>
                <a:t>Each paradigm has a simple core </a:t>
              </a:r>
              <a:r>
                <a:rPr lang="en-US" sz="1700" spc="-5" dirty="0" smtClean="0">
                  <a:solidFill>
                    <a:schemeClr val="tx1"/>
                  </a:solidFill>
                  <a:cs typeface="Arial"/>
                </a:rPr>
                <a:t>language, </a:t>
              </a:r>
              <a:r>
                <a:rPr lang="en-US" sz="1700" dirty="0" smtClean="0">
                  <a:solidFill>
                    <a:schemeClr val="tx1"/>
                  </a:solidFill>
                  <a:cs typeface="Arial"/>
                </a:rPr>
                <a:t>its kernel </a:t>
              </a:r>
              <a:r>
                <a:rPr lang="en-US" sz="1700" spc="-5" dirty="0" smtClean="0">
                  <a:solidFill>
                    <a:schemeClr val="tx1"/>
                  </a:solidFill>
                  <a:cs typeface="Arial"/>
                </a:rPr>
                <a:t>language,  that contains </a:t>
              </a:r>
              <a:r>
                <a:rPr lang="en-US" sz="1700" dirty="0" smtClean="0">
                  <a:solidFill>
                    <a:schemeClr val="tx1"/>
                  </a:solidFill>
                  <a:cs typeface="Arial"/>
                </a:rPr>
                <a:t>its </a:t>
              </a:r>
              <a:r>
                <a:rPr lang="en-US" sz="1700" spc="-5" dirty="0" smtClean="0">
                  <a:solidFill>
                    <a:schemeClr val="tx1"/>
                  </a:solidFill>
                  <a:cs typeface="Arial"/>
                </a:rPr>
                <a:t>essential</a:t>
              </a:r>
              <a:r>
                <a:rPr lang="en-US" sz="1700" dirty="0" smtClean="0">
                  <a:solidFill>
                    <a:schemeClr val="tx1"/>
                  </a:solidFill>
                  <a:cs typeface="Arial"/>
                </a:rPr>
                <a:t> </a:t>
              </a:r>
              <a:r>
                <a:rPr lang="en-US" sz="1700" spc="-5" dirty="0" smtClean="0">
                  <a:solidFill>
                    <a:schemeClr val="tx1"/>
                  </a:solidFill>
                  <a:cs typeface="Arial"/>
                </a:rPr>
                <a:t>concepts</a:t>
              </a:r>
            </a:p>
            <a:p>
              <a:pPr lvl="3" indent="-457200">
                <a:lnSpc>
                  <a:spcPct val="150000"/>
                </a:lnSpc>
                <a:spcBef>
                  <a:spcPts val="580"/>
                </a:spcBef>
                <a:buFont typeface="Arial" pitchFamily="34" charset="0"/>
                <a:buChar char="•"/>
                <a:tabLst>
                  <a:tab pos="0" algn="l"/>
                </a:tabLst>
              </a:pPr>
              <a:r>
                <a:rPr lang="en-US" sz="1700" dirty="0" smtClean="0">
                  <a:solidFill>
                    <a:schemeClr val="tx1"/>
                  </a:solidFill>
                  <a:cs typeface="Arial"/>
                </a:rPr>
                <a:t>Every </a:t>
              </a:r>
              <a:r>
                <a:rPr lang="en-US" sz="1700" spc="-5" dirty="0" smtClean="0">
                  <a:solidFill>
                    <a:schemeClr val="tx1"/>
                  </a:solidFill>
                  <a:cs typeface="Arial"/>
                </a:rPr>
                <a:t>practical language, </a:t>
              </a:r>
              <a:r>
                <a:rPr lang="en-US" sz="1700" dirty="0" smtClean="0">
                  <a:solidFill>
                    <a:schemeClr val="tx1"/>
                  </a:solidFill>
                  <a:cs typeface="Arial"/>
                </a:rPr>
                <a:t>even </a:t>
              </a:r>
              <a:r>
                <a:rPr lang="en-US" sz="1700" spc="-5" dirty="0" smtClean="0">
                  <a:solidFill>
                    <a:schemeClr val="tx1"/>
                  </a:solidFill>
                  <a:cs typeface="Arial"/>
                </a:rPr>
                <a:t>if </a:t>
              </a:r>
              <a:r>
                <a:rPr lang="en-US" sz="1700" dirty="0" smtClean="0">
                  <a:solidFill>
                    <a:schemeClr val="tx1"/>
                  </a:solidFill>
                  <a:cs typeface="Arial"/>
                </a:rPr>
                <a:t>it’s </a:t>
              </a:r>
              <a:r>
                <a:rPr lang="en-US" sz="1700" spc="-5" dirty="0" smtClean="0">
                  <a:solidFill>
                    <a:schemeClr val="tx1"/>
                  </a:solidFill>
                  <a:cs typeface="Arial"/>
                </a:rPr>
                <a:t>complicated, </a:t>
              </a:r>
              <a:r>
                <a:rPr lang="en-US" sz="1700" dirty="0" smtClean="0">
                  <a:solidFill>
                    <a:schemeClr val="tx1"/>
                  </a:solidFill>
                  <a:cs typeface="Arial"/>
                </a:rPr>
                <a:t>can be </a:t>
              </a:r>
              <a:r>
                <a:rPr lang="en-US" sz="1700" spc="-5" dirty="0" smtClean="0">
                  <a:solidFill>
                    <a:schemeClr val="tx1"/>
                  </a:solidFill>
                  <a:cs typeface="Arial"/>
                </a:rPr>
                <a:t>translated  </a:t>
              </a:r>
              <a:r>
                <a:rPr lang="en-US" sz="1700" dirty="0" smtClean="0">
                  <a:solidFill>
                    <a:schemeClr val="tx1"/>
                  </a:solidFill>
                  <a:cs typeface="Arial"/>
                </a:rPr>
                <a:t>easily into its kernel</a:t>
              </a:r>
              <a:r>
                <a:rPr lang="en-US" sz="1700" spc="-30" dirty="0" smtClean="0">
                  <a:solidFill>
                    <a:schemeClr val="tx1"/>
                  </a:solidFill>
                  <a:cs typeface="Arial"/>
                </a:rPr>
                <a:t> </a:t>
              </a:r>
              <a:r>
                <a:rPr lang="en-US" sz="1700" dirty="0" smtClean="0">
                  <a:solidFill>
                    <a:schemeClr val="tx1"/>
                  </a:solidFill>
                  <a:cs typeface="Arial"/>
                </a:rPr>
                <a:t>language</a:t>
              </a:r>
            </a:p>
            <a:p>
              <a:pPr marL="914400" marR="117475" indent="-457200">
                <a:lnSpc>
                  <a:spcPct val="150000"/>
                </a:lnSpc>
                <a:spcBef>
                  <a:spcPts val="420"/>
                </a:spcBef>
                <a:buFont typeface="Arial" pitchFamily="34" charset="0"/>
                <a:buChar char="•"/>
                <a:tabLst>
                  <a:tab pos="914400" algn="l"/>
                </a:tabLst>
              </a:pPr>
              <a:r>
                <a:rPr lang="en-US" sz="1700" dirty="0" smtClean="0">
                  <a:solidFill>
                    <a:schemeClr val="tx1"/>
                  </a:solidFill>
                  <a:cs typeface="Arial"/>
                </a:rPr>
                <a:t>Even very </a:t>
              </a:r>
              <a:r>
                <a:rPr lang="en-US" sz="1700" spc="-5" dirty="0" smtClean="0">
                  <a:solidFill>
                    <a:schemeClr val="tx1"/>
                  </a:solidFill>
                  <a:cs typeface="Arial"/>
                </a:rPr>
                <a:t>different </a:t>
              </a:r>
              <a:r>
                <a:rPr lang="en-US" sz="1700" dirty="0" smtClean="0">
                  <a:solidFill>
                    <a:schemeClr val="tx1"/>
                  </a:solidFill>
                  <a:cs typeface="Arial"/>
                </a:rPr>
                <a:t>paradigms have kernel languages </a:t>
              </a:r>
              <a:r>
                <a:rPr lang="en-US" sz="1700" spc="-5" dirty="0" smtClean="0">
                  <a:solidFill>
                    <a:schemeClr val="tx1"/>
                  </a:solidFill>
                  <a:cs typeface="Arial"/>
                </a:rPr>
                <a:t>that</a:t>
              </a:r>
              <a:r>
                <a:rPr lang="en-US" sz="1700" spc="-90" dirty="0" smtClean="0">
                  <a:solidFill>
                    <a:schemeClr val="tx1"/>
                  </a:solidFill>
                  <a:cs typeface="Arial"/>
                </a:rPr>
                <a:t> </a:t>
              </a:r>
              <a:r>
                <a:rPr lang="en-US" sz="1700" dirty="0" smtClean="0">
                  <a:solidFill>
                    <a:schemeClr val="tx1"/>
                  </a:solidFill>
                  <a:cs typeface="Arial"/>
                </a:rPr>
                <a:t>have  much </a:t>
              </a:r>
              <a:r>
                <a:rPr lang="en-US" sz="1700" spc="-5" dirty="0" smtClean="0">
                  <a:solidFill>
                    <a:schemeClr val="tx1"/>
                  </a:solidFill>
                  <a:cs typeface="Arial"/>
                </a:rPr>
                <a:t>in common; </a:t>
              </a:r>
              <a:r>
                <a:rPr lang="en-US" sz="1700" dirty="0" smtClean="0">
                  <a:solidFill>
                    <a:schemeClr val="tx1"/>
                  </a:solidFill>
                  <a:cs typeface="Arial"/>
                </a:rPr>
                <a:t>often </a:t>
              </a:r>
              <a:r>
                <a:rPr lang="en-US" sz="1700" spc="-5" dirty="0" smtClean="0">
                  <a:solidFill>
                    <a:schemeClr val="tx1"/>
                  </a:solidFill>
                  <a:cs typeface="Arial"/>
                </a:rPr>
                <a:t>there </a:t>
              </a:r>
              <a:r>
                <a:rPr lang="en-US" sz="1700" dirty="0" smtClean="0">
                  <a:solidFill>
                    <a:schemeClr val="tx1"/>
                  </a:solidFill>
                  <a:cs typeface="Arial"/>
                </a:rPr>
                <a:t>is only one concept</a:t>
              </a:r>
              <a:r>
                <a:rPr lang="en-US" sz="1700" spc="-20" dirty="0" smtClean="0">
                  <a:solidFill>
                    <a:schemeClr val="tx1"/>
                  </a:solidFill>
                  <a:cs typeface="Arial"/>
                </a:rPr>
                <a:t> </a:t>
              </a:r>
              <a:r>
                <a:rPr lang="en-US" sz="1700" spc="-5" dirty="0" smtClean="0">
                  <a:solidFill>
                    <a:schemeClr val="tx1"/>
                  </a:solidFill>
                  <a:cs typeface="Arial"/>
                </a:rPr>
                <a:t>difference</a:t>
              </a:r>
              <a:endParaRPr lang="en-US" sz="1700" dirty="0" smtClean="0">
                <a:solidFill>
                  <a:schemeClr val="tx1"/>
                </a:solidFill>
                <a:cs typeface="Arial"/>
              </a:endParaRPr>
            </a:p>
            <a:p>
              <a:pPr marL="454025" marR="431800" indent="-454025">
                <a:lnSpc>
                  <a:spcPct val="150000"/>
                </a:lnSpc>
                <a:spcBef>
                  <a:spcPts val="535"/>
                </a:spcBef>
                <a:buFont typeface="Arial" pitchFamily="34" charset="0"/>
                <a:buChar char="•"/>
                <a:tabLst>
                  <a:tab pos="457200" algn="l"/>
                </a:tabLst>
              </a:pPr>
              <a:r>
                <a:rPr lang="en-US" sz="1700" spc="-5" dirty="0" smtClean="0">
                  <a:solidFill>
                    <a:schemeClr val="tx1"/>
                  </a:solidFill>
                  <a:cs typeface="Arial"/>
                </a:rPr>
                <a:t>We start </a:t>
              </a:r>
              <a:r>
                <a:rPr lang="en-US" sz="1700" dirty="0" smtClean="0">
                  <a:solidFill>
                    <a:schemeClr val="tx1"/>
                  </a:solidFill>
                  <a:cs typeface="Arial"/>
                </a:rPr>
                <a:t>with a simple kernel language </a:t>
              </a:r>
              <a:r>
                <a:rPr lang="en-US" sz="1700" spc="-5" dirty="0" smtClean="0">
                  <a:solidFill>
                    <a:schemeClr val="tx1"/>
                  </a:solidFill>
                  <a:cs typeface="Arial"/>
                </a:rPr>
                <a:t>that</a:t>
              </a:r>
              <a:r>
                <a:rPr lang="en-US" sz="1700" spc="-80" dirty="0" smtClean="0">
                  <a:solidFill>
                    <a:schemeClr val="tx1"/>
                  </a:solidFill>
                  <a:cs typeface="Arial"/>
                </a:rPr>
                <a:t> </a:t>
              </a:r>
              <a:r>
                <a:rPr lang="en-US" sz="1700" dirty="0" smtClean="0">
                  <a:solidFill>
                    <a:schemeClr val="tx1"/>
                  </a:solidFill>
                  <a:cs typeface="Arial"/>
                </a:rPr>
                <a:t>underlies  our </a:t>
              </a:r>
              <a:r>
                <a:rPr lang="en-US" sz="1700" spc="-5" dirty="0" smtClean="0">
                  <a:solidFill>
                    <a:schemeClr val="tx1"/>
                  </a:solidFill>
                  <a:cs typeface="Arial"/>
                </a:rPr>
                <a:t>first paradigm, functional</a:t>
              </a:r>
              <a:r>
                <a:rPr lang="en-US" sz="1700" dirty="0" smtClean="0">
                  <a:solidFill>
                    <a:schemeClr val="tx1"/>
                  </a:solidFill>
                  <a:cs typeface="Arial"/>
                </a:rPr>
                <a:t> programming</a:t>
              </a:r>
            </a:p>
            <a:p>
              <a:pPr marL="911225" marR="431800" lvl="1" indent="-454025">
                <a:lnSpc>
                  <a:spcPct val="150000"/>
                </a:lnSpc>
                <a:spcBef>
                  <a:spcPts val="535"/>
                </a:spcBef>
                <a:buFont typeface="Arial" pitchFamily="34" charset="0"/>
                <a:buChar char="•"/>
                <a:tabLst>
                  <a:tab pos="457200" algn="l"/>
                </a:tabLst>
              </a:pPr>
              <a:r>
                <a:rPr lang="en-US" sz="1700" spc="-5" dirty="0" smtClean="0">
                  <a:solidFill>
                    <a:schemeClr val="tx1"/>
                  </a:solidFill>
                  <a:cs typeface="Arial"/>
                </a:rPr>
                <a:t>We then </a:t>
              </a:r>
              <a:r>
                <a:rPr lang="en-US" sz="1700" dirty="0" smtClean="0">
                  <a:solidFill>
                    <a:schemeClr val="tx1"/>
                  </a:solidFill>
                  <a:cs typeface="Arial"/>
                </a:rPr>
                <a:t>add </a:t>
              </a:r>
              <a:r>
                <a:rPr lang="en-US" sz="1700" spc="-5" dirty="0" smtClean="0">
                  <a:solidFill>
                    <a:schemeClr val="tx1"/>
                  </a:solidFill>
                  <a:cs typeface="Arial"/>
                </a:rPr>
                <a:t>concepts </a:t>
              </a:r>
              <a:r>
                <a:rPr lang="en-US" sz="1700" dirty="0" smtClean="0">
                  <a:solidFill>
                    <a:schemeClr val="tx1"/>
                  </a:solidFill>
                  <a:cs typeface="Arial"/>
                </a:rPr>
                <a:t>one by one to give the other</a:t>
              </a:r>
              <a:r>
                <a:rPr lang="en-US" sz="1700" spc="-70" dirty="0" smtClean="0">
                  <a:solidFill>
                    <a:schemeClr val="tx1"/>
                  </a:solidFill>
                  <a:cs typeface="Arial"/>
                </a:rPr>
                <a:t> </a:t>
              </a:r>
              <a:r>
                <a:rPr lang="en-US" sz="1700" dirty="0" smtClean="0">
                  <a:solidFill>
                    <a:schemeClr val="tx1"/>
                  </a:solidFill>
                  <a:cs typeface="Arial"/>
                </a:rPr>
                <a:t>paradigms</a:t>
              </a:r>
              <a:endParaRPr lang="en-US" sz="1700" spc="-5" dirty="0" smtClean="0">
                <a:solidFill>
                  <a:schemeClr val="tx1"/>
                </a:solidFill>
                <a:cs typeface="Aria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12700">
              <a:lnSpc>
                <a:spcPts val="4640"/>
              </a:lnSpc>
              <a:spcBef>
                <a:spcPts val="100"/>
              </a:spcBef>
            </a:pPr>
            <a:r>
              <a:rPr lang="en-US" sz="2000" b="1" dirty="0" smtClean="0">
                <a:solidFill>
                  <a:schemeClr val="bg1"/>
                </a:solidFill>
              </a:rPr>
              <a:t>How can we study multiple paradigms?</a:t>
            </a:r>
            <a:r>
              <a:rPr lang="en-US" sz="2000" spc="-5" dirty="0" smtClean="0"/>
              <a:t> </a:t>
            </a:r>
            <a:r>
              <a:rPr lang="en-US" sz="2000" b="1" dirty="0" smtClean="0">
                <a:solidFill>
                  <a:schemeClr val="bg1"/>
                </a:solidFill>
              </a:rPr>
              <a:t>How can we combine paradigms in a program? </a:t>
            </a:r>
            <a:endParaRPr lang="en-IN" sz="2000" b="1" dirty="0">
              <a:solidFill>
                <a:schemeClr val="bg1"/>
              </a:solidFill>
            </a:endParaRPr>
          </a:p>
        </p:txBody>
      </p:sp>
    </p:spTree>
    <p:extLst>
      <p:ext uri="{BB962C8B-B14F-4D97-AF65-F5344CB8AC3E}">
        <p14:creationId xmlns:p14="http://schemas.microsoft.com/office/powerpoint/2010/main" xmlns="" val="29743143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map()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53418" y="575468"/>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285866"/>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map</a:t>
              </a:r>
              <a:r>
                <a:rPr lang="en-IN" sz="1750" dirty="0"/>
                <a:t>() function is a type of higher-order. As mentioned earlier, this function takes another function as a parameter along with a sequence of iterables and returns an output after applying the function to each iterable present in the </a:t>
              </a:r>
              <a:r>
                <a:rPr lang="en-IN" sz="1750" dirty="0" smtClean="0"/>
                <a:t>sequence.</a:t>
              </a:r>
            </a:p>
            <a:p>
              <a:pPr algn="just" fontAlgn="base">
                <a:lnSpc>
                  <a:spcPct val="150000"/>
                </a:lnSpc>
              </a:pPr>
              <a:endParaRPr lang="en-IN" sz="1750" dirty="0" smtClean="0"/>
            </a:p>
            <a:p>
              <a:pPr algn="just" fontAlgn="base">
                <a:lnSpc>
                  <a:spcPct val="150000"/>
                </a:lnSpc>
              </a:pPr>
              <a:r>
                <a:rPr lang="en-IN" sz="1750" b="1" dirty="0" smtClean="0"/>
                <a:t>Syntax:</a:t>
              </a:r>
            </a:p>
            <a:p>
              <a:pPr algn="just" fontAlgn="base">
                <a:lnSpc>
                  <a:spcPct val="150000"/>
                </a:lnSpc>
              </a:pPr>
              <a:r>
                <a:rPr lang="en-IN" sz="1750" b="1" dirty="0"/>
                <a:t>	map(function, iterables) </a:t>
              </a:r>
              <a:endParaRPr lang="en-IN" sz="1750" b="1" dirty="0" smtClean="0"/>
            </a:p>
          </p:txBody>
        </p:sp>
      </p:grpSp>
      <p:sp>
        <p:nvSpPr>
          <p:cNvPr id="8" name="object 12"/>
          <p:cNvSpPr txBox="1"/>
          <p:nvPr/>
        </p:nvSpPr>
        <p:spPr>
          <a:xfrm>
            <a:off x="53418" y="3112727"/>
            <a:ext cx="5365747" cy="2827697"/>
          </a:xfrm>
          <a:prstGeom prst="rect">
            <a:avLst/>
          </a:prstGeom>
        </p:spPr>
        <p:txBody>
          <a:bodyPr vert="horz" wrap="square" lIns="0" tIns="0" rIns="0" bIns="0" numCol="1" rtlCol="0">
            <a:spAutoFit/>
          </a:bodyPr>
          <a:lstStyle/>
          <a:p>
            <a:pPr algn="just" fontAlgn="base">
              <a:lnSpc>
                <a:spcPct val="150000"/>
              </a:lnSpc>
            </a:pPr>
            <a:r>
              <a:rPr lang="en-IN" sz="1750" b="1" dirty="0"/>
              <a:t>Example without Map</a:t>
            </a:r>
          </a:p>
          <a:p>
            <a:pPr algn="just" fontAlgn="base">
              <a:lnSpc>
                <a:spcPct val="150000"/>
              </a:lnSpc>
            </a:pPr>
            <a:r>
              <a:rPr lang="en-IN" sz="1750" dirty="0" smtClean="0"/>
              <a:t>my_pets </a:t>
            </a:r>
            <a:r>
              <a:rPr lang="en-IN" sz="1750" dirty="0"/>
              <a:t>= ['</a:t>
            </a:r>
            <a:r>
              <a:rPr lang="en-IN" sz="1750" dirty="0" err="1"/>
              <a:t>alfred</a:t>
            </a:r>
            <a:r>
              <a:rPr lang="en-IN" sz="1750" dirty="0"/>
              <a:t>', '</a:t>
            </a:r>
            <a:r>
              <a:rPr lang="en-IN" sz="1750" dirty="0" err="1"/>
              <a:t>tabitha</a:t>
            </a:r>
            <a:r>
              <a:rPr lang="en-IN" sz="1750" dirty="0"/>
              <a:t>', '</a:t>
            </a:r>
            <a:r>
              <a:rPr lang="en-IN" sz="1750" dirty="0" err="1"/>
              <a:t>william</a:t>
            </a:r>
            <a:r>
              <a:rPr lang="en-IN" sz="1750" dirty="0"/>
              <a:t>', '</a:t>
            </a:r>
            <a:r>
              <a:rPr lang="en-IN" sz="1750" dirty="0" err="1"/>
              <a:t>arla</a:t>
            </a:r>
            <a:r>
              <a:rPr lang="en-IN" sz="1750" dirty="0" smtClean="0"/>
              <a:t>']</a:t>
            </a:r>
          </a:p>
          <a:p>
            <a:pPr algn="just" fontAlgn="base">
              <a:lnSpc>
                <a:spcPct val="150000"/>
              </a:lnSpc>
            </a:pPr>
            <a:r>
              <a:rPr lang="en-IN" sz="1750" dirty="0" err="1" smtClean="0"/>
              <a:t>uppered_pets</a:t>
            </a:r>
            <a:r>
              <a:rPr lang="en-IN" sz="1750" dirty="0" smtClean="0"/>
              <a:t> </a:t>
            </a:r>
            <a:r>
              <a:rPr lang="en-IN" sz="1750" dirty="0"/>
              <a:t>= </a:t>
            </a:r>
            <a:r>
              <a:rPr lang="en-IN" sz="1750" dirty="0" smtClean="0"/>
              <a:t>[]</a:t>
            </a:r>
          </a:p>
          <a:p>
            <a:pPr algn="just" fontAlgn="base">
              <a:lnSpc>
                <a:spcPct val="150000"/>
              </a:lnSpc>
            </a:pPr>
            <a:r>
              <a:rPr lang="en-IN" sz="1750" dirty="0" smtClean="0"/>
              <a:t>for </a:t>
            </a:r>
            <a:r>
              <a:rPr lang="en-IN" sz="1750" dirty="0"/>
              <a:t>pet in my_pets:    </a:t>
            </a:r>
            <a:endParaRPr lang="en-IN" sz="1750" dirty="0" smtClean="0"/>
          </a:p>
          <a:p>
            <a:pPr algn="just" fontAlgn="base">
              <a:lnSpc>
                <a:spcPct val="150000"/>
              </a:lnSpc>
            </a:pPr>
            <a:r>
              <a:rPr lang="en-IN" sz="1750" dirty="0"/>
              <a:t>	</a:t>
            </a:r>
            <a:r>
              <a:rPr lang="en-IN" sz="1750" dirty="0" smtClean="0"/>
              <a:t>pet_=</a:t>
            </a:r>
            <a:r>
              <a:rPr lang="en-IN" sz="1750" dirty="0" err="1" smtClean="0"/>
              <a:t>pet.upper</a:t>
            </a:r>
            <a:r>
              <a:rPr lang="en-IN" sz="1750" dirty="0"/>
              <a:t>()    </a:t>
            </a:r>
            <a:endParaRPr lang="en-IN" sz="1750" dirty="0" smtClean="0"/>
          </a:p>
          <a:p>
            <a:pPr algn="just" fontAlgn="base">
              <a:lnSpc>
                <a:spcPct val="150000"/>
              </a:lnSpc>
            </a:pPr>
            <a:r>
              <a:rPr lang="en-IN" sz="1750" dirty="0"/>
              <a:t>	</a:t>
            </a:r>
            <a:r>
              <a:rPr lang="en-IN" sz="1750" dirty="0" err="1" smtClean="0"/>
              <a:t>uppered_pets.append</a:t>
            </a:r>
            <a:r>
              <a:rPr lang="en-IN" sz="1750" dirty="0" smtClean="0"/>
              <a:t>(pet_)</a:t>
            </a:r>
          </a:p>
          <a:p>
            <a:pPr algn="just" fontAlgn="base">
              <a:lnSpc>
                <a:spcPct val="150000"/>
              </a:lnSpc>
            </a:pPr>
            <a:r>
              <a:rPr lang="en-IN" sz="1750" dirty="0" smtClean="0"/>
              <a:t>print(</a:t>
            </a:r>
            <a:r>
              <a:rPr lang="en-IN" sz="1750" dirty="0" err="1" smtClean="0"/>
              <a:t>uppered_pets</a:t>
            </a:r>
            <a:r>
              <a:rPr lang="en-IN" sz="1750" dirty="0"/>
              <a:t>)</a:t>
            </a:r>
          </a:p>
        </p:txBody>
      </p:sp>
      <p:sp>
        <p:nvSpPr>
          <p:cNvPr id="10" name="object 12"/>
          <p:cNvSpPr txBox="1"/>
          <p:nvPr/>
        </p:nvSpPr>
        <p:spPr>
          <a:xfrm>
            <a:off x="5271247" y="3112727"/>
            <a:ext cx="6887675" cy="2827697"/>
          </a:xfrm>
          <a:prstGeom prst="rect">
            <a:avLst/>
          </a:prstGeom>
        </p:spPr>
        <p:txBody>
          <a:bodyPr vert="horz" wrap="square" lIns="0" tIns="0" rIns="0" bIns="0" numCol="1" rtlCol="0">
            <a:spAutoFit/>
          </a:bodyPr>
          <a:lstStyle/>
          <a:p>
            <a:pPr algn="just" fontAlgn="base">
              <a:lnSpc>
                <a:spcPct val="150000"/>
              </a:lnSpc>
            </a:pPr>
            <a:r>
              <a:rPr lang="en-IN" sz="1750" b="1" dirty="0"/>
              <a:t>Example </a:t>
            </a:r>
            <a:r>
              <a:rPr lang="en-IN" sz="1750" b="1" dirty="0" smtClean="0"/>
              <a:t>with </a:t>
            </a:r>
            <a:r>
              <a:rPr lang="en-IN" sz="1750" b="1" dirty="0"/>
              <a:t>Map</a:t>
            </a:r>
          </a:p>
          <a:p>
            <a:pPr algn="just" fontAlgn="base">
              <a:lnSpc>
                <a:spcPct val="150000"/>
              </a:lnSpc>
            </a:pPr>
            <a:r>
              <a:rPr lang="en-IN" sz="1750" dirty="0"/>
              <a:t>my_pets = ['</a:t>
            </a:r>
            <a:r>
              <a:rPr lang="en-IN" sz="1750" dirty="0" err="1"/>
              <a:t>alfred</a:t>
            </a:r>
            <a:r>
              <a:rPr lang="en-IN" sz="1750" dirty="0"/>
              <a:t>', '</a:t>
            </a:r>
            <a:r>
              <a:rPr lang="en-IN" sz="1750" dirty="0" err="1"/>
              <a:t>tabitha</a:t>
            </a:r>
            <a:r>
              <a:rPr lang="en-IN" sz="1750" dirty="0"/>
              <a:t>', '</a:t>
            </a:r>
            <a:r>
              <a:rPr lang="en-IN" sz="1750" dirty="0" err="1"/>
              <a:t>william</a:t>
            </a:r>
            <a:r>
              <a:rPr lang="en-IN" sz="1750" dirty="0"/>
              <a:t>', '</a:t>
            </a:r>
            <a:r>
              <a:rPr lang="en-IN" sz="1750" dirty="0" err="1"/>
              <a:t>arla</a:t>
            </a:r>
            <a:r>
              <a:rPr lang="en-IN" sz="1750" dirty="0" smtClean="0"/>
              <a:t>']</a:t>
            </a:r>
          </a:p>
          <a:p>
            <a:pPr algn="just" fontAlgn="base">
              <a:lnSpc>
                <a:spcPct val="150000"/>
              </a:lnSpc>
            </a:pPr>
            <a:r>
              <a:rPr lang="en-IN" sz="1750" dirty="0" err="1" smtClean="0"/>
              <a:t>uppered_pets</a:t>
            </a:r>
            <a:r>
              <a:rPr lang="en-IN" sz="1750" dirty="0" smtClean="0"/>
              <a:t>=list(map(</a:t>
            </a:r>
            <a:r>
              <a:rPr lang="en-IN" sz="1750" dirty="0" err="1" smtClean="0"/>
              <a:t>str.upper,my_pets</a:t>
            </a:r>
            <a:r>
              <a:rPr lang="en-IN" sz="1750" dirty="0" smtClean="0"/>
              <a:t>)) print(</a:t>
            </a:r>
            <a:r>
              <a:rPr lang="en-IN" sz="1750" dirty="0" err="1" smtClean="0"/>
              <a:t>uppered_pets</a:t>
            </a:r>
            <a:r>
              <a:rPr lang="en-IN" sz="1750" dirty="0" smtClean="0"/>
              <a:t>)</a:t>
            </a:r>
          </a:p>
          <a:p>
            <a:pPr algn="just" fontAlgn="base">
              <a:lnSpc>
                <a:spcPct val="150000"/>
              </a:lnSpc>
            </a:pPr>
            <a:r>
              <a:rPr lang="en-IN" sz="1750" dirty="0" smtClean="0"/>
              <a:t>//map with multiple list as input</a:t>
            </a:r>
            <a:endParaRPr lang="en-IN" sz="1750" dirty="0"/>
          </a:p>
          <a:p>
            <a:pPr algn="just" fontAlgn="base">
              <a:lnSpc>
                <a:spcPct val="150000"/>
              </a:lnSpc>
            </a:pPr>
            <a:r>
              <a:rPr lang="en-IN" sz="1750" dirty="0" err="1"/>
              <a:t>circle_areas</a:t>
            </a:r>
            <a:r>
              <a:rPr lang="en-IN" sz="1750" dirty="0"/>
              <a:t> = [3.56773, 5.57668, 4.00914, 56.24241, 9.01344, 32.00013</a:t>
            </a:r>
            <a:r>
              <a:rPr lang="en-IN" sz="1750" dirty="0" smtClean="0"/>
              <a:t>]</a:t>
            </a:r>
          </a:p>
          <a:p>
            <a:pPr algn="just" fontAlgn="base">
              <a:lnSpc>
                <a:spcPct val="150000"/>
              </a:lnSpc>
            </a:pPr>
            <a:r>
              <a:rPr lang="en-IN" sz="1750" dirty="0" smtClean="0"/>
              <a:t>result </a:t>
            </a:r>
            <a:r>
              <a:rPr lang="en-IN" sz="1750" dirty="0"/>
              <a:t>= list(map(round, </a:t>
            </a:r>
            <a:r>
              <a:rPr lang="en-IN" sz="1750" dirty="0" err="1"/>
              <a:t>circle_areas</a:t>
            </a:r>
            <a:r>
              <a:rPr lang="en-IN" sz="1750" dirty="0"/>
              <a:t>, range(1,7</a:t>
            </a:r>
            <a:r>
              <a:rPr lang="en-IN" sz="1750" dirty="0" smtClean="0"/>
              <a:t>)))</a:t>
            </a:r>
          </a:p>
          <a:p>
            <a:pPr algn="just" fontAlgn="base">
              <a:lnSpc>
                <a:spcPct val="150000"/>
              </a:lnSpc>
            </a:pPr>
            <a:r>
              <a:rPr lang="en-IN" sz="1750" dirty="0" smtClean="0"/>
              <a:t>print(result</a:t>
            </a:r>
            <a:r>
              <a:rPr lang="en-IN" sz="1750" dirty="0"/>
              <a:t>)</a:t>
            </a:r>
          </a:p>
        </p:txBody>
      </p:sp>
    </p:spTree>
    <p:extLst>
      <p:ext uri="{BB962C8B-B14F-4D97-AF65-F5344CB8AC3E}">
        <p14:creationId xmlns:p14="http://schemas.microsoft.com/office/powerpoint/2010/main" xmlns="" val="15335171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filter()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6"/>
            <a:ext cx="12105504" cy="6087390"/>
            <a:chOff x="127862" y="1268442"/>
            <a:chExt cx="9296400" cy="861566"/>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85759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filter extracts each element in the sequence for which the function returns True</a:t>
              </a:r>
              <a:r>
                <a:rPr lang="en-IN" sz="1750" dirty="0" smtClean="0"/>
                <a:t>.</a:t>
              </a:r>
            </a:p>
            <a:p>
              <a:pPr marL="285750" indent="-285750" algn="just" fontAlgn="base">
                <a:lnSpc>
                  <a:spcPct val="150000"/>
                </a:lnSpc>
                <a:buFont typeface="Arial" panose="020B0604020202020204" pitchFamily="34" charset="0"/>
                <a:buChar char="•"/>
              </a:pPr>
              <a:r>
                <a:rPr lang="en-IN" sz="1750" dirty="0"/>
                <a:t>filter(), first of all, requires the function to return </a:t>
              </a:r>
              <a:r>
                <a:rPr lang="en-IN" sz="1750" dirty="0" err="1"/>
                <a:t>boolean</a:t>
              </a:r>
              <a:r>
                <a:rPr lang="en-IN" sz="1750" dirty="0"/>
                <a:t> values (true or false) and then passes each element in the iterable through the function, "filtering" away those that are </a:t>
              </a:r>
              <a:r>
                <a:rPr lang="en-IN" sz="1750" dirty="0" smtClean="0"/>
                <a:t>false</a:t>
              </a:r>
            </a:p>
            <a:p>
              <a:pPr algn="just" fontAlgn="base">
                <a:lnSpc>
                  <a:spcPct val="150000"/>
                </a:lnSpc>
              </a:pPr>
              <a:r>
                <a:rPr lang="en-IN" sz="1750" b="1" dirty="0" smtClean="0"/>
                <a:t>Syntax:</a:t>
              </a:r>
            </a:p>
            <a:p>
              <a:pPr algn="just" fontAlgn="base">
                <a:lnSpc>
                  <a:spcPct val="150000"/>
                </a:lnSpc>
              </a:pPr>
              <a:r>
                <a:rPr lang="en-IN" sz="1750" dirty="0" smtClean="0"/>
                <a:t>	filter(</a:t>
              </a:r>
              <a:r>
                <a:rPr lang="en-IN" sz="1750" dirty="0" err="1" smtClean="0"/>
                <a:t>func</a:t>
              </a:r>
              <a:r>
                <a:rPr lang="en-IN" sz="1750" dirty="0"/>
                <a:t>, iterable)</a:t>
              </a:r>
            </a:p>
            <a:p>
              <a:pPr algn="just" fontAlgn="base">
                <a:lnSpc>
                  <a:spcPct val="150000"/>
                </a:lnSpc>
              </a:pPr>
              <a:r>
                <a:rPr lang="en-IN" sz="1750" b="1" dirty="0" smtClean="0"/>
                <a:t>The </a:t>
              </a:r>
              <a:r>
                <a:rPr lang="en-IN" sz="1750" b="1" dirty="0"/>
                <a:t>following points are to be noted regarding filter():</a:t>
              </a:r>
            </a:p>
            <a:p>
              <a:pPr marL="285750" indent="-285750" algn="just" fontAlgn="base">
                <a:lnSpc>
                  <a:spcPct val="150000"/>
                </a:lnSpc>
                <a:buFont typeface="Arial" panose="020B0604020202020204" pitchFamily="34" charset="0"/>
                <a:buChar char="•"/>
              </a:pPr>
              <a:r>
                <a:rPr lang="en-IN" sz="1750" dirty="0" smtClean="0"/>
                <a:t>Unlike </a:t>
              </a:r>
              <a:r>
                <a:rPr lang="en-IN" sz="1750" dirty="0"/>
                <a:t>map(), only one iterable is required.</a:t>
              </a:r>
            </a:p>
            <a:p>
              <a:pPr marL="285750" indent="-285750" algn="just" fontAlgn="base">
                <a:lnSpc>
                  <a:spcPct val="150000"/>
                </a:lnSpc>
                <a:buFont typeface="Arial" panose="020B0604020202020204" pitchFamily="34" charset="0"/>
                <a:buChar char="•"/>
              </a:pPr>
              <a:r>
                <a:rPr lang="en-IN" sz="1750" dirty="0"/>
                <a:t>The </a:t>
              </a:r>
              <a:r>
                <a:rPr lang="en-IN" sz="1750" dirty="0" err="1"/>
                <a:t>func</a:t>
              </a:r>
              <a:r>
                <a:rPr lang="en-IN" sz="1750" dirty="0"/>
                <a:t> argument is required to return a </a:t>
              </a:r>
              <a:r>
                <a:rPr lang="en-IN" sz="1750" dirty="0" err="1"/>
                <a:t>boolean</a:t>
              </a:r>
              <a:r>
                <a:rPr lang="en-IN" sz="1750" dirty="0"/>
                <a:t> type. If it doesn't, filter simply returns the iterable passed to it. Also, as only one iterable is required, it's implicit that </a:t>
              </a:r>
              <a:r>
                <a:rPr lang="en-IN" sz="1750" dirty="0" err="1"/>
                <a:t>func</a:t>
              </a:r>
              <a:r>
                <a:rPr lang="en-IN" sz="1750" dirty="0"/>
                <a:t> must only take one argument.</a:t>
              </a:r>
            </a:p>
            <a:p>
              <a:pPr marL="285750" indent="-285750" algn="just" fontAlgn="base">
                <a:lnSpc>
                  <a:spcPct val="150000"/>
                </a:lnSpc>
                <a:buFont typeface="Arial" panose="020B0604020202020204" pitchFamily="34" charset="0"/>
                <a:buChar char="•"/>
              </a:pPr>
              <a:r>
                <a:rPr lang="en-IN" sz="1750" dirty="0"/>
                <a:t>filter passes each element in the iterable through </a:t>
              </a:r>
              <a:r>
                <a:rPr lang="en-IN" sz="1750" dirty="0" err="1"/>
                <a:t>func</a:t>
              </a:r>
              <a:r>
                <a:rPr lang="en-IN" sz="1750" dirty="0"/>
                <a:t> and returns only the ones that evaluate to true. I mean, it's right there in the name -- a "filter</a:t>
              </a:r>
              <a:r>
                <a:rPr lang="en-IN" sz="1750" dirty="0" smtClean="0"/>
                <a:t>".</a:t>
              </a:r>
            </a:p>
            <a:p>
              <a:pPr algn="just" fontAlgn="base">
                <a:lnSpc>
                  <a:spcPct val="150000"/>
                </a:lnSpc>
              </a:pPr>
              <a:r>
                <a:rPr lang="en-IN" sz="1750" b="1" dirty="0" smtClean="0"/>
                <a:t>Example:</a:t>
              </a:r>
            </a:p>
            <a:p>
              <a:pPr algn="just" fontAlgn="base">
                <a:lnSpc>
                  <a:spcPct val="150000"/>
                </a:lnSpc>
              </a:pPr>
              <a:r>
                <a:rPr lang="en-IN" sz="1750" dirty="0"/>
                <a:t>def </a:t>
              </a:r>
              <a:r>
                <a:rPr lang="en-IN" sz="1750" dirty="0" err="1"/>
                <a:t>isOdd</a:t>
              </a:r>
              <a:r>
                <a:rPr lang="en-IN" sz="1750" dirty="0"/>
                <a:t>(x): return x % 2 == 1</a:t>
              </a:r>
            </a:p>
            <a:p>
              <a:pPr algn="just" fontAlgn="base">
                <a:lnSpc>
                  <a:spcPct val="150000"/>
                </a:lnSpc>
              </a:pPr>
              <a:r>
                <a:rPr lang="en-IN" sz="1750" dirty="0" smtClean="0"/>
                <a:t>filter(</a:t>
              </a:r>
              <a:r>
                <a:rPr lang="en-IN" sz="1750" dirty="0" err="1" smtClean="0"/>
                <a:t>isOdd</a:t>
              </a:r>
              <a:r>
                <a:rPr lang="en-IN" sz="1750" dirty="0"/>
                <a:t>, [1, 2, 3, 4])</a:t>
              </a:r>
            </a:p>
            <a:p>
              <a:pPr algn="just" fontAlgn="base">
                <a:lnSpc>
                  <a:spcPct val="150000"/>
                </a:lnSpc>
              </a:pPr>
              <a:r>
                <a:rPr lang="en-IN" sz="1750" dirty="0" smtClean="0"/>
                <a:t># output ---&gt;  [1</a:t>
              </a:r>
              <a:r>
                <a:rPr lang="en-IN" sz="1750" dirty="0"/>
                <a:t>, 3]</a:t>
              </a:r>
              <a:endParaRPr lang="en-IN" sz="1750" dirty="0" smtClean="0"/>
            </a:p>
          </p:txBody>
        </p:sp>
      </p:grpSp>
    </p:spTree>
    <p:extLst>
      <p:ext uri="{BB962C8B-B14F-4D97-AF65-F5344CB8AC3E}">
        <p14:creationId xmlns:p14="http://schemas.microsoft.com/office/powerpoint/2010/main" xmlns="" val="42126005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filter()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4"/>
            <a:ext cx="12105504" cy="5979174"/>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400212"/>
            </a:xfrm>
            <a:prstGeom prst="rect">
              <a:avLst/>
            </a:prstGeom>
          </p:spPr>
          <p:txBody>
            <a:bodyPr vert="horz" wrap="square" lIns="0" tIns="0" rIns="0" bIns="0" numCol="1" rtlCol="0">
              <a:spAutoFit/>
            </a:bodyPr>
            <a:lstStyle/>
            <a:p>
              <a:pPr algn="just" fontAlgn="base">
                <a:lnSpc>
                  <a:spcPct val="150000"/>
                </a:lnSpc>
              </a:pPr>
              <a:r>
                <a:rPr lang="en-IN" sz="1750" dirty="0" smtClean="0"/>
                <a:t>Example:</a:t>
              </a:r>
            </a:p>
            <a:p>
              <a:pPr algn="just" fontAlgn="base">
                <a:lnSpc>
                  <a:spcPct val="150000"/>
                </a:lnSpc>
              </a:pPr>
              <a:r>
                <a:rPr lang="en-IN" sz="1750" dirty="0"/>
                <a:t># Python 3</a:t>
              </a:r>
            </a:p>
            <a:p>
              <a:pPr algn="just" fontAlgn="base">
                <a:lnSpc>
                  <a:spcPct val="150000"/>
                </a:lnSpc>
              </a:pPr>
              <a:r>
                <a:rPr lang="en-IN" sz="1750" dirty="0"/>
                <a:t>scores = [66, 90, 68, 59, 76, 60, 88, 74, 81, 65]</a:t>
              </a:r>
            </a:p>
            <a:p>
              <a:pPr algn="just" fontAlgn="base">
                <a:lnSpc>
                  <a:spcPct val="150000"/>
                </a:lnSpc>
              </a:pPr>
              <a:r>
                <a:rPr lang="en-IN" sz="1750" dirty="0" smtClean="0"/>
                <a:t>def </a:t>
              </a:r>
              <a:r>
                <a:rPr lang="en-IN" sz="1750" dirty="0" err="1"/>
                <a:t>is_A_student</a:t>
              </a:r>
              <a:r>
                <a:rPr lang="en-IN" sz="1750" dirty="0"/>
                <a:t>(score):</a:t>
              </a:r>
            </a:p>
            <a:p>
              <a:pPr algn="just" fontAlgn="base">
                <a:lnSpc>
                  <a:spcPct val="150000"/>
                </a:lnSpc>
              </a:pPr>
              <a:r>
                <a:rPr lang="en-IN" sz="1750" dirty="0"/>
                <a:t>    return score &gt; 75</a:t>
              </a:r>
            </a:p>
            <a:p>
              <a:pPr algn="just" fontAlgn="base">
                <a:lnSpc>
                  <a:spcPct val="150000"/>
                </a:lnSpc>
              </a:pPr>
              <a:r>
                <a:rPr lang="en-IN" sz="1750" dirty="0" smtClean="0"/>
                <a:t>over_75 </a:t>
              </a:r>
              <a:r>
                <a:rPr lang="en-IN" sz="1750" dirty="0"/>
                <a:t>= list(filter(</a:t>
              </a:r>
              <a:r>
                <a:rPr lang="en-IN" sz="1750" dirty="0" err="1"/>
                <a:t>is_A_student</a:t>
              </a:r>
              <a:r>
                <a:rPr lang="en-IN" sz="1750" dirty="0"/>
                <a:t>, scores))</a:t>
              </a:r>
            </a:p>
            <a:p>
              <a:pPr algn="just" fontAlgn="base">
                <a:lnSpc>
                  <a:spcPct val="150000"/>
                </a:lnSpc>
              </a:pPr>
              <a:r>
                <a:rPr lang="en-IN" sz="1750" dirty="0" smtClean="0"/>
                <a:t>print(over_75</a:t>
              </a:r>
              <a:r>
                <a:rPr lang="en-IN" sz="1750" dirty="0"/>
                <a:t>)</a:t>
              </a:r>
            </a:p>
          </p:txBody>
        </p:sp>
      </p:grpSp>
      <p:pic>
        <p:nvPicPr>
          <p:cNvPr id="4" name="Picture 3"/>
          <p:cNvPicPr>
            <a:picLocks noChangeAspect="1"/>
          </p:cNvPicPr>
          <p:nvPr/>
        </p:nvPicPr>
        <p:blipFill>
          <a:blip r:embed="rId3"/>
          <a:stretch>
            <a:fillRect/>
          </a:stretch>
        </p:blipFill>
        <p:spPr>
          <a:xfrm>
            <a:off x="6263249" y="615000"/>
            <a:ext cx="5637400" cy="2218984"/>
          </a:xfrm>
          <a:prstGeom prst="rect">
            <a:avLst/>
          </a:prstGeom>
        </p:spPr>
      </p:pic>
      <p:pic>
        <p:nvPicPr>
          <p:cNvPr id="10" name="Content Placeholder 3"/>
          <p:cNvPicPr>
            <a:picLocks noGrp="1" noChangeAspect="1"/>
          </p:cNvPicPr>
          <p:nvPr>
            <p:ph idx="1"/>
          </p:nvPr>
        </p:nvPicPr>
        <p:blipFill>
          <a:blip r:embed="rId4"/>
          <a:stretch>
            <a:fillRect/>
          </a:stretch>
        </p:blipFill>
        <p:spPr>
          <a:xfrm>
            <a:off x="106837" y="3442695"/>
            <a:ext cx="3806257" cy="3002118"/>
          </a:xfrm>
          <a:prstGeom prst="rect">
            <a:avLst/>
          </a:prstGeom>
        </p:spPr>
      </p:pic>
      <p:pic>
        <p:nvPicPr>
          <p:cNvPr id="5" name="Picture 4"/>
          <p:cNvPicPr>
            <a:picLocks noChangeAspect="1"/>
          </p:cNvPicPr>
          <p:nvPr/>
        </p:nvPicPr>
        <p:blipFill>
          <a:blip r:embed="rId5"/>
          <a:stretch>
            <a:fillRect/>
          </a:stretch>
        </p:blipFill>
        <p:spPr>
          <a:xfrm>
            <a:off x="6096000" y="2907969"/>
            <a:ext cx="4571553" cy="3567444"/>
          </a:xfrm>
          <a:prstGeom prst="rect">
            <a:avLst/>
          </a:prstGeom>
        </p:spPr>
      </p:pic>
    </p:spTree>
    <p:extLst>
      <p:ext uri="{BB962C8B-B14F-4D97-AF65-F5344CB8AC3E}">
        <p14:creationId xmlns:p14="http://schemas.microsoft.com/office/powerpoint/2010/main" xmlns="" val="1321363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reduce()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7"/>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80042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reduce, combines the elements of the sequence together, using a binary function. In addition to the function and the list, it also takes an initial value that initializes the reduction, and that ends up being the return value if the list is empty</a:t>
              </a:r>
              <a:r>
                <a:rPr lang="en-IN" sz="1750" dirty="0" smtClean="0"/>
                <a:t>.</a:t>
              </a:r>
            </a:p>
            <a:p>
              <a:pPr marL="285750" indent="-285750" algn="just" fontAlgn="base">
                <a:lnSpc>
                  <a:spcPct val="150000"/>
                </a:lnSpc>
                <a:buFont typeface="Arial" panose="020B0604020202020204" pitchFamily="34" charset="0"/>
                <a:buChar char="•"/>
              </a:pPr>
              <a:r>
                <a:rPr lang="en-IN" sz="1750" dirty="0"/>
                <a:t>The “reduce” function will transform a given list into a single value by applying a given function continuously to all the elements. It basically keeps operating on pairs of elements until there are no more elements left. </a:t>
              </a:r>
              <a:endParaRPr lang="en-IN" sz="1750" dirty="0" smtClean="0"/>
            </a:p>
            <a:p>
              <a:pPr marL="285750" indent="-285750" algn="just" fontAlgn="base">
                <a:lnSpc>
                  <a:spcPct val="150000"/>
                </a:lnSpc>
                <a:buFont typeface="Arial" panose="020B0604020202020204" pitchFamily="34" charset="0"/>
                <a:buChar char="•"/>
              </a:pPr>
              <a:r>
                <a:rPr lang="en-IN" sz="1750" dirty="0"/>
                <a:t>reduce applies a function of two arguments cumulatively to the elements of an iterable, optionally starting with an initial argument</a:t>
              </a:r>
              <a:endParaRPr lang="en-IN" sz="1750" dirty="0" smtClean="0"/>
            </a:p>
            <a:p>
              <a:pPr algn="just" fontAlgn="base">
                <a:lnSpc>
                  <a:spcPct val="150000"/>
                </a:lnSpc>
              </a:pPr>
              <a:r>
                <a:rPr lang="en-IN" sz="1750" b="1" dirty="0" smtClean="0"/>
                <a:t>Syntax:</a:t>
              </a:r>
            </a:p>
            <a:p>
              <a:pPr algn="just" fontAlgn="base">
                <a:lnSpc>
                  <a:spcPct val="150000"/>
                </a:lnSpc>
              </a:pPr>
              <a:r>
                <a:rPr lang="en-IN" sz="1750" dirty="0"/>
                <a:t>	reduce(</a:t>
              </a:r>
              <a:r>
                <a:rPr lang="en-IN" sz="1750" dirty="0" err="1"/>
                <a:t>func</a:t>
              </a:r>
              <a:r>
                <a:rPr lang="en-IN" sz="1750" dirty="0"/>
                <a:t>, iterable[, initial</a:t>
              </a:r>
              <a:r>
                <a:rPr lang="en-IN" sz="1750" dirty="0" smtClean="0"/>
                <a:t>])</a:t>
              </a:r>
            </a:p>
            <a:p>
              <a:pPr algn="just" fontAlgn="base">
                <a:lnSpc>
                  <a:spcPct val="150000"/>
                </a:lnSpc>
              </a:pPr>
              <a:r>
                <a:rPr lang="en-IN" sz="1750" b="1" dirty="0" smtClean="0"/>
                <a:t>Example:</a:t>
              </a:r>
            </a:p>
            <a:p>
              <a:pPr algn="just" fontAlgn="base">
                <a:lnSpc>
                  <a:spcPct val="150000"/>
                </a:lnSpc>
              </a:pPr>
              <a:r>
                <a:rPr lang="en-IN" sz="1750" dirty="0"/>
                <a:t>reduce(lambda </a:t>
              </a:r>
              <a:r>
                <a:rPr lang="en-IN" sz="1750" dirty="0" err="1"/>
                <a:t>s,x</a:t>
              </a:r>
              <a:r>
                <a:rPr lang="en-IN" sz="1750" dirty="0"/>
                <a:t>: </a:t>
              </a:r>
              <a:r>
                <a:rPr lang="en-IN" sz="1750" dirty="0" err="1"/>
                <a:t>s+str</a:t>
              </a:r>
              <a:r>
                <a:rPr lang="en-IN" sz="1750" dirty="0"/>
                <a:t>(x), [1, 2, 3, 4], '') </a:t>
              </a:r>
            </a:p>
            <a:p>
              <a:pPr algn="just" fontAlgn="base">
                <a:lnSpc>
                  <a:spcPct val="150000"/>
                </a:lnSpc>
              </a:pPr>
              <a:r>
                <a:rPr lang="en-IN" sz="1750" dirty="0" smtClean="0"/>
                <a:t>#output '1234‘</a:t>
              </a:r>
            </a:p>
            <a:p>
              <a:pPr algn="just" fontAlgn="base">
                <a:lnSpc>
                  <a:spcPct val="150000"/>
                </a:lnSpc>
              </a:pPr>
              <a:r>
                <a:rPr lang="en-IN" sz="1750" dirty="0" err="1" smtClean="0"/>
                <a:t>my_list</a:t>
              </a:r>
              <a:r>
                <a:rPr lang="en-IN" sz="1750" dirty="0" smtClean="0"/>
                <a:t> = [3,8,4,9,5]</a:t>
              </a:r>
            </a:p>
            <a:p>
              <a:pPr algn="just" fontAlgn="base">
                <a:lnSpc>
                  <a:spcPct val="150000"/>
                </a:lnSpc>
              </a:pPr>
              <a:r>
                <a:rPr lang="en-IN" sz="1750" dirty="0"/>
                <a:t>reduce(lambda a, b: a * b, </a:t>
              </a:r>
              <a:r>
                <a:rPr lang="en-IN" sz="1750" dirty="0" err="1"/>
                <a:t>my_list</a:t>
              </a:r>
              <a:r>
                <a:rPr lang="en-IN" sz="1750" dirty="0" smtClean="0"/>
                <a:t>)</a:t>
              </a:r>
            </a:p>
            <a:p>
              <a:pPr algn="just" fontAlgn="base">
                <a:lnSpc>
                  <a:spcPct val="150000"/>
                </a:lnSpc>
              </a:pPr>
              <a:r>
                <a:rPr lang="en-IN" sz="1750" dirty="0" smtClean="0"/>
                <a:t>#output 4320 ( 3*8*4*9*5)</a:t>
              </a:r>
            </a:p>
          </p:txBody>
        </p:sp>
      </p:grpSp>
      <p:sp>
        <p:nvSpPr>
          <p:cNvPr id="10" name="object 12"/>
          <p:cNvSpPr txBox="1"/>
          <p:nvPr/>
        </p:nvSpPr>
        <p:spPr>
          <a:xfrm>
            <a:off x="4973242" y="2884126"/>
            <a:ext cx="7207622" cy="3635611"/>
          </a:xfrm>
          <a:prstGeom prst="rect">
            <a:avLst/>
          </a:prstGeom>
        </p:spPr>
        <p:txBody>
          <a:bodyPr vert="horz" wrap="square" lIns="0" tIns="0" rIns="0" bIns="0" numCol="1" rtlCol="0">
            <a:spAutoFit/>
          </a:bodyPr>
          <a:lstStyle/>
          <a:p>
            <a:pPr algn="just" fontAlgn="base">
              <a:lnSpc>
                <a:spcPct val="150000"/>
              </a:lnSpc>
            </a:pPr>
            <a:r>
              <a:rPr lang="en-IN" sz="1750" dirty="0" smtClean="0"/>
              <a:t>from </a:t>
            </a:r>
            <a:r>
              <a:rPr lang="en-IN" sz="1750" dirty="0" err="1"/>
              <a:t>functools</a:t>
            </a:r>
            <a:r>
              <a:rPr lang="en-IN" sz="1750" dirty="0"/>
              <a:t> import reduce</a:t>
            </a:r>
          </a:p>
          <a:p>
            <a:pPr algn="just" fontAlgn="base">
              <a:lnSpc>
                <a:spcPct val="150000"/>
              </a:lnSpc>
            </a:pPr>
            <a:r>
              <a:rPr lang="en-IN" sz="1750" dirty="0" smtClean="0"/>
              <a:t>y </a:t>
            </a:r>
            <a:r>
              <a:rPr lang="en-IN" sz="1750" dirty="0"/>
              <a:t>= filter(lambda x: (x&gt;=3), (1,2,3,4))</a:t>
            </a:r>
          </a:p>
          <a:p>
            <a:pPr algn="just" fontAlgn="base">
              <a:lnSpc>
                <a:spcPct val="150000"/>
              </a:lnSpc>
            </a:pPr>
            <a:r>
              <a:rPr lang="en-IN" sz="1750" dirty="0"/>
              <a:t>print(list(y</a:t>
            </a:r>
            <a:r>
              <a:rPr lang="en-IN" sz="1750" dirty="0" smtClean="0"/>
              <a:t>))</a:t>
            </a:r>
          </a:p>
          <a:p>
            <a:pPr algn="just" fontAlgn="base">
              <a:lnSpc>
                <a:spcPct val="150000"/>
              </a:lnSpc>
            </a:pPr>
            <a:endParaRPr lang="en-IN" sz="1750" dirty="0"/>
          </a:p>
          <a:p>
            <a:pPr algn="just" fontAlgn="base">
              <a:lnSpc>
                <a:spcPct val="150000"/>
              </a:lnSpc>
            </a:pPr>
            <a:r>
              <a:rPr lang="en-IN" sz="1750" dirty="0" smtClean="0"/>
              <a:t>reduce(lambda </a:t>
            </a:r>
            <a:r>
              <a:rPr lang="en-IN" sz="1750" dirty="0" err="1"/>
              <a:t>a,b</a:t>
            </a:r>
            <a:r>
              <a:rPr lang="en-IN" sz="1750" dirty="0"/>
              <a:t>: </a:t>
            </a:r>
            <a:r>
              <a:rPr lang="en-IN" sz="1750" dirty="0" err="1"/>
              <a:t>a+b</a:t>
            </a:r>
            <a:r>
              <a:rPr lang="en-IN" sz="1750" dirty="0"/>
              <a:t>,[23,21,45,98</a:t>
            </a:r>
            <a:r>
              <a:rPr lang="en-IN" sz="1750" dirty="0" smtClean="0"/>
              <a:t>])</a:t>
            </a:r>
          </a:p>
          <a:p>
            <a:pPr algn="just" fontAlgn="base">
              <a:lnSpc>
                <a:spcPct val="150000"/>
              </a:lnSpc>
            </a:pPr>
            <a:endParaRPr lang="en-IN" sz="1750" dirty="0" smtClean="0"/>
          </a:p>
          <a:p>
            <a:pPr algn="just" fontAlgn="base">
              <a:lnSpc>
                <a:spcPct val="150000"/>
              </a:lnSpc>
            </a:pPr>
            <a:r>
              <a:rPr lang="es-ES" sz="1750" dirty="0" err="1" smtClean="0"/>
              <a:t>nums</a:t>
            </a:r>
            <a:r>
              <a:rPr lang="es-ES" sz="1750" dirty="0" smtClean="0"/>
              <a:t> </a:t>
            </a:r>
            <a:r>
              <a:rPr lang="es-ES" sz="1750" dirty="0"/>
              <a:t>= [92, 27, 63, 43, 88, 8, 38, 91, 47, 74, 18, 16,</a:t>
            </a:r>
          </a:p>
          <a:p>
            <a:pPr algn="just" fontAlgn="base">
              <a:lnSpc>
                <a:spcPct val="150000"/>
              </a:lnSpc>
            </a:pPr>
            <a:r>
              <a:rPr lang="es-ES" sz="1750" dirty="0"/>
              <a:t>        29, 21, 60, 27, 62, 59, 86, 56]</a:t>
            </a:r>
          </a:p>
          <a:p>
            <a:pPr algn="just" fontAlgn="base">
              <a:lnSpc>
                <a:spcPct val="150000"/>
              </a:lnSpc>
            </a:pPr>
            <a:r>
              <a:rPr lang="es-ES" sz="1750" dirty="0" smtClean="0"/>
              <a:t>sum </a:t>
            </a:r>
            <a:r>
              <a:rPr lang="es-ES" sz="1750" dirty="0"/>
              <a:t>= reduce(lambda x, y : x + y, </a:t>
            </a:r>
            <a:r>
              <a:rPr lang="es-ES" sz="1750" dirty="0" err="1"/>
              <a:t>nums</a:t>
            </a:r>
            <a:r>
              <a:rPr lang="es-ES" sz="1750" dirty="0"/>
              <a:t>) / </a:t>
            </a:r>
            <a:r>
              <a:rPr lang="es-ES" sz="1750" dirty="0" err="1"/>
              <a:t>len</a:t>
            </a:r>
            <a:r>
              <a:rPr lang="es-ES" sz="1750" dirty="0"/>
              <a:t>(</a:t>
            </a:r>
            <a:r>
              <a:rPr lang="es-ES" sz="1750" dirty="0" err="1"/>
              <a:t>nums</a:t>
            </a:r>
            <a:r>
              <a:rPr lang="es-ES" sz="1750" dirty="0" smtClean="0"/>
              <a:t>)</a:t>
            </a:r>
            <a:endParaRPr lang="en-IN" sz="1750" dirty="0"/>
          </a:p>
        </p:txBody>
      </p:sp>
    </p:spTree>
    <p:extLst>
      <p:ext uri="{BB962C8B-B14F-4D97-AF65-F5344CB8AC3E}">
        <p14:creationId xmlns:p14="http://schemas.microsoft.com/office/powerpoint/2010/main" xmlns="" val="35185185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map(), filter() and reduce()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7"/>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514559"/>
            </a:xfrm>
            <a:prstGeom prst="rect">
              <a:avLst/>
            </a:prstGeom>
          </p:spPr>
          <p:txBody>
            <a:bodyPr vert="horz" wrap="square" lIns="0" tIns="0" rIns="0" bIns="0" numCol="1" rtlCol="0">
              <a:spAutoFit/>
            </a:bodyPr>
            <a:lstStyle/>
            <a:p>
              <a:pPr algn="just" fontAlgn="base">
                <a:lnSpc>
                  <a:spcPct val="150000"/>
                </a:lnSpc>
              </a:pPr>
              <a:r>
                <a:rPr lang="en-IN" sz="1750" dirty="0"/>
                <a:t>Using filter() within map():</a:t>
              </a:r>
            </a:p>
            <a:p>
              <a:pPr algn="just" fontAlgn="base">
                <a:lnSpc>
                  <a:spcPct val="150000"/>
                </a:lnSpc>
              </a:pPr>
              <a:r>
                <a:rPr lang="en-IN" sz="1750" dirty="0" smtClean="0"/>
                <a:t>c </a:t>
              </a:r>
              <a:r>
                <a:rPr lang="en-IN" sz="1750" dirty="0"/>
                <a:t>= map(lambda x:x+x,filter(lambda x: (x&gt;=3), (1,2,3,4)))</a:t>
              </a:r>
            </a:p>
            <a:p>
              <a:pPr algn="just" fontAlgn="base">
                <a:lnSpc>
                  <a:spcPct val="150000"/>
                </a:lnSpc>
              </a:pPr>
              <a:r>
                <a:rPr lang="en-IN" sz="1750" dirty="0"/>
                <a:t>print(list(c</a:t>
              </a:r>
              <a:r>
                <a:rPr lang="en-IN" sz="1750" dirty="0" smtClean="0"/>
                <a:t>))</a:t>
              </a:r>
            </a:p>
            <a:p>
              <a:pPr algn="just" fontAlgn="base">
                <a:lnSpc>
                  <a:spcPct val="150000"/>
                </a:lnSpc>
              </a:pPr>
              <a:r>
                <a:rPr lang="en-IN" sz="1750" dirty="0"/>
                <a:t>Using map() within filter</a:t>
              </a:r>
              <a:r>
                <a:rPr lang="en-IN" sz="1750" dirty="0" smtClean="0"/>
                <a:t>():</a:t>
              </a:r>
            </a:p>
            <a:p>
              <a:pPr algn="just" fontAlgn="base">
                <a:lnSpc>
                  <a:spcPct val="150000"/>
                </a:lnSpc>
              </a:pPr>
              <a:r>
                <a:rPr lang="en-IN" sz="1750" dirty="0"/>
                <a:t>c = filter(lambda x: (x&gt;=3),map(lambda x:x+x, (1,2,3,4))) #lambda x: (x&gt;=3)</a:t>
              </a:r>
            </a:p>
            <a:p>
              <a:pPr algn="just" fontAlgn="base">
                <a:lnSpc>
                  <a:spcPct val="150000"/>
                </a:lnSpc>
              </a:pPr>
              <a:r>
                <a:rPr lang="en-IN" sz="1750" dirty="0"/>
                <a:t>print(list(c</a:t>
              </a:r>
              <a:r>
                <a:rPr lang="en-IN" sz="1750" dirty="0" smtClean="0"/>
                <a:t>))</a:t>
              </a:r>
            </a:p>
            <a:p>
              <a:pPr algn="just" fontAlgn="base">
                <a:lnSpc>
                  <a:spcPct val="150000"/>
                </a:lnSpc>
              </a:pPr>
              <a:r>
                <a:rPr lang="en-IN" sz="1750" dirty="0"/>
                <a:t>Using map() and filter() within reduce</a:t>
              </a:r>
              <a:r>
                <a:rPr lang="en-IN" sz="1750" dirty="0" smtClean="0"/>
                <a:t>():</a:t>
              </a:r>
            </a:p>
            <a:p>
              <a:pPr algn="just" fontAlgn="base">
                <a:lnSpc>
                  <a:spcPct val="150000"/>
                </a:lnSpc>
              </a:pPr>
              <a:r>
                <a:rPr lang="es-ES" sz="1750" dirty="0"/>
                <a:t>d = reduce(lambda </a:t>
              </a:r>
              <a:r>
                <a:rPr lang="es-ES" sz="1750" dirty="0" err="1"/>
                <a:t>x,y</a:t>
              </a:r>
              <a:r>
                <a:rPr lang="es-ES" sz="1750" dirty="0"/>
                <a:t>: </a:t>
              </a:r>
              <a:r>
                <a:rPr lang="es-ES" sz="1750" dirty="0" err="1"/>
                <a:t>x+y,map</a:t>
              </a:r>
              <a:r>
                <a:rPr lang="es-ES" sz="1750" dirty="0"/>
                <a:t>(lambda x:x+x,filter(lambda x: (x&gt;=3), (1,2,3,4)))) </a:t>
              </a:r>
            </a:p>
            <a:p>
              <a:pPr algn="just" fontAlgn="base">
                <a:lnSpc>
                  <a:spcPct val="150000"/>
                </a:lnSpc>
              </a:pPr>
              <a:r>
                <a:rPr lang="es-ES" sz="1750" dirty="0" err="1"/>
                <a:t>print</a:t>
              </a:r>
              <a:r>
                <a:rPr lang="es-ES" sz="1750" dirty="0"/>
                <a:t>(d)</a:t>
              </a:r>
              <a:endParaRPr lang="en-IN" sz="1750" dirty="0" smtClean="0"/>
            </a:p>
          </p:txBody>
        </p:sp>
      </p:grpSp>
    </p:spTree>
    <p:extLst>
      <p:ext uri="{BB962C8B-B14F-4D97-AF65-F5344CB8AC3E}">
        <p14:creationId xmlns:p14="http://schemas.microsoft.com/office/powerpoint/2010/main" xmlns="" val="10033690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553998"/>
          </a:xfrm>
          <a:prstGeom prst="rect">
            <a:avLst/>
          </a:prstGeom>
        </p:spPr>
        <p:txBody>
          <a:bodyPr vert="horz" wrap="square" lIns="0" tIns="0" rIns="0" bIns="0" rtlCol="0">
            <a:spAutoFit/>
          </a:bodyPr>
          <a:lstStyle/>
          <a:p>
            <a:pPr algn="just" fontAlgn="base">
              <a:lnSpc>
                <a:spcPct val="150000"/>
              </a:lnSpc>
            </a:pPr>
            <a:r>
              <a:rPr lang="en-IN" sz="2400" b="1" dirty="0" smtClean="0"/>
              <a:t>map(), filter() and reduce() Function</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67"/>
            <a:ext cx="12105504" cy="5979175"/>
            <a:chOff x="127862" y="1268442"/>
            <a:chExt cx="9296400" cy="846250"/>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2410"/>
              <a:ext cx="9214355" cy="743251"/>
            </a:xfrm>
            <a:prstGeom prst="rect">
              <a:avLst/>
            </a:prstGeom>
          </p:spPr>
          <p:txBody>
            <a:bodyPr vert="horz" wrap="square" lIns="0" tIns="0" rIns="0" bIns="0" numCol="1" rtlCol="0">
              <a:spAutoFit/>
            </a:bodyPr>
            <a:lstStyle/>
            <a:p>
              <a:pPr algn="just" fontAlgn="base">
                <a:lnSpc>
                  <a:spcPct val="150000"/>
                </a:lnSpc>
              </a:pPr>
              <a:r>
                <a:rPr lang="en-IN" sz="1750" dirty="0"/>
                <a:t>from </a:t>
              </a:r>
              <a:r>
                <a:rPr lang="en-IN" sz="1750" dirty="0" err="1"/>
                <a:t>functools</a:t>
              </a:r>
              <a:r>
                <a:rPr lang="en-IN" sz="1750" dirty="0"/>
                <a:t> import reduce </a:t>
              </a:r>
              <a:endParaRPr lang="en-IN" sz="1750" dirty="0" smtClean="0"/>
            </a:p>
            <a:p>
              <a:pPr algn="just" fontAlgn="base">
                <a:lnSpc>
                  <a:spcPct val="150000"/>
                </a:lnSpc>
              </a:pPr>
              <a:r>
                <a:rPr lang="en-IN" sz="1750" b="1" dirty="0" smtClean="0"/>
                <a:t># </a:t>
              </a:r>
              <a:r>
                <a:rPr lang="en-IN" sz="1750" b="1" dirty="0"/>
                <a:t>Use map to print the square of each numbers rounded# to two decimal </a:t>
              </a:r>
              <a:r>
                <a:rPr lang="en-IN" sz="1750" b="1" dirty="0" smtClean="0"/>
                <a:t>places </a:t>
              </a:r>
            </a:p>
            <a:p>
              <a:pPr algn="just" fontAlgn="base">
                <a:lnSpc>
                  <a:spcPct val="150000"/>
                </a:lnSpc>
              </a:pPr>
              <a:r>
                <a:rPr lang="en-IN" sz="1750" dirty="0" err="1" smtClean="0"/>
                <a:t>my_floats</a:t>
              </a:r>
              <a:r>
                <a:rPr lang="en-IN" sz="1750" dirty="0" smtClean="0"/>
                <a:t> </a:t>
              </a:r>
              <a:r>
                <a:rPr lang="en-IN" sz="1750" dirty="0"/>
                <a:t>= [4.35, 6.09, 3.25, 9.77, 2.16, 8.88, 4.59</a:t>
              </a:r>
              <a:r>
                <a:rPr lang="en-IN" sz="1750" dirty="0" smtClean="0"/>
                <a:t>]</a:t>
              </a:r>
            </a:p>
            <a:p>
              <a:pPr algn="just" fontAlgn="base">
                <a:lnSpc>
                  <a:spcPct val="150000"/>
                </a:lnSpc>
              </a:pPr>
              <a:r>
                <a:rPr lang="en-IN" sz="1750" b="1" dirty="0" smtClean="0"/>
                <a:t># </a:t>
              </a:r>
              <a:r>
                <a:rPr lang="en-IN" sz="1750" b="1" dirty="0"/>
                <a:t>Use filter to print only the names that are less than </a:t>
              </a:r>
              <a:r>
                <a:rPr lang="en-IN" sz="1750" b="1" dirty="0" smtClean="0"/>
                <a:t>or </a:t>
              </a:r>
              <a:r>
                <a:rPr lang="en-IN" sz="1750" b="1" dirty="0"/>
                <a:t>equal to seven </a:t>
              </a:r>
              <a:r>
                <a:rPr lang="en-IN" sz="1750" b="1" dirty="0" smtClean="0"/>
                <a:t>letters</a:t>
              </a:r>
            </a:p>
            <a:p>
              <a:pPr algn="just" fontAlgn="base">
                <a:lnSpc>
                  <a:spcPct val="150000"/>
                </a:lnSpc>
              </a:pPr>
              <a:r>
                <a:rPr lang="en-IN" sz="1750" dirty="0" err="1" smtClean="0"/>
                <a:t>my_names</a:t>
              </a:r>
              <a:r>
                <a:rPr lang="en-IN" sz="1750" dirty="0" smtClean="0"/>
                <a:t> </a:t>
              </a:r>
              <a:r>
                <a:rPr lang="en-IN" sz="1750" dirty="0"/>
                <a:t>= ["</a:t>
              </a:r>
              <a:r>
                <a:rPr lang="en-IN" sz="1750" dirty="0" err="1"/>
                <a:t>olumide</a:t>
              </a:r>
              <a:r>
                <a:rPr lang="en-IN" sz="1750" dirty="0"/>
                <a:t>", "</a:t>
              </a:r>
              <a:r>
                <a:rPr lang="en-IN" sz="1750" dirty="0" err="1"/>
                <a:t>akinremi</a:t>
              </a:r>
              <a:r>
                <a:rPr lang="en-IN" sz="1750" dirty="0"/>
                <a:t>", "</a:t>
              </a:r>
              <a:r>
                <a:rPr lang="en-IN" sz="1750" dirty="0" err="1"/>
                <a:t>josiah</a:t>
              </a:r>
              <a:r>
                <a:rPr lang="en-IN" sz="1750" dirty="0"/>
                <a:t>", "</a:t>
              </a:r>
              <a:r>
                <a:rPr lang="en-IN" sz="1750" dirty="0" err="1"/>
                <a:t>temidayo</a:t>
              </a:r>
              <a:r>
                <a:rPr lang="en-IN" sz="1750" dirty="0"/>
                <a:t>", "</a:t>
              </a:r>
              <a:r>
                <a:rPr lang="en-IN" sz="1750" dirty="0" err="1"/>
                <a:t>omoseun</a:t>
              </a:r>
              <a:r>
                <a:rPr lang="en-IN" sz="1750" dirty="0" smtClean="0"/>
                <a:t>"]</a:t>
              </a:r>
            </a:p>
            <a:p>
              <a:pPr algn="just" fontAlgn="base">
                <a:lnSpc>
                  <a:spcPct val="150000"/>
                </a:lnSpc>
              </a:pPr>
              <a:r>
                <a:rPr lang="en-IN" sz="1750" b="1" dirty="0" smtClean="0"/>
                <a:t># </a:t>
              </a:r>
              <a:r>
                <a:rPr lang="en-IN" sz="1750" b="1" dirty="0"/>
                <a:t>Use reduce to print the product of these </a:t>
              </a:r>
              <a:r>
                <a:rPr lang="en-IN" sz="1750" b="1" dirty="0" smtClean="0"/>
                <a:t>numbers</a:t>
              </a:r>
            </a:p>
            <a:p>
              <a:pPr algn="just" fontAlgn="base">
                <a:lnSpc>
                  <a:spcPct val="150000"/>
                </a:lnSpc>
              </a:pPr>
              <a:r>
                <a:rPr lang="en-IN" sz="1750" dirty="0" err="1" smtClean="0"/>
                <a:t>my_numbers</a:t>
              </a:r>
              <a:r>
                <a:rPr lang="en-IN" sz="1750" dirty="0" smtClean="0"/>
                <a:t> </a:t>
              </a:r>
              <a:r>
                <a:rPr lang="en-IN" sz="1750" dirty="0"/>
                <a:t>= [4, 6, 9, 23, 5</a:t>
              </a:r>
              <a:r>
                <a:rPr lang="en-IN" sz="1750" dirty="0" smtClean="0"/>
                <a:t>]</a:t>
              </a:r>
            </a:p>
            <a:p>
              <a:pPr algn="just" fontAlgn="base">
                <a:lnSpc>
                  <a:spcPct val="150000"/>
                </a:lnSpc>
              </a:pPr>
              <a:r>
                <a:rPr lang="en-IN" sz="1750" dirty="0" err="1"/>
                <a:t>map_result</a:t>
              </a:r>
              <a:r>
                <a:rPr lang="en-IN" sz="1750" dirty="0"/>
                <a:t> = list(map(lambda x: round(x ** 2, 3), </a:t>
              </a:r>
              <a:r>
                <a:rPr lang="en-IN" sz="1750" dirty="0" err="1"/>
                <a:t>my_floats</a:t>
              </a:r>
              <a:r>
                <a:rPr lang="en-IN" sz="1750" dirty="0" smtClean="0"/>
                <a:t>))</a:t>
              </a:r>
            </a:p>
            <a:p>
              <a:pPr algn="just" fontAlgn="base">
                <a:lnSpc>
                  <a:spcPct val="150000"/>
                </a:lnSpc>
              </a:pPr>
              <a:r>
                <a:rPr lang="en-IN" sz="1750" dirty="0" err="1" smtClean="0"/>
                <a:t>filter_result</a:t>
              </a:r>
              <a:r>
                <a:rPr lang="en-IN" sz="1750" dirty="0" smtClean="0"/>
                <a:t> </a:t>
              </a:r>
              <a:r>
                <a:rPr lang="en-IN" sz="1750" dirty="0"/>
                <a:t>= list(filter(lambda name: </a:t>
              </a:r>
              <a:r>
                <a:rPr lang="en-IN" sz="1750" dirty="0" err="1"/>
                <a:t>len</a:t>
              </a:r>
              <a:r>
                <a:rPr lang="en-IN" sz="1750" dirty="0"/>
                <a:t>(name) &lt;= 7, </a:t>
              </a:r>
              <a:r>
                <a:rPr lang="en-IN" sz="1750" dirty="0" err="1"/>
                <a:t>my_names</a:t>
              </a:r>
              <a:r>
                <a:rPr lang="en-IN" sz="1750" dirty="0" smtClean="0"/>
                <a:t>))</a:t>
              </a:r>
            </a:p>
            <a:p>
              <a:pPr algn="just" fontAlgn="base">
                <a:lnSpc>
                  <a:spcPct val="150000"/>
                </a:lnSpc>
              </a:pPr>
              <a:r>
                <a:rPr lang="en-IN" sz="1750" dirty="0" err="1" smtClean="0"/>
                <a:t>reduce_result</a:t>
              </a:r>
              <a:r>
                <a:rPr lang="en-IN" sz="1750" dirty="0" smtClean="0"/>
                <a:t> </a:t>
              </a:r>
              <a:r>
                <a:rPr lang="en-IN" sz="1750" dirty="0"/>
                <a:t>= reduce(lambda num1, num2: num1 * num2, </a:t>
              </a:r>
              <a:r>
                <a:rPr lang="en-IN" sz="1750" dirty="0" err="1"/>
                <a:t>my_numbers</a:t>
              </a:r>
              <a:r>
                <a:rPr lang="en-IN" sz="1750" dirty="0" smtClean="0"/>
                <a:t>)</a:t>
              </a:r>
            </a:p>
            <a:p>
              <a:pPr algn="just" fontAlgn="base">
                <a:lnSpc>
                  <a:spcPct val="150000"/>
                </a:lnSpc>
              </a:pPr>
              <a:r>
                <a:rPr lang="en-IN" sz="1750" dirty="0" smtClean="0"/>
                <a:t>print(</a:t>
              </a:r>
              <a:r>
                <a:rPr lang="en-IN" sz="1750" dirty="0" err="1" smtClean="0"/>
                <a:t>map_result</a:t>
              </a:r>
              <a:r>
                <a:rPr lang="en-IN" sz="1750" dirty="0" smtClean="0"/>
                <a:t>)</a:t>
              </a:r>
            </a:p>
            <a:p>
              <a:pPr algn="just" fontAlgn="base">
                <a:lnSpc>
                  <a:spcPct val="150000"/>
                </a:lnSpc>
              </a:pPr>
              <a:r>
                <a:rPr lang="en-IN" sz="1750" dirty="0" smtClean="0"/>
                <a:t>print(</a:t>
              </a:r>
              <a:r>
                <a:rPr lang="en-IN" sz="1750" dirty="0" err="1" smtClean="0"/>
                <a:t>filter_result</a:t>
              </a:r>
              <a:r>
                <a:rPr lang="en-IN" sz="1750" dirty="0" smtClean="0"/>
                <a:t>)</a:t>
              </a:r>
            </a:p>
            <a:p>
              <a:pPr algn="just" fontAlgn="base">
                <a:lnSpc>
                  <a:spcPct val="150000"/>
                </a:lnSpc>
              </a:pPr>
              <a:r>
                <a:rPr lang="en-IN" sz="1750" dirty="0" smtClean="0"/>
                <a:t>print(</a:t>
              </a:r>
              <a:r>
                <a:rPr lang="en-IN" sz="1750" dirty="0" err="1" smtClean="0"/>
                <a:t>reduce_result</a:t>
              </a:r>
              <a:r>
                <a:rPr lang="en-IN" sz="1750" dirty="0"/>
                <a:t>)</a:t>
              </a:r>
              <a:endParaRPr lang="en-IN" sz="1750" dirty="0" smtClean="0"/>
            </a:p>
          </p:txBody>
        </p:sp>
      </p:grpSp>
    </p:spTree>
    <p:extLst>
      <p:ext uri="{BB962C8B-B14F-4D97-AF65-F5344CB8AC3E}">
        <p14:creationId xmlns:p14="http://schemas.microsoft.com/office/powerpoint/2010/main" xmlns="" val="23066186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Function </a:t>
            </a:r>
            <a:r>
              <a:rPr lang="en-IN" sz="2400" b="1" dirty="0" err="1" smtClean="0"/>
              <a:t>vs</a:t>
            </a:r>
            <a:r>
              <a:rPr lang="en-IN" sz="2400" b="1" dirty="0" smtClean="0"/>
              <a:t> Procedure</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0" y="586967"/>
            <a:ext cx="12105504" cy="597917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graphicFrame>
        <p:nvGraphicFramePr>
          <p:cNvPr id="8" name="Content Placeholder 3"/>
          <p:cNvGraphicFramePr>
            <a:graphicFrameLocks noGrp="1"/>
          </p:cNvGraphicFramePr>
          <p:nvPr>
            <p:ph idx="1"/>
            <p:extLst>
              <p:ext uri="{D42A27DB-BD31-4B8C-83A1-F6EECF244321}">
                <p14:modId xmlns:p14="http://schemas.microsoft.com/office/powerpoint/2010/main" xmlns="" val="1813546001"/>
              </p:ext>
            </p:extLst>
          </p:nvPr>
        </p:nvGraphicFramePr>
        <p:xfrm>
          <a:off x="121023" y="615003"/>
          <a:ext cx="11873753" cy="5926908"/>
        </p:xfrm>
        <a:graphic>
          <a:graphicData uri="http://schemas.openxmlformats.org/drawingml/2006/table">
            <a:tbl>
              <a:tblPr firstRow="1" bandRow="1">
                <a:tableStyleId>{5940675A-B579-460E-94D1-54222C63F5DA}</a:tableStyleId>
              </a:tblPr>
              <a:tblGrid>
                <a:gridCol w="676658"/>
                <a:gridCol w="5462533"/>
                <a:gridCol w="5734562"/>
              </a:tblGrid>
              <a:tr h="474803">
                <a:tc>
                  <a:txBody>
                    <a:bodyPr/>
                    <a:lstStyle/>
                    <a:p>
                      <a:r>
                        <a:rPr lang="en-US" sz="1800" b="1" dirty="0" err="1" smtClean="0">
                          <a:latin typeface="+mn-lt"/>
                          <a:cs typeface="Times New Roman" pitchFamily="18" charset="0"/>
                        </a:rPr>
                        <a:t>S.No</a:t>
                      </a:r>
                      <a:endParaRPr lang="en-US" sz="1800" b="1" dirty="0">
                        <a:latin typeface="+mn-lt"/>
                        <a:cs typeface="Times New Roman" pitchFamily="18" charset="0"/>
                      </a:endParaRPr>
                    </a:p>
                  </a:txBody>
                  <a:tcPr/>
                </a:tc>
                <a:tc>
                  <a:txBody>
                    <a:bodyPr/>
                    <a:lstStyle/>
                    <a:p>
                      <a:r>
                        <a:rPr lang="en-US" sz="1800" b="1" dirty="0" smtClean="0">
                          <a:latin typeface="+mn-lt"/>
                          <a:cs typeface="Times New Roman" pitchFamily="18" charset="0"/>
                        </a:rPr>
                        <a:t>Functional Paradigms</a:t>
                      </a:r>
                      <a:endParaRPr lang="en-US" sz="1800" b="1" dirty="0">
                        <a:latin typeface="+mn-lt"/>
                        <a:cs typeface="Times New Roman" pitchFamily="18" charset="0"/>
                      </a:endParaRPr>
                    </a:p>
                  </a:txBody>
                  <a:tcPr/>
                </a:tc>
                <a:tc>
                  <a:txBody>
                    <a:bodyPr/>
                    <a:lstStyle/>
                    <a:p>
                      <a:r>
                        <a:rPr lang="en-US" sz="1800" b="1" dirty="0" smtClean="0">
                          <a:latin typeface="+mn-lt"/>
                          <a:cs typeface="Times New Roman" pitchFamily="18" charset="0"/>
                        </a:rPr>
                        <a:t>Procedural Paradigm</a:t>
                      </a:r>
                      <a:endParaRPr lang="en-US" sz="1800" b="1" dirty="0">
                        <a:latin typeface="+mn-lt"/>
                        <a:cs typeface="Times New Roman" pitchFamily="18" charset="0"/>
                      </a:endParaRPr>
                    </a:p>
                  </a:txBody>
                  <a:tcPr/>
                </a:tc>
              </a:tr>
              <a:tr h="872555">
                <a:tc>
                  <a:txBody>
                    <a:bodyPr/>
                    <a:lstStyle/>
                    <a:p>
                      <a:r>
                        <a:rPr lang="en-US" sz="1800" b="1" dirty="0" smtClean="0">
                          <a:latin typeface="+mn-lt"/>
                          <a:cs typeface="Times New Roman" pitchFamily="18" charset="0"/>
                        </a:rPr>
                        <a:t>1</a:t>
                      </a:r>
                      <a:endParaRPr lang="en-US" sz="1800" b="1" dirty="0">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Times New Roman" pitchFamily="18" charset="0"/>
                        </a:rPr>
                        <a:t>Treats </a:t>
                      </a:r>
                      <a:r>
                        <a:rPr lang="en-US" sz="1800" b="0" i="0" u="none" strike="noStrike" kern="1200" dirty="0" smtClean="0">
                          <a:solidFill>
                            <a:schemeClr val="tx1"/>
                          </a:solidFill>
                          <a:latin typeface="+mn-lt"/>
                          <a:ea typeface="+mn-ea"/>
                          <a:cs typeface="Times New Roman" pitchFamily="18" charset="0"/>
                          <a:hlinkClick r:id="rId3" tooltip="Computation"/>
                        </a:rPr>
                        <a:t>computation</a:t>
                      </a:r>
                      <a:r>
                        <a:rPr lang="en-US" sz="1800" b="0" i="0" kern="1200" dirty="0" smtClean="0">
                          <a:solidFill>
                            <a:schemeClr val="tx1"/>
                          </a:solidFill>
                          <a:latin typeface="+mn-lt"/>
                          <a:ea typeface="+mn-ea"/>
                          <a:cs typeface="Times New Roman" pitchFamily="18" charset="0"/>
                        </a:rPr>
                        <a:t> as the evaluation of </a:t>
                      </a:r>
                      <a:r>
                        <a:rPr lang="en-US" sz="1800" b="0" i="0" u="none" strike="noStrike" kern="1200" dirty="0" smtClean="0">
                          <a:solidFill>
                            <a:schemeClr val="tx1"/>
                          </a:solidFill>
                          <a:latin typeface="+mn-lt"/>
                          <a:ea typeface="+mn-ea"/>
                          <a:cs typeface="Times New Roman" pitchFamily="18" charset="0"/>
                          <a:hlinkClick r:id="rId4" tooltip="Function (mathematics)"/>
                        </a:rPr>
                        <a:t>mathematical functions</a:t>
                      </a:r>
                      <a:r>
                        <a:rPr lang="en-US" sz="1800" b="0" i="0" kern="1200" dirty="0" smtClean="0">
                          <a:solidFill>
                            <a:schemeClr val="tx1"/>
                          </a:solidFill>
                          <a:latin typeface="+mn-lt"/>
                          <a:ea typeface="+mn-ea"/>
                          <a:cs typeface="Times New Roman" pitchFamily="18" charset="0"/>
                        </a:rPr>
                        <a:t> avoiding </a:t>
                      </a:r>
                      <a:r>
                        <a:rPr lang="en-US" sz="1800" b="0" i="0" u="none" strike="noStrike" kern="1200" dirty="0" smtClean="0">
                          <a:solidFill>
                            <a:schemeClr val="tx1"/>
                          </a:solidFill>
                          <a:latin typeface="+mn-lt"/>
                          <a:ea typeface="+mn-ea"/>
                          <a:cs typeface="Times New Roman" pitchFamily="18" charset="0"/>
                          <a:hlinkClick r:id="rId5" tooltip="Program state"/>
                        </a:rPr>
                        <a:t>state</a:t>
                      </a:r>
                      <a:r>
                        <a:rPr lang="en-US" sz="1800" b="0" i="0" kern="1200" dirty="0" smtClean="0">
                          <a:solidFill>
                            <a:schemeClr val="tx1"/>
                          </a:solidFill>
                          <a:latin typeface="+mn-lt"/>
                          <a:ea typeface="+mn-ea"/>
                          <a:cs typeface="Times New Roman" pitchFamily="18" charset="0"/>
                        </a:rPr>
                        <a:t> and </a:t>
                      </a:r>
                      <a:r>
                        <a:rPr lang="en-US" sz="1800" b="0" i="0" u="none" strike="noStrike" kern="1200" dirty="0" smtClean="0">
                          <a:solidFill>
                            <a:schemeClr val="tx1"/>
                          </a:solidFill>
                          <a:latin typeface="+mn-lt"/>
                          <a:ea typeface="+mn-ea"/>
                          <a:cs typeface="Times New Roman" pitchFamily="18" charset="0"/>
                          <a:hlinkClick r:id="rId6" tooltip="Immutable object"/>
                        </a:rPr>
                        <a:t>mutable</a:t>
                      </a:r>
                      <a:r>
                        <a:rPr lang="en-US" sz="1800" b="0" i="0" kern="1200" dirty="0" smtClean="0">
                          <a:solidFill>
                            <a:schemeClr val="tx1"/>
                          </a:solidFill>
                          <a:latin typeface="+mn-lt"/>
                          <a:ea typeface="+mn-ea"/>
                          <a:cs typeface="Times New Roman" pitchFamily="18" charset="0"/>
                        </a:rPr>
                        <a:t> data</a:t>
                      </a:r>
                      <a:endParaRPr lang="en-US" sz="1800" b="1" dirty="0" smtClean="0">
                        <a:latin typeface="+mn-lt"/>
                        <a:cs typeface="Times New Roman" pitchFamily="18" charset="0"/>
                      </a:endParaRPr>
                    </a:p>
                    <a:p>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Derived from structured programming, based on the concept of </a:t>
                      </a:r>
                      <a:r>
                        <a:rPr lang="en-US" sz="1800" b="0" i="0" u="none" strike="noStrike" kern="1200" dirty="0" smtClean="0">
                          <a:solidFill>
                            <a:schemeClr val="tx1"/>
                          </a:solidFill>
                          <a:latin typeface="+mn-lt"/>
                          <a:ea typeface="+mn-ea"/>
                          <a:cs typeface="Times New Roman" pitchFamily="18" charset="0"/>
                          <a:hlinkClick r:id="rId7" tooltip="Modular programming"/>
                        </a:rPr>
                        <a:t>modular programming</a:t>
                      </a:r>
                      <a:r>
                        <a:rPr lang="en-US" sz="1800" b="0" i="0" kern="1200" dirty="0" smtClean="0">
                          <a:solidFill>
                            <a:schemeClr val="tx1"/>
                          </a:solidFill>
                          <a:latin typeface="+mn-lt"/>
                          <a:ea typeface="+mn-ea"/>
                          <a:cs typeface="Times New Roman" pitchFamily="18" charset="0"/>
                        </a:rPr>
                        <a:t> or the </a:t>
                      </a:r>
                      <a:r>
                        <a:rPr lang="en-US" sz="1800" b="0" i="1" kern="1200" dirty="0" smtClean="0">
                          <a:solidFill>
                            <a:schemeClr val="tx1"/>
                          </a:solidFill>
                          <a:latin typeface="+mn-lt"/>
                          <a:ea typeface="+mn-ea"/>
                          <a:cs typeface="Times New Roman" pitchFamily="18" charset="0"/>
                        </a:rPr>
                        <a:t>procedure call</a:t>
                      </a:r>
                    </a:p>
                  </a:txBody>
                  <a:tcPr/>
                </a:tc>
              </a:tr>
              <a:tr h="883460">
                <a:tc>
                  <a:txBody>
                    <a:bodyPr/>
                    <a:lstStyle/>
                    <a:p>
                      <a:r>
                        <a:rPr lang="en-US" sz="1800" b="1" dirty="0" smtClean="0">
                          <a:latin typeface="+mn-lt"/>
                          <a:cs typeface="Times New Roman" pitchFamily="18" charset="0"/>
                        </a:rPr>
                        <a:t>2</a:t>
                      </a:r>
                      <a:endParaRPr lang="en-US" sz="1800" b="1" dirty="0">
                        <a:latin typeface="+mn-lt"/>
                        <a:cs typeface="Times New Roman" pitchFamily="18" charset="0"/>
                      </a:endParaRPr>
                    </a:p>
                  </a:txBody>
                  <a:tcPr/>
                </a:tc>
                <a:tc>
                  <a:txBody>
                    <a:bodyPr/>
                    <a:lstStyle/>
                    <a:p>
                      <a:pPr marL="0" marR="0" indent="0" algn="l" defTabSz="5029200" rtl="0" eaLnBrk="1" fontAlgn="base" latinLnBrk="0" hangingPunct="1">
                        <a:lnSpc>
                          <a:spcPct val="100000"/>
                        </a:lnSpc>
                        <a:spcBef>
                          <a:spcPts val="0"/>
                        </a:spcBef>
                        <a:spcAft>
                          <a:spcPts val="0"/>
                        </a:spcAft>
                        <a:buClrTx/>
                        <a:buSzTx/>
                        <a:buFontTx/>
                        <a:buNone/>
                        <a:tabLst/>
                        <a:defRPr/>
                      </a:pPr>
                      <a:r>
                        <a:rPr lang="en-US" sz="1800" b="0" i="0" u="none" strike="noStrike" kern="1200" dirty="0" smtClean="0">
                          <a:solidFill>
                            <a:schemeClr val="tx1"/>
                          </a:solidFill>
                          <a:latin typeface="+mn-lt"/>
                          <a:ea typeface="+mn-ea"/>
                          <a:cs typeface="Times New Roman" pitchFamily="18" charset="0"/>
                          <a:hlinkClick r:id="rId8" tooltip="Lambda calculus"/>
                        </a:rPr>
                        <a:t>Main traits are Lambda</a:t>
                      </a:r>
                      <a:r>
                        <a:rPr lang="en-US" sz="1800" b="0" i="0" u="none" strike="noStrike" kern="1200" baseline="0" dirty="0" smtClean="0">
                          <a:solidFill>
                            <a:schemeClr val="tx1"/>
                          </a:solidFill>
                          <a:latin typeface="+mn-lt"/>
                          <a:ea typeface="+mn-ea"/>
                          <a:cs typeface="Times New Roman" pitchFamily="18" charset="0"/>
                          <a:hlinkClick r:id="rId8" tooltip="Lambda calculus"/>
                        </a:rPr>
                        <a:t> </a:t>
                      </a:r>
                      <a:r>
                        <a:rPr lang="en-US" sz="1800" b="0" i="0" u="none" strike="noStrike" kern="1200" dirty="0" err="1" smtClean="0">
                          <a:solidFill>
                            <a:schemeClr val="tx1"/>
                          </a:solidFill>
                          <a:latin typeface="+mn-lt"/>
                          <a:ea typeface="+mn-ea"/>
                          <a:cs typeface="Times New Roman" pitchFamily="18" charset="0"/>
                          <a:hlinkClick r:id="rId8" tooltip="Lambda calculus"/>
                        </a:rPr>
                        <a:t>alculus</a:t>
                      </a:r>
                      <a:r>
                        <a:rPr lang="en-US" sz="1800" b="0" i="0" kern="1200" dirty="0" smtClean="0">
                          <a:solidFill>
                            <a:schemeClr val="tx1"/>
                          </a:solidFill>
                          <a:latin typeface="+mn-lt"/>
                          <a:ea typeface="+mn-ea"/>
                          <a:cs typeface="Times New Roman" pitchFamily="18" charset="0"/>
                        </a:rPr>
                        <a:t>, </a:t>
                      </a:r>
                      <a:r>
                        <a:rPr lang="en-US" sz="1800" b="0" i="0" u="none" strike="noStrike" kern="1200" dirty="0" smtClean="0">
                          <a:solidFill>
                            <a:schemeClr val="tx1"/>
                          </a:solidFill>
                          <a:latin typeface="+mn-lt"/>
                          <a:ea typeface="+mn-ea"/>
                          <a:cs typeface="Times New Roman" pitchFamily="18" charset="0"/>
                          <a:hlinkClick r:id="rId9" tooltip="Denotational semantics"/>
                        </a:rPr>
                        <a:t>compositionality</a:t>
                      </a:r>
                      <a:r>
                        <a:rPr lang="en-US" sz="1800" b="0" i="0" kern="1200" dirty="0" smtClean="0">
                          <a:solidFill>
                            <a:schemeClr val="tx1"/>
                          </a:solidFill>
                          <a:latin typeface="+mn-lt"/>
                          <a:ea typeface="+mn-ea"/>
                          <a:cs typeface="Times New Roman" pitchFamily="18" charset="0"/>
                        </a:rPr>
                        <a:t>, </a:t>
                      </a:r>
                      <a:r>
                        <a:rPr lang="en-US" sz="1800" b="0" i="0" u="none" strike="noStrike" kern="1200" dirty="0" smtClean="0">
                          <a:solidFill>
                            <a:schemeClr val="tx1"/>
                          </a:solidFill>
                          <a:latin typeface="+mn-lt"/>
                          <a:ea typeface="+mn-ea"/>
                          <a:cs typeface="Times New Roman" pitchFamily="18" charset="0"/>
                          <a:hlinkClick r:id="rId10" tooltip="Formula"/>
                        </a:rPr>
                        <a:t>formula</a:t>
                      </a:r>
                      <a:r>
                        <a:rPr lang="en-US" sz="1800" b="0" i="0" kern="1200" dirty="0" smtClean="0">
                          <a:solidFill>
                            <a:schemeClr val="tx1"/>
                          </a:solidFill>
                          <a:latin typeface="+mn-lt"/>
                          <a:ea typeface="+mn-ea"/>
                          <a:cs typeface="Times New Roman" pitchFamily="18" charset="0"/>
                        </a:rPr>
                        <a:t>, </a:t>
                      </a:r>
                      <a:r>
                        <a:rPr lang="en-US" sz="1800" b="0" i="0" u="none" strike="noStrike" kern="1200" dirty="0" smtClean="0">
                          <a:solidFill>
                            <a:schemeClr val="tx1"/>
                          </a:solidFill>
                          <a:latin typeface="+mn-lt"/>
                          <a:ea typeface="+mn-ea"/>
                          <a:cs typeface="Times New Roman" pitchFamily="18" charset="0"/>
                          <a:hlinkClick r:id="rId11" tooltip="Recursion (computer science)"/>
                        </a:rPr>
                        <a:t>recursion</a:t>
                      </a:r>
                      <a:r>
                        <a:rPr lang="en-US" sz="1800" b="0" i="0" kern="1200" dirty="0" smtClean="0">
                          <a:solidFill>
                            <a:schemeClr val="tx1"/>
                          </a:solidFill>
                          <a:latin typeface="+mn-lt"/>
                          <a:ea typeface="+mn-ea"/>
                          <a:cs typeface="Times New Roman" pitchFamily="18" charset="0"/>
                        </a:rPr>
                        <a:t>, </a:t>
                      </a:r>
                      <a:r>
                        <a:rPr lang="en-US" sz="1800" b="0" i="0" u="sng" kern="1200" dirty="0" smtClean="0">
                          <a:solidFill>
                            <a:schemeClr val="tx1"/>
                          </a:solidFill>
                          <a:latin typeface="+mn-lt"/>
                          <a:ea typeface="+mn-ea"/>
                          <a:cs typeface="Times New Roman" pitchFamily="18" charset="0"/>
                          <a:hlinkClick r:id="rId12"/>
                        </a:rPr>
                        <a:t>referential transparency</a:t>
                      </a:r>
                      <a:endParaRPr lang="en-US" sz="1800" b="0" i="0" kern="1200" dirty="0">
                        <a:solidFill>
                          <a:schemeClr val="tx1"/>
                        </a:solidFill>
                        <a:latin typeface="+mn-lt"/>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Times New Roman" pitchFamily="18" charset="0"/>
                        </a:rPr>
                        <a:t>Main traits are </a:t>
                      </a:r>
                      <a:r>
                        <a:rPr lang="en-US" sz="1800" b="0" i="0" u="none" strike="noStrike" kern="1200" dirty="0" smtClean="0">
                          <a:solidFill>
                            <a:schemeClr val="tx1"/>
                          </a:solidFill>
                          <a:latin typeface="+mn-lt"/>
                          <a:ea typeface="+mn-ea"/>
                          <a:cs typeface="Times New Roman" pitchFamily="18" charset="0"/>
                          <a:hlinkClick r:id="rId13" tooltip="Local variable"/>
                        </a:rPr>
                        <a:t>Local variables</a:t>
                      </a:r>
                      <a:r>
                        <a:rPr lang="en-US" sz="1800" b="0" i="0" kern="1200" dirty="0" smtClean="0">
                          <a:solidFill>
                            <a:schemeClr val="tx1"/>
                          </a:solidFill>
                          <a:latin typeface="+mn-lt"/>
                          <a:ea typeface="+mn-ea"/>
                          <a:cs typeface="Times New Roman" pitchFamily="18" charset="0"/>
                        </a:rPr>
                        <a:t>, sequence, selection, </a:t>
                      </a:r>
                      <a:r>
                        <a:rPr lang="en-US" sz="1800" b="0" i="0" u="none" strike="noStrike" kern="1200" dirty="0" smtClean="0">
                          <a:solidFill>
                            <a:schemeClr val="tx1"/>
                          </a:solidFill>
                          <a:latin typeface="+mn-lt"/>
                          <a:ea typeface="+mn-ea"/>
                          <a:cs typeface="Times New Roman" pitchFamily="18" charset="0"/>
                          <a:hlinkClick r:id="rId14" tooltip="Iteration"/>
                        </a:rPr>
                        <a:t>iteration</a:t>
                      </a:r>
                      <a:r>
                        <a:rPr lang="en-US" sz="1800" b="0" i="0" kern="1200" dirty="0" smtClean="0">
                          <a:solidFill>
                            <a:schemeClr val="tx1"/>
                          </a:solidFill>
                          <a:latin typeface="+mn-lt"/>
                          <a:ea typeface="+mn-ea"/>
                          <a:cs typeface="Times New Roman" pitchFamily="18" charset="0"/>
                        </a:rPr>
                        <a:t>, and </a:t>
                      </a:r>
                      <a:r>
                        <a:rPr lang="en-US" sz="1800" b="0" i="0" u="none" strike="noStrike" kern="1200" dirty="0" smtClean="0">
                          <a:solidFill>
                            <a:schemeClr val="tx1"/>
                          </a:solidFill>
                          <a:latin typeface="+mn-lt"/>
                          <a:ea typeface="+mn-ea"/>
                          <a:cs typeface="Times New Roman" pitchFamily="18" charset="0"/>
                          <a:hlinkClick r:id="rId7" tooltip="Modular programming"/>
                        </a:rPr>
                        <a:t>modularization</a:t>
                      </a:r>
                      <a:endParaRPr lang="en-US" sz="1800" b="1" dirty="0">
                        <a:latin typeface="+mn-lt"/>
                        <a:cs typeface="Times New Roman" pitchFamily="18" charset="0"/>
                      </a:endParaRPr>
                    </a:p>
                  </a:txBody>
                  <a:tcPr/>
                </a:tc>
              </a:tr>
              <a:tr h="518562">
                <a:tc>
                  <a:txBody>
                    <a:bodyPr/>
                    <a:lstStyle/>
                    <a:p>
                      <a:r>
                        <a:rPr lang="en-US" sz="1800" b="1" dirty="0" smtClean="0">
                          <a:latin typeface="+mn-lt"/>
                          <a:cs typeface="Times New Roman" pitchFamily="18" charset="0"/>
                        </a:rPr>
                        <a:t>3</a:t>
                      </a:r>
                      <a:endParaRPr lang="en-US" sz="1800" b="1" dirty="0">
                        <a:latin typeface="+mn-lt"/>
                        <a:cs typeface="Times New Roman" pitchFamily="18" charset="0"/>
                      </a:endParaRPr>
                    </a:p>
                  </a:txBody>
                  <a:tcPr/>
                </a:tc>
                <a:tc>
                  <a:txBody>
                    <a:bodyPr/>
                    <a:lstStyle/>
                    <a:p>
                      <a:r>
                        <a:rPr lang="en-US" sz="1800" b="1" i="0" kern="1200" dirty="0" smtClean="0">
                          <a:solidFill>
                            <a:schemeClr val="tx1"/>
                          </a:solidFill>
                          <a:latin typeface="+mn-lt"/>
                          <a:ea typeface="+mn-ea"/>
                          <a:cs typeface="Times New Roman" pitchFamily="18" charset="0"/>
                        </a:rPr>
                        <a:t>Functional</a:t>
                      </a:r>
                      <a:r>
                        <a:rPr lang="en-US" sz="1800" b="0" i="0" kern="1200" dirty="0" smtClean="0">
                          <a:solidFill>
                            <a:schemeClr val="tx1"/>
                          </a:solidFill>
                          <a:latin typeface="+mn-lt"/>
                          <a:ea typeface="+mn-ea"/>
                          <a:cs typeface="Times New Roman" pitchFamily="18" charset="0"/>
                        </a:rPr>
                        <a:t> programming focuses on </a:t>
                      </a:r>
                      <a:r>
                        <a:rPr lang="en-US" sz="1800" b="1" i="0" kern="1200" dirty="0" smtClean="0">
                          <a:solidFill>
                            <a:schemeClr val="tx1"/>
                          </a:solidFill>
                          <a:latin typeface="+mn-lt"/>
                          <a:ea typeface="+mn-ea"/>
                          <a:cs typeface="Times New Roman" pitchFamily="18" charset="0"/>
                        </a:rPr>
                        <a:t>expressions</a:t>
                      </a:r>
                      <a:endParaRPr lang="en-US" sz="1800" b="1" dirty="0">
                        <a:latin typeface="+mn-lt"/>
                        <a:cs typeface="Times New Roman" pitchFamily="18" charset="0"/>
                      </a:endParaRPr>
                    </a:p>
                  </a:txBody>
                  <a:tcPr/>
                </a:tc>
                <a:tc>
                  <a:txBody>
                    <a:bodyPr/>
                    <a:lstStyle/>
                    <a:p>
                      <a:r>
                        <a:rPr lang="en-US" sz="1800" b="1" i="0" kern="1200" dirty="0" smtClean="0">
                          <a:solidFill>
                            <a:schemeClr val="tx1"/>
                          </a:solidFill>
                          <a:latin typeface="+mn-lt"/>
                          <a:ea typeface="+mn-ea"/>
                          <a:cs typeface="Times New Roman" pitchFamily="18" charset="0"/>
                        </a:rPr>
                        <a:t>Procedural</a:t>
                      </a:r>
                      <a:r>
                        <a:rPr lang="en-US" sz="1800" b="0" i="0" kern="1200" dirty="0" smtClean="0">
                          <a:solidFill>
                            <a:schemeClr val="tx1"/>
                          </a:solidFill>
                          <a:latin typeface="+mn-lt"/>
                          <a:ea typeface="+mn-ea"/>
                          <a:cs typeface="Times New Roman" pitchFamily="18" charset="0"/>
                        </a:rPr>
                        <a:t> programming focuses on </a:t>
                      </a:r>
                      <a:r>
                        <a:rPr lang="en-US" sz="1800" b="1" i="0" kern="1200" dirty="0" smtClean="0">
                          <a:solidFill>
                            <a:schemeClr val="tx1"/>
                          </a:solidFill>
                          <a:latin typeface="+mn-lt"/>
                          <a:ea typeface="+mn-ea"/>
                          <a:cs typeface="Times New Roman" pitchFamily="18" charset="0"/>
                        </a:rPr>
                        <a:t>statements</a:t>
                      </a:r>
                      <a:endParaRPr lang="en-US" sz="1800" b="1" dirty="0">
                        <a:latin typeface="+mn-lt"/>
                        <a:cs typeface="Times New Roman" pitchFamily="18" charset="0"/>
                      </a:endParaRPr>
                    </a:p>
                  </a:txBody>
                  <a:tcPr/>
                </a:tc>
              </a:tr>
              <a:tr h="912838">
                <a:tc>
                  <a:txBody>
                    <a:bodyPr/>
                    <a:lstStyle/>
                    <a:p>
                      <a:r>
                        <a:rPr lang="en-US" sz="1800" b="1" dirty="0" smtClean="0">
                          <a:latin typeface="+mn-lt"/>
                          <a:cs typeface="Times New Roman" pitchFamily="18" charset="0"/>
                        </a:rPr>
                        <a:t>4</a:t>
                      </a:r>
                      <a:endParaRPr lang="en-US" sz="1800" b="1" dirty="0">
                        <a:latin typeface="+mn-lt"/>
                        <a:cs typeface="Times New Roman" pitchFamily="18" charset="0"/>
                      </a:endParaRPr>
                    </a:p>
                  </a:txBody>
                  <a:tcPr/>
                </a:tc>
                <a:tc>
                  <a:txBody>
                    <a:bodyPr/>
                    <a:lstStyle/>
                    <a:p>
                      <a:pPr fontAlgn="base"/>
                      <a:r>
                        <a:rPr lang="en-US" sz="1800" b="0" i="0" kern="1200" dirty="0" smtClean="0">
                          <a:solidFill>
                            <a:schemeClr val="tx1"/>
                          </a:solidFill>
                          <a:latin typeface="+mn-lt"/>
                          <a:ea typeface="+mn-ea"/>
                          <a:cs typeface="Times New Roman" pitchFamily="18" charset="0"/>
                        </a:rPr>
                        <a:t>Often recursive. Always returns the same output for a given input.</a:t>
                      </a:r>
                      <a:endParaRPr lang="en-US" sz="1800" b="0" i="0" kern="1200" dirty="0">
                        <a:solidFill>
                          <a:schemeClr val="tx1"/>
                        </a:solidFill>
                        <a:latin typeface="+mn-lt"/>
                        <a:ea typeface="+mn-ea"/>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The output of a routine does not always have a direct correlation with the input.</a:t>
                      </a:r>
                      <a:endParaRPr lang="en-US" sz="1800" b="1" dirty="0">
                        <a:latin typeface="+mn-lt"/>
                        <a:cs typeface="Times New Roman" pitchFamily="18" charset="0"/>
                      </a:endParaRPr>
                    </a:p>
                  </a:txBody>
                  <a:tcPr/>
                </a:tc>
              </a:tr>
              <a:tr h="638987">
                <a:tc>
                  <a:txBody>
                    <a:bodyPr/>
                    <a:lstStyle/>
                    <a:p>
                      <a:r>
                        <a:rPr lang="en-US" sz="1800" b="1" dirty="0" smtClean="0">
                          <a:latin typeface="+mn-lt"/>
                          <a:cs typeface="Times New Roman" pitchFamily="18" charset="0"/>
                        </a:rPr>
                        <a:t>5</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Order of evaluation is usually undefined.</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Everything is done in a specific order.</a:t>
                      </a:r>
                      <a:endParaRPr lang="en-US" sz="1800" b="1" dirty="0">
                        <a:latin typeface="+mn-lt"/>
                        <a:cs typeface="Times New Roman" pitchFamily="18" charset="0"/>
                      </a:endParaRPr>
                    </a:p>
                  </a:txBody>
                  <a:tcPr/>
                </a:tc>
              </a:tr>
              <a:tr h="638987">
                <a:tc>
                  <a:txBody>
                    <a:bodyPr/>
                    <a:lstStyle/>
                    <a:p>
                      <a:r>
                        <a:rPr lang="en-US" sz="1800" b="1" dirty="0" smtClean="0">
                          <a:latin typeface="+mn-lt"/>
                          <a:cs typeface="Times New Roman" pitchFamily="18" charset="0"/>
                        </a:rPr>
                        <a:t>6</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Must be stateless. i.e. No operation can have side effects.</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Times New Roman" pitchFamily="18" charset="0"/>
                        </a:rPr>
                        <a:t>Execution of a routine may have side effects.</a:t>
                      </a:r>
                      <a:endParaRPr lang="en-US" sz="1800" b="1" dirty="0">
                        <a:latin typeface="+mn-lt"/>
                        <a:cs typeface="Times New Roman" pitchFamily="18" charset="0"/>
                      </a:endParaRPr>
                    </a:p>
                  </a:txBody>
                  <a:tcPr/>
                </a:tc>
              </a:tr>
              <a:tr h="912838">
                <a:tc>
                  <a:txBody>
                    <a:bodyPr/>
                    <a:lstStyle/>
                    <a:p>
                      <a:r>
                        <a:rPr lang="en-US" sz="1800" b="1" dirty="0" smtClean="0">
                          <a:latin typeface="+mn-lt"/>
                          <a:cs typeface="Times New Roman" pitchFamily="18" charset="0"/>
                        </a:rPr>
                        <a:t>7</a:t>
                      </a:r>
                      <a:endParaRPr lang="en-US" sz="1800" b="1" dirty="0">
                        <a:latin typeface="+mn-lt"/>
                        <a:cs typeface="Times New Roman" pitchFamily="18" charset="0"/>
                      </a:endParaRPr>
                    </a:p>
                  </a:txBody>
                  <a:tcPr/>
                </a:tc>
                <a:tc>
                  <a:txBody>
                    <a:bodyPr/>
                    <a:lstStyle/>
                    <a:p>
                      <a:pPr fontAlgn="base"/>
                      <a:r>
                        <a:rPr lang="en-US" sz="1800" b="0" i="0" kern="1200" dirty="0" smtClean="0">
                          <a:solidFill>
                            <a:schemeClr val="tx1"/>
                          </a:solidFill>
                          <a:latin typeface="+mn-lt"/>
                          <a:ea typeface="+mn-ea"/>
                          <a:cs typeface="Times New Roman" pitchFamily="18" charset="0"/>
                        </a:rPr>
                        <a:t>Good fit for parallel execution, Tends to  emphasize a divide and conquer approach.</a:t>
                      </a:r>
                    </a:p>
                  </a:txBody>
                  <a:tcPr/>
                </a:tc>
                <a:tc>
                  <a:txBody>
                    <a:bodyPr/>
                    <a:lstStyle/>
                    <a:p>
                      <a:r>
                        <a:rPr lang="en-US" sz="1800" b="0" i="0" kern="1200" dirty="0" smtClean="0">
                          <a:solidFill>
                            <a:schemeClr val="tx1"/>
                          </a:solidFill>
                          <a:latin typeface="+mn-lt"/>
                          <a:ea typeface="+mn-ea"/>
                          <a:cs typeface="Times New Roman" pitchFamily="18" charset="0"/>
                        </a:rPr>
                        <a:t>Tends to emphasize implementing solutions in a linear fashion.</a:t>
                      </a:r>
                      <a:endParaRPr lang="en-US" sz="1800" b="1" dirty="0">
                        <a:latin typeface="+mn-lt"/>
                        <a:cs typeface="Times New Roman" pitchFamily="18" charset="0"/>
                      </a:endParaRPr>
                    </a:p>
                  </a:txBody>
                  <a:tcPr/>
                </a:tc>
              </a:tr>
            </a:tbl>
          </a:graphicData>
        </a:graphic>
      </p:graphicFrame>
    </p:spTree>
    <p:extLst>
      <p:ext uri="{BB962C8B-B14F-4D97-AF65-F5344CB8AC3E}">
        <p14:creationId xmlns:p14="http://schemas.microsoft.com/office/powerpoint/2010/main" xmlns="" val="27594862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12015833" cy="496739"/>
          </a:xfrm>
          <a:prstGeom prst="rect">
            <a:avLst/>
          </a:prstGeom>
        </p:spPr>
        <p:txBody>
          <a:bodyPr vert="horz" wrap="square" lIns="0" tIns="0" rIns="0" bIns="0" rtlCol="0">
            <a:spAutoFit/>
          </a:bodyPr>
          <a:lstStyle/>
          <a:p>
            <a:pPr algn="just" fontAlgn="base">
              <a:lnSpc>
                <a:spcPct val="150000"/>
              </a:lnSpc>
            </a:pPr>
            <a:r>
              <a:rPr lang="en-IN" sz="2400" b="1" dirty="0" smtClean="0"/>
              <a:t>Function </a:t>
            </a:r>
            <a:r>
              <a:rPr lang="en-IN" sz="2400" b="1" dirty="0" err="1" smtClean="0"/>
              <a:t>vs</a:t>
            </a:r>
            <a:r>
              <a:rPr lang="en-IN" sz="2400" b="1" dirty="0" smtClean="0"/>
              <a:t> Object Oriented</a:t>
            </a: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0" y="586967"/>
            <a:ext cx="12105504" cy="5979175"/>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graphicFrame>
        <p:nvGraphicFramePr>
          <p:cNvPr id="8" name="Content Placeholder 3"/>
          <p:cNvGraphicFramePr>
            <a:graphicFrameLocks noGrp="1"/>
          </p:cNvGraphicFramePr>
          <p:nvPr>
            <p:ph idx="1"/>
            <p:extLst>
              <p:ext uri="{D42A27DB-BD31-4B8C-83A1-F6EECF244321}">
                <p14:modId xmlns:p14="http://schemas.microsoft.com/office/powerpoint/2010/main" xmlns="" val="2323433014"/>
              </p:ext>
            </p:extLst>
          </p:nvPr>
        </p:nvGraphicFramePr>
        <p:xfrm>
          <a:off x="89670" y="838201"/>
          <a:ext cx="11891659" cy="5118845"/>
        </p:xfrm>
        <a:graphic>
          <a:graphicData uri="http://schemas.openxmlformats.org/drawingml/2006/table">
            <a:tbl>
              <a:tblPr firstRow="1" bandRow="1">
                <a:tableStyleId>{5940675A-B579-460E-94D1-54222C63F5DA}</a:tableStyleId>
              </a:tblPr>
              <a:tblGrid>
                <a:gridCol w="766152"/>
                <a:gridCol w="5574415"/>
                <a:gridCol w="5551092"/>
              </a:tblGrid>
              <a:tr h="446242">
                <a:tc>
                  <a:txBody>
                    <a:bodyPr/>
                    <a:lstStyle/>
                    <a:p>
                      <a:r>
                        <a:rPr lang="en-US" sz="1800" b="1" dirty="0" err="1" smtClean="0">
                          <a:latin typeface="+mn-lt"/>
                          <a:cs typeface="Times New Roman" pitchFamily="18" charset="0"/>
                        </a:rPr>
                        <a:t>S.No</a:t>
                      </a:r>
                      <a:endParaRPr lang="en-US" sz="1800" b="1" dirty="0">
                        <a:latin typeface="+mn-lt"/>
                        <a:cs typeface="Times New Roman" pitchFamily="18" charset="0"/>
                      </a:endParaRPr>
                    </a:p>
                  </a:txBody>
                  <a:tcPr/>
                </a:tc>
                <a:tc>
                  <a:txBody>
                    <a:bodyPr/>
                    <a:lstStyle/>
                    <a:p>
                      <a:r>
                        <a:rPr lang="en-US" sz="1800" b="1" dirty="0" smtClean="0">
                          <a:latin typeface="+mn-lt"/>
                          <a:cs typeface="Times New Roman" pitchFamily="18" charset="0"/>
                        </a:rPr>
                        <a:t>Functional Paradigms</a:t>
                      </a:r>
                      <a:endParaRPr lang="en-US" sz="1800" b="1" dirty="0">
                        <a:latin typeface="+mn-lt"/>
                        <a:cs typeface="Times New Roman" pitchFamily="18" charset="0"/>
                      </a:endParaRPr>
                    </a:p>
                  </a:txBody>
                  <a:tcPr/>
                </a:tc>
                <a:tc>
                  <a:txBody>
                    <a:bodyPr/>
                    <a:lstStyle/>
                    <a:p>
                      <a:r>
                        <a:rPr lang="en-US" sz="1800" b="1" dirty="0" smtClean="0">
                          <a:latin typeface="+mn-lt"/>
                          <a:cs typeface="Times New Roman" pitchFamily="18" charset="0"/>
                        </a:rPr>
                        <a:t>Object</a:t>
                      </a:r>
                      <a:r>
                        <a:rPr lang="en-US" sz="1800" b="1" baseline="0" dirty="0" smtClean="0">
                          <a:latin typeface="+mn-lt"/>
                          <a:cs typeface="Times New Roman" pitchFamily="18" charset="0"/>
                        </a:rPr>
                        <a:t> Oriented</a:t>
                      </a:r>
                      <a:r>
                        <a:rPr lang="en-US" sz="1800" b="1" dirty="0" smtClean="0">
                          <a:latin typeface="+mn-lt"/>
                          <a:cs typeface="Times New Roman" pitchFamily="18" charset="0"/>
                        </a:rPr>
                        <a:t> Paradigm</a:t>
                      </a:r>
                      <a:endParaRPr lang="en-US" sz="1800" b="1" dirty="0">
                        <a:latin typeface="+mn-lt"/>
                        <a:cs typeface="Times New Roman" pitchFamily="18" charset="0"/>
                      </a:endParaRPr>
                    </a:p>
                  </a:txBody>
                  <a:tcPr/>
                </a:tc>
              </a:tr>
              <a:tr h="578845">
                <a:tc>
                  <a:txBody>
                    <a:bodyPr/>
                    <a:lstStyle/>
                    <a:p>
                      <a:r>
                        <a:rPr lang="en-US" sz="1800" b="1" dirty="0" smtClean="0">
                          <a:latin typeface="+mn-lt"/>
                          <a:cs typeface="Times New Roman" pitchFamily="18" charset="0"/>
                        </a:rPr>
                        <a:t>1</a:t>
                      </a:r>
                      <a:endParaRPr lang="en-US" sz="1800" b="1" dirty="0">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FP uses Immutable data.</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OOP uses Mutable data.</a:t>
                      </a:r>
                      <a:endParaRPr lang="en-US" sz="1800" b="0" i="1" kern="1200" dirty="0" smtClean="0">
                        <a:solidFill>
                          <a:schemeClr val="tx1"/>
                        </a:solidFill>
                        <a:latin typeface="+mn-lt"/>
                        <a:ea typeface="+mn-ea"/>
                        <a:cs typeface="Times New Roman" pitchFamily="18" charset="0"/>
                      </a:endParaRPr>
                    </a:p>
                  </a:txBody>
                  <a:tcPr/>
                </a:tc>
              </a:tr>
              <a:tr h="643559">
                <a:tc>
                  <a:txBody>
                    <a:bodyPr/>
                    <a:lstStyle/>
                    <a:p>
                      <a:r>
                        <a:rPr lang="en-US" sz="1800" b="1" dirty="0" smtClean="0">
                          <a:latin typeface="+mn-lt"/>
                          <a:cs typeface="Times New Roman" pitchFamily="18" charset="0"/>
                        </a:rPr>
                        <a:t>2</a:t>
                      </a:r>
                      <a:endParaRPr lang="en-US" sz="1800" b="1" dirty="0">
                        <a:latin typeface="+mn-lt"/>
                        <a:cs typeface="Times New Roman" pitchFamily="18" charset="0"/>
                      </a:endParaRPr>
                    </a:p>
                  </a:txBody>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Follows Declarative Programming based Model.</a:t>
                      </a:r>
                      <a:endParaRPr lang="en-US" sz="1800" b="0" i="0" kern="1200" dirty="0">
                        <a:solidFill>
                          <a:schemeClr val="tx1"/>
                        </a:solidFill>
                        <a:latin typeface="+mn-lt"/>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Follows Imperative Programming Model.</a:t>
                      </a:r>
                      <a:endParaRPr lang="en-US" sz="1800" b="1" dirty="0">
                        <a:latin typeface="+mn-lt"/>
                        <a:cs typeface="Times New Roman" pitchFamily="18" charset="0"/>
                      </a:endParaRPr>
                    </a:p>
                  </a:txBody>
                  <a:tcPr/>
                </a:tc>
              </a:tr>
              <a:tr h="643559">
                <a:tc>
                  <a:txBody>
                    <a:bodyPr/>
                    <a:lstStyle/>
                    <a:p>
                      <a:r>
                        <a:rPr lang="en-US" sz="1800" b="1" dirty="0" smtClean="0">
                          <a:latin typeface="+mn-lt"/>
                          <a:cs typeface="Times New Roman" pitchFamily="18" charset="0"/>
                        </a:rPr>
                        <a:t>3</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What it focuses is on: "What you are doing. in the </a:t>
                      </a:r>
                      <a:r>
                        <a:rPr lang="en-US" sz="1800" b="0" i="0" kern="1200" dirty="0" err="1" smtClean="0">
                          <a:solidFill>
                            <a:schemeClr val="tx1"/>
                          </a:solidFill>
                          <a:latin typeface="+mn-lt"/>
                          <a:ea typeface="+mn-ea"/>
                          <a:cs typeface="+mn-cs"/>
                        </a:rPr>
                        <a:t>programme</a:t>
                      </a:r>
                      <a:r>
                        <a:rPr lang="en-US" sz="1800" b="0" i="0" kern="1200" dirty="0" smtClean="0">
                          <a:solidFill>
                            <a:schemeClr val="tx1"/>
                          </a:solidFill>
                          <a:latin typeface="+mn-lt"/>
                          <a:ea typeface="+mn-ea"/>
                          <a:cs typeface="+mn-cs"/>
                        </a:rPr>
                        <a:t>."</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What it focuses is on "How you are doing your programming."</a:t>
                      </a:r>
                      <a:endParaRPr lang="en-US" sz="1800" b="1" dirty="0">
                        <a:latin typeface="+mn-lt"/>
                        <a:cs typeface="Times New Roman" pitchFamily="18" charset="0"/>
                      </a:endParaRPr>
                    </a:p>
                  </a:txBody>
                  <a:tcPr/>
                </a:tc>
              </a:tr>
              <a:tr h="367747">
                <a:tc>
                  <a:txBody>
                    <a:bodyPr/>
                    <a:lstStyle/>
                    <a:p>
                      <a:r>
                        <a:rPr lang="en-US" sz="1800" b="1" dirty="0" smtClean="0">
                          <a:latin typeface="+mn-lt"/>
                          <a:cs typeface="Times New Roman" pitchFamily="18" charset="0"/>
                        </a:rPr>
                        <a:t>4</a:t>
                      </a:r>
                      <a:endParaRPr lang="en-US" sz="1800" b="1" dirty="0">
                        <a:latin typeface="+mn-lt"/>
                        <a:cs typeface="Times New Roman" pitchFamily="18" charset="0"/>
                      </a:endParaRPr>
                    </a:p>
                  </a:txBody>
                  <a:tcPr/>
                </a:tc>
                <a:tc>
                  <a:txBody>
                    <a:bodyPr/>
                    <a:lstStyle/>
                    <a:p>
                      <a:pPr fontAlgn="base"/>
                      <a:r>
                        <a:rPr lang="en-US" sz="1800" b="0" i="0" kern="1200" dirty="0" smtClean="0">
                          <a:solidFill>
                            <a:schemeClr val="tx1"/>
                          </a:solidFill>
                          <a:latin typeface="+mn-lt"/>
                          <a:ea typeface="+mn-ea"/>
                          <a:cs typeface="+mn-cs"/>
                        </a:rPr>
                        <a:t>Supports Parallel Programming.</a:t>
                      </a:r>
                      <a:endParaRPr lang="en-US" sz="1800" b="0" i="0" kern="1200" dirty="0">
                        <a:solidFill>
                          <a:schemeClr val="tx1"/>
                        </a:solidFill>
                        <a:latin typeface="+mn-lt"/>
                        <a:ea typeface="+mn-ea"/>
                        <a:cs typeface="Times New Roman" pitchFamily="18" charset="0"/>
                      </a:endParaRPr>
                    </a:p>
                  </a:txBody>
                  <a:tcPr/>
                </a:tc>
                <a:tc>
                  <a:txBody>
                    <a:bodyPr/>
                    <a:lstStyle/>
                    <a:p>
                      <a:r>
                        <a:rPr lang="en-US" sz="1800" b="0" i="0" kern="1200" dirty="0" smtClean="0">
                          <a:solidFill>
                            <a:schemeClr val="tx1"/>
                          </a:solidFill>
                          <a:latin typeface="+mn-lt"/>
                          <a:ea typeface="+mn-ea"/>
                          <a:cs typeface="+mn-cs"/>
                        </a:rPr>
                        <a:t>No supports for Parallel Programming.</a:t>
                      </a:r>
                      <a:endParaRPr lang="en-US" sz="1800" b="1" dirty="0">
                        <a:latin typeface="+mn-lt"/>
                        <a:cs typeface="Times New Roman" pitchFamily="18" charset="0"/>
                      </a:endParaRPr>
                    </a:p>
                  </a:txBody>
                  <a:tcPr/>
                </a:tc>
              </a:tr>
              <a:tr h="367747">
                <a:tc>
                  <a:txBody>
                    <a:bodyPr/>
                    <a:lstStyle/>
                    <a:p>
                      <a:r>
                        <a:rPr lang="en-US" sz="1800" b="1" dirty="0" smtClean="0">
                          <a:latin typeface="+mn-lt"/>
                          <a:cs typeface="Times New Roman" pitchFamily="18" charset="0"/>
                        </a:rPr>
                        <a:t>5</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Its functions have no-side effects.</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Method can produce many side effects.</a:t>
                      </a:r>
                      <a:endParaRPr lang="en-US" sz="1800" b="1" dirty="0">
                        <a:latin typeface="+mn-lt"/>
                        <a:cs typeface="Times New Roman" pitchFamily="18" charset="0"/>
                      </a:endParaRPr>
                    </a:p>
                  </a:txBody>
                  <a:tcPr/>
                </a:tc>
              </a:tr>
              <a:tr h="643559">
                <a:tc>
                  <a:txBody>
                    <a:bodyPr/>
                    <a:lstStyle/>
                    <a:p>
                      <a:r>
                        <a:rPr lang="en-US" sz="1800" b="1" dirty="0" smtClean="0">
                          <a:latin typeface="+mn-lt"/>
                          <a:cs typeface="Times New Roman" pitchFamily="18" charset="0"/>
                        </a:rPr>
                        <a:t>6</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Flow Control is performed using function calls &amp; function calls with recursion.</a:t>
                      </a:r>
                      <a:endParaRPr lang="en-US" sz="1800" b="1" dirty="0">
                        <a:latin typeface="+mn-lt"/>
                        <a:cs typeface="Times New Roman" pitchFamily="18" charset="0"/>
                      </a:endParaRPr>
                    </a:p>
                  </a:txBody>
                  <a:tcPr/>
                </a:tc>
                <a:tc>
                  <a:txBody>
                    <a:bodyPr/>
                    <a:lstStyle/>
                    <a:p>
                      <a:r>
                        <a:rPr lang="en-US" sz="1800" b="0" i="0" kern="1200" dirty="0" smtClean="0">
                          <a:solidFill>
                            <a:schemeClr val="tx1"/>
                          </a:solidFill>
                          <a:latin typeface="+mn-lt"/>
                          <a:ea typeface="+mn-ea"/>
                          <a:cs typeface="+mn-cs"/>
                        </a:rPr>
                        <a:t>Flow control process is conducted using loops and conditional statements.</a:t>
                      </a:r>
                      <a:endParaRPr lang="en-US" sz="1800" b="1" dirty="0">
                        <a:latin typeface="+mn-lt"/>
                        <a:cs typeface="Times New Roman" pitchFamily="18" charset="0"/>
                      </a:endParaRPr>
                    </a:p>
                  </a:txBody>
                  <a:tcPr/>
                </a:tc>
              </a:tr>
              <a:tr h="569657">
                <a:tc>
                  <a:txBody>
                    <a:bodyPr/>
                    <a:lstStyle/>
                    <a:p>
                      <a:r>
                        <a:rPr lang="en-US" sz="1800" b="1" dirty="0" smtClean="0">
                          <a:latin typeface="+mn-lt"/>
                          <a:cs typeface="Times New Roman" pitchFamily="18" charset="0"/>
                        </a:rPr>
                        <a:t>7</a:t>
                      </a:r>
                      <a:endParaRPr lang="en-US" sz="1800" b="1" dirty="0">
                        <a:latin typeface="+mn-lt"/>
                        <a:cs typeface="Times New Roman" pitchFamily="18" charset="0"/>
                      </a:endParaRPr>
                    </a:p>
                  </a:txBody>
                  <a:tcPr/>
                </a:tc>
                <a:tc>
                  <a:txBody>
                    <a:bodyPr/>
                    <a:lstStyle/>
                    <a:p>
                      <a:pPr fontAlgn="base"/>
                      <a:r>
                        <a:rPr lang="en-US" sz="1800" b="0" i="0" kern="1200" dirty="0" smtClean="0">
                          <a:solidFill>
                            <a:schemeClr val="tx1"/>
                          </a:solidFill>
                          <a:latin typeface="+mn-lt"/>
                          <a:ea typeface="+mn-ea"/>
                          <a:cs typeface="+mn-cs"/>
                        </a:rPr>
                        <a:t>Execution order of statements is not very important.</a:t>
                      </a:r>
                      <a:endParaRPr lang="en-US" sz="1800" b="0" i="0" kern="1200" dirty="0" smtClean="0">
                        <a:solidFill>
                          <a:schemeClr val="tx1"/>
                        </a:solidFill>
                        <a:latin typeface="+mn-lt"/>
                        <a:ea typeface="+mn-ea"/>
                        <a:cs typeface="Times New Roman" pitchFamily="18" charset="0"/>
                      </a:endParaRPr>
                    </a:p>
                  </a:txBody>
                  <a:tcPr/>
                </a:tc>
                <a:tc>
                  <a:txBody>
                    <a:bodyPr/>
                    <a:lstStyle/>
                    <a:p>
                      <a:r>
                        <a:rPr lang="en-US" sz="1800" b="0" i="0" kern="1200" dirty="0" smtClean="0">
                          <a:solidFill>
                            <a:schemeClr val="tx1"/>
                          </a:solidFill>
                          <a:latin typeface="+mn-lt"/>
                          <a:ea typeface="+mn-ea"/>
                          <a:cs typeface="+mn-cs"/>
                        </a:rPr>
                        <a:t>Execution order of statements is important.</a:t>
                      </a:r>
                      <a:endParaRPr lang="en-US" sz="1800" b="1" dirty="0">
                        <a:latin typeface="+mn-lt"/>
                        <a:cs typeface="Times New Roman" pitchFamily="18" charset="0"/>
                      </a:endParaRPr>
                    </a:p>
                  </a:txBody>
                  <a:tcPr/>
                </a:tc>
              </a:tr>
              <a:tr h="857930">
                <a:tc>
                  <a:txBody>
                    <a:bodyPr/>
                    <a:lstStyle/>
                    <a:p>
                      <a:r>
                        <a:rPr lang="en-US" sz="1800" b="1" dirty="0" smtClean="0">
                          <a:latin typeface="+mn-lt"/>
                          <a:cs typeface="Times New Roman" pitchFamily="18" charset="0"/>
                        </a:rPr>
                        <a:t>8</a:t>
                      </a:r>
                      <a:endParaRPr lang="en-US" sz="1800" b="1" dirty="0">
                        <a:latin typeface="+mn-lt"/>
                        <a:cs typeface="Times New Roman" pitchFamily="18" charset="0"/>
                      </a:endParaRPr>
                    </a:p>
                  </a:txBody>
                  <a:tcPr/>
                </a:tc>
                <a:tc>
                  <a:txBody>
                    <a:bodyPr/>
                    <a:lstStyle/>
                    <a:p>
                      <a:pPr fontAlgn="base"/>
                      <a:r>
                        <a:rPr lang="en-US" sz="1800" b="0" i="0" kern="1200" dirty="0" smtClean="0">
                          <a:solidFill>
                            <a:schemeClr val="tx1"/>
                          </a:solidFill>
                          <a:latin typeface="+mn-lt"/>
                          <a:ea typeface="+mn-ea"/>
                          <a:cs typeface="+mn-cs"/>
                        </a:rPr>
                        <a:t>Supports both "Abstraction over Data" and "Abstraction over Behavior."</a:t>
                      </a:r>
                      <a:endParaRPr lang="en-US" sz="1800" b="0" i="0" kern="1200" dirty="0" smtClean="0">
                        <a:solidFill>
                          <a:schemeClr val="tx1"/>
                        </a:solidFill>
                        <a:latin typeface="+mn-lt"/>
                        <a:ea typeface="+mn-ea"/>
                        <a:cs typeface="Times New Roman" pitchFamily="18" charset="0"/>
                      </a:endParaRPr>
                    </a:p>
                  </a:txBody>
                  <a:tcPr/>
                </a:tc>
                <a:tc>
                  <a:txBody>
                    <a:bodyPr/>
                    <a:lstStyle/>
                    <a:p>
                      <a:r>
                        <a:rPr lang="en-US" sz="1800" b="0" i="0" kern="1200" dirty="0" smtClean="0">
                          <a:solidFill>
                            <a:schemeClr val="tx1"/>
                          </a:solidFill>
                          <a:latin typeface="+mn-lt"/>
                          <a:ea typeface="+mn-ea"/>
                          <a:cs typeface="+mn-cs"/>
                        </a:rPr>
                        <a:t>Supports only "Abstraction over Data".</a:t>
                      </a:r>
                      <a:endParaRPr lang="en-US" sz="1800" b="1" dirty="0">
                        <a:latin typeface="+mn-lt"/>
                        <a:cs typeface="Times New Roman" pitchFamily="18" charset="0"/>
                      </a:endParaRPr>
                    </a:p>
                  </a:txBody>
                  <a:tcPr/>
                </a:tc>
              </a:tr>
            </a:tbl>
          </a:graphicData>
        </a:graphic>
      </p:graphicFrame>
    </p:spTree>
    <p:extLst>
      <p:ext uri="{BB962C8B-B14F-4D97-AF65-F5344CB8AC3E}">
        <p14:creationId xmlns:p14="http://schemas.microsoft.com/office/powerpoint/2010/main" xmlns="" val="6942306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468"/>
            <a:ext cx="12192000" cy="6857999"/>
          </a:xfrm>
          <a:prstGeom prst="rect">
            <a:avLst/>
          </a:prstGeom>
          <a:blipFill>
            <a:blip r:embed="rId3" cstate="print"/>
            <a:stretch>
              <a:fillRect/>
            </a:stretch>
          </a:blipFill>
        </p:spPr>
        <p:txBody>
          <a:bodyPr wrap="square" lIns="0" tIns="0" rIns="0" bIns="0" rtlCol="0"/>
          <a:lstStyle/>
          <a:p>
            <a:endParaRPr sz="2250" dirty="0"/>
          </a:p>
        </p:txBody>
      </p:sp>
      <p:sp>
        <p:nvSpPr>
          <p:cNvPr id="3" name="TextBox 2"/>
          <p:cNvSpPr txBox="1"/>
          <p:nvPr/>
        </p:nvSpPr>
        <p:spPr>
          <a:xfrm>
            <a:off x="3905250" y="3130924"/>
            <a:ext cx="4857750" cy="1169551"/>
          </a:xfrm>
          <a:prstGeom prst="rect">
            <a:avLst/>
          </a:prstGeom>
          <a:solidFill>
            <a:srgbClr val="009BD2"/>
          </a:solidFill>
        </p:spPr>
        <p:txBody>
          <a:bodyPr wrap="square" rtlCol="0">
            <a:spAutoFit/>
          </a:bodyPr>
          <a:lstStyle/>
          <a:p>
            <a:pPr algn="ctr"/>
            <a:r>
              <a:rPr lang="en-US" sz="3500" b="1" dirty="0" smtClean="0">
                <a:solidFill>
                  <a:schemeClr val="bg1"/>
                </a:solidFill>
                <a:latin typeface="Candara" pitchFamily="34" charset="0"/>
              </a:rPr>
              <a:t>GUI &amp; Event Handling Programming Paradigm</a:t>
            </a:r>
            <a:endParaRPr lang="en-US" sz="3500" b="1" dirty="0">
              <a:solidFill>
                <a:schemeClr val="bg1"/>
              </a:solidFill>
              <a:latin typeface="Candara" pitchFamily="34" charset="0"/>
            </a:endParaRPr>
          </a:p>
        </p:txBody>
      </p:sp>
    </p:spTree>
    <p:extLst>
      <p:ext uri="{BB962C8B-B14F-4D97-AF65-F5344CB8AC3E}">
        <p14:creationId xmlns:p14="http://schemas.microsoft.com/office/powerpoint/2010/main" xmlns="" val="13766682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Event Driven Programming Paradigm</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95576" y="545184"/>
            <a:ext cx="11939542" cy="611705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600" dirty="0"/>
              <a:t>Event-driven programming is a programming paradigm in which the flow of program execution is determined by events - for example a user action such as a mouse click, key press, or a message from the operating system or another program. </a:t>
            </a:r>
            <a:endParaRPr lang="en-IN" sz="1600" dirty="0" smtClean="0"/>
          </a:p>
          <a:p>
            <a:pPr marL="285750" indent="-285750" algn="just" fontAlgn="base">
              <a:lnSpc>
                <a:spcPct val="150000"/>
              </a:lnSpc>
              <a:buFont typeface="Arial" panose="020B0604020202020204" pitchFamily="34" charset="0"/>
              <a:buChar char="•"/>
            </a:pPr>
            <a:r>
              <a:rPr lang="en-IN" sz="1600" dirty="0" smtClean="0"/>
              <a:t>An </a:t>
            </a:r>
            <a:r>
              <a:rPr lang="en-IN" sz="1600" dirty="0"/>
              <a:t>event-driven application is designed to detect events as they occur, and then deal with them using an appropriate event-handling procedure. </a:t>
            </a:r>
            <a:endParaRPr lang="en-IN" sz="1600" dirty="0" smtClean="0"/>
          </a:p>
          <a:p>
            <a:pPr marL="285750" indent="-285750" algn="just" fontAlgn="base">
              <a:lnSpc>
                <a:spcPct val="150000"/>
              </a:lnSpc>
              <a:buFont typeface="Arial" panose="020B0604020202020204" pitchFamily="34" charset="0"/>
              <a:buChar char="•"/>
            </a:pPr>
            <a:r>
              <a:rPr lang="en-IN" sz="1600" dirty="0"/>
              <a:t>In a typical modern event-driven program, there is no discernible flow of control. The main routine is an event-loop that waits for an event to occur, and then invokes the appropriate event-handling </a:t>
            </a:r>
            <a:r>
              <a:rPr lang="en-IN" sz="1600" dirty="0" smtClean="0"/>
              <a:t>routine.</a:t>
            </a:r>
          </a:p>
          <a:p>
            <a:pPr marL="285750" indent="-285750" algn="just" fontAlgn="base">
              <a:lnSpc>
                <a:spcPct val="150000"/>
              </a:lnSpc>
              <a:buFont typeface="Arial" panose="020B0604020202020204" pitchFamily="34" charset="0"/>
              <a:buChar char="•"/>
            </a:pPr>
            <a:r>
              <a:rPr lang="en-IN" sz="1600" dirty="0"/>
              <a:t>Event callback is a function that is invoked when something significant happens like when click event is performed by user or the result of database query is available</a:t>
            </a:r>
            <a:r>
              <a:rPr lang="en-IN" sz="1600" dirty="0" smtClean="0"/>
              <a:t>.</a:t>
            </a:r>
          </a:p>
          <a:p>
            <a:pPr algn="just" fontAlgn="base">
              <a:lnSpc>
                <a:spcPct val="150000"/>
              </a:lnSpc>
            </a:pPr>
            <a:endParaRPr lang="en-IN" sz="500" dirty="0" smtClean="0"/>
          </a:p>
          <a:p>
            <a:pPr algn="just" fontAlgn="base">
              <a:lnSpc>
                <a:spcPct val="150000"/>
              </a:lnSpc>
            </a:pPr>
            <a:r>
              <a:rPr lang="en-IN" sz="1600" b="1" dirty="0"/>
              <a:t>Event </a:t>
            </a:r>
            <a:r>
              <a:rPr lang="en-IN" sz="1600" b="1" dirty="0" smtClean="0"/>
              <a:t>Handlers: </a:t>
            </a:r>
            <a:r>
              <a:rPr lang="en-IN" sz="1600" dirty="0" smtClean="0"/>
              <a:t>Event </a:t>
            </a:r>
            <a:r>
              <a:rPr lang="en-IN" sz="1600" dirty="0"/>
              <a:t>handlers is a type of function or method that run a specific action when a specific event is triggered. For example, it could be a button that when user click it, it will display a message, and it will close the message when user click the button again, this is an event handler</a:t>
            </a:r>
            <a:r>
              <a:rPr lang="en-IN" sz="1600" dirty="0" smtClean="0"/>
              <a:t>.</a:t>
            </a:r>
          </a:p>
          <a:p>
            <a:pPr algn="just" fontAlgn="base">
              <a:lnSpc>
                <a:spcPct val="150000"/>
              </a:lnSpc>
            </a:pPr>
            <a:endParaRPr lang="en-IN" sz="500" dirty="0"/>
          </a:p>
          <a:p>
            <a:pPr algn="just" fontAlgn="base">
              <a:lnSpc>
                <a:spcPct val="150000"/>
              </a:lnSpc>
            </a:pPr>
            <a:r>
              <a:rPr lang="en-IN" sz="1600" b="1" dirty="0" smtClean="0"/>
              <a:t>Trigger Functions: </a:t>
            </a:r>
            <a:r>
              <a:rPr lang="en-IN" sz="1600" dirty="0" smtClean="0"/>
              <a:t>Trigger </a:t>
            </a:r>
            <a:r>
              <a:rPr lang="en-IN" sz="1600" dirty="0"/>
              <a:t>functions in event-driven programming are a functions that decide what code to run when there are a specific event occurs, which are used to select which event handler to use for the event when there is specific event occurred</a:t>
            </a:r>
            <a:r>
              <a:rPr lang="en-IN" sz="1600" dirty="0" smtClean="0"/>
              <a:t>.</a:t>
            </a:r>
          </a:p>
          <a:p>
            <a:pPr algn="just" fontAlgn="base">
              <a:lnSpc>
                <a:spcPct val="150000"/>
              </a:lnSpc>
            </a:pPr>
            <a:endParaRPr lang="en-IN" sz="500" dirty="0"/>
          </a:p>
          <a:p>
            <a:pPr algn="just" fontAlgn="base">
              <a:lnSpc>
                <a:spcPct val="150000"/>
              </a:lnSpc>
            </a:pPr>
            <a:r>
              <a:rPr lang="en-IN" sz="1600" b="1" dirty="0" smtClean="0"/>
              <a:t>Events: </a:t>
            </a:r>
            <a:r>
              <a:rPr lang="en-IN" sz="1600" dirty="0" smtClean="0"/>
              <a:t>Events </a:t>
            </a:r>
            <a:r>
              <a:rPr lang="en-IN" sz="1600" dirty="0"/>
              <a:t>include mouse, keyboard and user interface, which events need to be triggered in the program in order to happen, that mean user have to interacts with an object in the program, for example, click a button by a mouse, use keyboard to select a button and etc.</a:t>
            </a:r>
          </a:p>
        </p:txBody>
      </p:sp>
    </p:spTree>
    <p:extLst>
      <p:ext uri="{BB962C8B-B14F-4D97-AF65-F5344CB8AC3E}">
        <p14:creationId xmlns:p14="http://schemas.microsoft.com/office/powerpoint/2010/main" xmlns="" val="3136712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463550" indent="-463550">
                <a:lnSpc>
                  <a:spcPct val="150000"/>
                </a:lnSpc>
                <a:buFont typeface="Arial" pitchFamily="34" charset="0"/>
                <a:buChar char="•"/>
              </a:pPr>
              <a:r>
                <a:rPr lang="en-US" dirty="0" smtClean="0">
                  <a:solidFill>
                    <a:schemeClr val="tx1"/>
                  </a:solidFill>
                </a:rPr>
                <a:t>A </a:t>
              </a:r>
              <a:r>
                <a:rPr lang="en-US" b="1" i="1" dirty="0" smtClean="0">
                  <a:solidFill>
                    <a:schemeClr val="tx1"/>
                  </a:solidFill>
                </a:rPr>
                <a:t>programming language is an artificial language</a:t>
              </a:r>
              <a:r>
                <a:rPr lang="en-US" dirty="0" smtClean="0">
                  <a:solidFill>
                    <a:schemeClr val="tx1"/>
                  </a:solidFill>
                </a:rPr>
                <a:t> designed to communicate</a:t>
              </a:r>
            </a:p>
            <a:p>
              <a:pPr marL="920750" lvl="1" indent="-463550">
                <a:lnSpc>
                  <a:spcPct val="150000"/>
                </a:lnSpc>
                <a:buFont typeface="Arial" pitchFamily="34" charset="0"/>
                <a:buChar char="•"/>
              </a:pPr>
              <a:r>
                <a:rPr lang="en-US" dirty="0" smtClean="0">
                  <a:solidFill>
                    <a:schemeClr val="tx1"/>
                  </a:solidFill>
                </a:rPr>
                <a:t>instructions to a machine, e.g., computer</a:t>
              </a:r>
            </a:p>
            <a:p>
              <a:pPr marL="920750" lvl="1" indent="-463550">
                <a:lnSpc>
                  <a:spcPct val="150000"/>
                </a:lnSpc>
              </a:pPr>
              <a:endParaRPr lang="en-US" dirty="0" smtClean="0">
                <a:solidFill>
                  <a:schemeClr val="tx1"/>
                </a:solidFill>
              </a:endParaRPr>
            </a:p>
            <a:p>
              <a:pPr marL="463550" indent="-463550">
                <a:lnSpc>
                  <a:spcPct val="150000"/>
                </a:lnSpc>
                <a:buFont typeface="Arial" pitchFamily="34" charset="0"/>
                <a:buChar char="•"/>
              </a:pPr>
              <a:r>
                <a:rPr lang="en-US" dirty="0" smtClean="0">
                  <a:solidFill>
                    <a:schemeClr val="tx1"/>
                  </a:solidFill>
                </a:rPr>
                <a:t>The earliest programming languages preceded the invention of the computer</a:t>
              </a:r>
            </a:p>
            <a:p>
              <a:pPr marL="920750" lvl="1" indent="-463550">
                <a:lnSpc>
                  <a:spcPct val="150000"/>
                </a:lnSpc>
                <a:buFont typeface="Arial" pitchFamily="34" charset="0"/>
                <a:buChar char="•"/>
              </a:pPr>
              <a:r>
                <a:rPr lang="en-US" dirty="0" smtClean="0">
                  <a:solidFill>
                    <a:schemeClr val="tx1"/>
                  </a:solidFill>
                </a:rPr>
                <a:t>e.g., used to direct the behavior of machines such as Jacquard looms and player pianos.</a:t>
              </a:r>
            </a:p>
            <a:p>
              <a:pPr marL="920750" lvl="1" indent="-463550">
                <a:lnSpc>
                  <a:spcPct val="150000"/>
                </a:lnSpc>
              </a:pPr>
              <a:endParaRPr lang="en-US" dirty="0" smtClean="0">
                <a:solidFill>
                  <a:schemeClr val="tx1"/>
                </a:solidFill>
              </a:endParaRPr>
            </a:p>
            <a:p>
              <a:pPr marL="463550" indent="-463550">
                <a:lnSpc>
                  <a:spcPct val="150000"/>
                </a:lnSpc>
                <a:buFont typeface="Arial" pitchFamily="34" charset="0"/>
                <a:buChar char="•"/>
              </a:pPr>
              <a:r>
                <a:rPr lang="en-US" i="1" dirty="0" smtClean="0">
                  <a:solidFill>
                    <a:schemeClr val="tx1"/>
                  </a:solidFill>
                </a:rPr>
                <a:t>“Programming languages are the </a:t>
              </a:r>
              <a:r>
                <a:rPr lang="en-US" b="1" i="1" dirty="0" smtClean="0">
                  <a:solidFill>
                    <a:schemeClr val="tx1"/>
                  </a:solidFill>
                </a:rPr>
                <a:t>least usable, but most powerful human-computer interfaces </a:t>
              </a:r>
              <a:r>
                <a:rPr lang="en-US" i="1" dirty="0" smtClean="0">
                  <a:solidFill>
                    <a:schemeClr val="tx1"/>
                  </a:solidFill>
                </a:rPr>
                <a:t>ever invented”</a:t>
              </a:r>
            </a:p>
            <a:p>
              <a:pPr marL="463550" indent="-463550">
                <a:lnSpc>
                  <a:spcPct val="150000"/>
                </a:lnSpc>
                <a:buFont typeface="Arial" pitchFamily="34" charset="0"/>
                <a:buChar char="•"/>
              </a:pPr>
              <a:endParaRPr lang="en-US" i="1" dirty="0" smtClean="0">
                <a:solidFill>
                  <a:schemeClr val="tx1"/>
                </a:solidFill>
              </a:endParaRPr>
            </a:p>
            <a:p>
              <a:pPr marL="463550" indent="-463550">
                <a:lnSpc>
                  <a:spcPct val="150000"/>
                </a:lnSpc>
                <a:buFont typeface="Arial" pitchFamily="34" charset="0"/>
                <a:buChar char="•"/>
              </a:pPr>
              <a:endParaRPr lang="en-US"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Introduction to Programming Languages</a:t>
            </a:r>
            <a:endParaRPr lang="en-IN" sz="2000" b="1" dirty="0">
              <a:solidFill>
                <a:schemeClr val="bg1"/>
              </a:solidFill>
            </a:endParaRPr>
          </a:p>
        </p:txBody>
      </p:sp>
    </p:spTree>
    <p:extLst>
      <p:ext uri="{BB962C8B-B14F-4D97-AF65-F5344CB8AC3E}">
        <p14:creationId xmlns:p14="http://schemas.microsoft.com/office/powerpoint/2010/main" xmlns="" val="29554413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547293"/>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graphical user interface allows the user to interact with the operating system and other programs using graphical elements such as icons, buttons, and dialog boxes.</a:t>
              </a:r>
            </a:p>
            <a:p>
              <a:pPr marL="285750" indent="-285750" algn="just" fontAlgn="base">
                <a:lnSpc>
                  <a:spcPct val="150000"/>
                </a:lnSpc>
                <a:buFont typeface="Arial" panose="020B0604020202020204" pitchFamily="34" charset="0"/>
                <a:buChar char="•"/>
              </a:pPr>
              <a:r>
                <a:rPr lang="en-IN" sz="1750" dirty="0"/>
                <a:t>GUIs popularized the use of the mouse.</a:t>
              </a:r>
            </a:p>
            <a:p>
              <a:pPr marL="285750" indent="-285750" algn="just" fontAlgn="base">
                <a:lnSpc>
                  <a:spcPct val="150000"/>
                </a:lnSpc>
                <a:buFont typeface="Arial" panose="020B0604020202020204" pitchFamily="34" charset="0"/>
                <a:buChar char="•"/>
              </a:pPr>
              <a:r>
                <a:rPr lang="en-IN" sz="1750" dirty="0"/>
                <a:t>GUIs allow the user to point at graphical elements and click the mouse button to activate them.</a:t>
              </a:r>
            </a:p>
            <a:p>
              <a:pPr marL="285750" indent="-285750" algn="just" fontAlgn="base">
                <a:lnSpc>
                  <a:spcPct val="150000"/>
                </a:lnSpc>
                <a:buFont typeface="Arial" panose="020B0604020202020204" pitchFamily="34" charset="0"/>
                <a:buChar char="•"/>
              </a:pPr>
              <a:r>
                <a:rPr lang="en-IN" sz="1750" dirty="0"/>
                <a:t>GUI Programs Are Event-Driven</a:t>
              </a:r>
            </a:p>
            <a:p>
              <a:pPr marL="285750" indent="-285750" algn="just" fontAlgn="base">
                <a:lnSpc>
                  <a:spcPct val="150000"/>
                </a:lnSpc>
                <a:buFont typeface="Arial" panose="020B0604020202020204" pitchFamily="34" charset="0"/>
                <a:buChar char="•"/>
              </a:pPr>
              <a:r>
                <a:rPr lang="en-IN" sz="1750" dirty="0"/>
                <a:t>User determines the order in which things happen</a:t>
              </a:r>
            </a:p>
            <a:p>
              <a:pPr marL="285750" indent="-285750" algn="just" fontAlgn="base">
                <a:lnSpc>
                  <a:spcPct val="150000"/>
                </a:lnSpc>
                <a:buFont typeface="Arial" panose="020B0604020202020204" pitchFamily="34" charset="0"/>
                <a:buChar char="•"/>
              </a:pPr>
              <a:r>
                <a:rPr lang="en-IN" sz="1750" dirty="0"/>
                <a:t>GUI programs respond to the actions of the user, thus they are event driven</a:t>
              </a:r>
              <a:r>
                <a:rPr lang="en-IN" sz="1750" dirty="0" smtClean="0"/>
                <a:t>.</a:t>
              </a:r>
            </a:p>
            <a:p>
              <a:pPr marL="285750" indent="-285750" algn="just" fontAlgn="base">
                <a:lnSpc>
                  <a:spcPct val="150000"/>
                </a:lnSpc>
                <a:buFont typeface="Arial" panose="020B0604020202020204" pitchFamily="34" charset="0"/>
                <a:buChar char="•"/>
              </a:pPr>
              <a:r>
                <a:rPr lang="en-IN" sz="1750" dirty="0"/>
                <a:t>The </a:t>
              </a:r>
              <a:r>
                <a:rPr lang="en-IN" sz="1750" dirty="0" err="1"/>
                <a:t>tkinter</a:t>
              </a:r>
              <a:r>
                <a:rPr lang="en-IN" sz="1750" dirty="0"/>
                <a:t> module is a wrapper around </a:t>
              </a:r>
              <a:r>
                <a:rPr lang="en-IN" sz="1750" dirty="0" err="1"/>
                <a:t>tk</a:t>
              </a:r>
              <a:r>
                <a:rPr lang="en-IN" sz="1750" dirty="0"/>
                <a:t>, which is a wrapper around </a:t>
              </a:r>
              <a:r>
                <a:rPr lang="en-IN" sz="1750" dirty="0" err="1"/>
                <a:t>tcl</a:t>
              </a:r>
              <a:r>
                <a:rPr lang="en-IN" sz="1750" dirty="0"/>
                <a:t>, which is what is used to create windows and graphical user interfaces.</a:t>
              </a:r>
            </a:p>
          </p:txBody>
        </p:sp>
      </p:grpSp>
      <p:pic>
        <p:nvPicPr>
          <p:cNvPr id="4" name="Picture 3"/>
          <p:cNvPicPr>
            <a:picLocks noChangeAspect="1"/>
          </p:cNvPicPr>
          <p:nvPr/>
        </p:nvPicPr>
        <p:blipFill>
          <a:blip r:embed="rId3"/>
          <a:stretch>
            <a:fillRect/>
          </a:stretch>
        </p:blipFill>
        <p:spPr>
          <a:xfrm>
            <a:off x="4278714" y="4548818"/>
            <a:ext cx="3224746" cy="1524998"/>
          </a:xfrm>
          <a:prstGeom prst="rect">
            <a:avLst/>
          </a:prstGeom>
        </p:spPr>
      </p:pic>
    </p:spTree>
    <p:extLst>
      <p:ext uri="{BB962C8B-B14F-4D97-AF65-F5344CB8AC3E}">
        <p14:creationId xmlns:p14="http://schemas.microsoft.com/office/powerpoint/2010/main" xmlns="" val="23190525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602636"/>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dirty="0"/>
          </a:p>
        </p:txBody>
      </p:sp>
      <p:sp>
        <p:nvSpPr>
          <p:cNvPr id="9" name="object 9"/>
          <p:cNvSpPr txBox="1"/>
          <p:nvPr/>
        </p:nvSpPr>
        <p:spPr>
          <a:xfrm>
            <a:off x="122557" y="71678"/>
            <a:ext cx="4695566" cy="394403"/>
          </a:xfrm>
          <a:prstGeom prst="rect">
            <a:avLst/>
          </a:prstGeom>
        </p:spPr>
        <p:txBody>
          <a:bodyPr vert="horz" wrap="square" lIns="0" tIns="0" rIns="0" bIns="0" rtlCol="0">
            <a:spAutoFit/>
          </a:bodyPr>
          <a:lstStyle/>
          <a:p>
            <a:pPr marL="15875"/>
            <a:r>
              <a:rPr lang="en-US" sz="2563" b="1" spc="13" dirty="0" smtClean="0">
                <a:solidFill>
                  <a:srgbClr val="010103"/>
                </a:solidFill>
                <a:latin typeface="Arial"/>
                <a:cs typeface="Arial"/>
              </a:rPr>
              <a:t>Introduction</a:t>
            </a:r>
            <a:endParaRPr sz="2563" dirty="0">
              <a:latin typeface="Arial"/>
              <a:cs typeface="Arial"/>
            </a:endParaRPr>
          </a:p>
        </p:txBody>
      </p:sp>
      <p:sp>
        <p:nvSpPr>
          <p:cNvPr id="27" name="object 20"/>
          <p:cNvSpPr/>
          <p:nvPr/>
        </p:nvSpPr>
        <p:spPr>
          <a:xfrm flipV="1">
            <a:off x="0" y="6477001"/>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dirty="0"/>
          </a:p>
        </p:txBody>
      </p:sp>
      <p:grpSp>
        <p:nvGrpSpPr>
          <p:cNvPr id="2" name="Group 27"/>
          <p:cNvGrpSpPr/>
          <p:nvPr/>
        </p:nvGrpSpPr>
        <p:grpSpPr>
          <a:xfrm>
            <a:off x="31953" y="739190"/>
            <a:ext cx="12105504" cy="5550007"/>
            <a:chOff x="152400" y="1236340"/>
            <a:chExt cx="9296400" cy="835480"/>
          </a:xfrm>
        </p:grpSpPr>
        <p:sp>
          <p:nvSpPr>
            <p:cNvPr id="29" name="Rectangle 28"/>
            <p:cNvSpPr/>
            <p:nvPr/>
          </p:nvSpPr>
          <p:spPr>
            <a:xfrm>
              <a:off x="152400" y="1236340"/>
              <a:ext cx="9296400" cy="83548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p>
          </p:txBody>
        </p:sp>
        <p:sp>
          <p:nvSpPr>
            <p:cNvPr id="30" name="object 12"/>
            <p:cNvSpPr txBox="1"/>
            <p:nvPr/>
          </p:nvSpPr>
          <p:spPr>
            <a:xfrm>
              <a:off x="261541" y="1262536"/>
              <a:ext cx="9071457" cy="48019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major task that a GUI designer needs to do is to determine what will happen when a GUI is invoked</a:t>
              </a:r>
            </a:p>
            <a:p>
              <a:pPr marL="285750" indent="-285750" algn="just" fontAlgn="base">
                <a:lnSpc>
                  <a:spcPct val="150000"/>
                </a:lnSpc>
                <a:buFont typeface="Arial" panose="020B0604020202020204" pitchFamily="34" charset="0"/>
                <a:buChar char="•"/>
              </a:pPr>
              <a:r>
                <a:rPr lang="en-IN" sz="1750" dirty="0"/>
                <a:t>Every GUI component may generate different kinds of “events”  when a user makes access to it using his mouse or keyboard</a:t>
              </a:r>
            </a:p>
            <a:p>
              <a:pPr marL="285750" indent="-285750" algn="just" fontAlgn="base">
                <a:lnSpc>
                  <a:spcPct val="150000"/>
                </a:lnSpc>
                <a:buFont typeface="Arial" panose="020B0604020202020204" pitchFamily="34" charset="0"/>
                <a:buChar char="•"/>
              </a:pPr>
              <a:r>
                <a:rPr lang="en-IN" sz="1750" dirty="0"/>
                <a:t>E.g. if a user moves his mouse on top of a button, an event of that button will be generated to the Windows system</a:t>
              </a:r>
            </a:p>
            <a:p>
              <a:pPr marL="285750" indent="-285750" algn="just" fontAlgn="base">
                <a:lnSpc>
                  <a:spcPct val="150000"/>
                </a:lnSpc>
                <a:buFont typeface="Arial" panose="020B0604020202020204" pitchFamily="34" charset="0"/>
                <a:buChar char="•"/>
              </a:pPr>
              <a:r>
                <a:rPr lang="en-IN" sz="1750" dirty="0"/>
                <a:t>E.g. if the user further clicks, then another event of that button will be generated (actually it is the click event)</a:t>
              </a:r>
            </a:p>
            <a:p>
              <a:pPr marL="285750" indent="-285750" algn="just" fontAlgn="base">
                <a:lnSpc>
                  <a:spcPct val="150000"/>
                </a:lnSpc>
                <a:buFont typeface="Arial" panose="020B0604020202020204" pitchFamily="34" charset="0"/>
                <a:buChar char="•"/>
              </a:pPr>
              <a:r>
                <a:rPr lang="en-IN" sz="1750" dirty="0"/>
                <a:t>For any event generated, the system will first check if there is an event handler, which defines the action for that event</a:t>
              </a:r>
            </a:p>
            <a:p>
              <a:pPr marL="285750" indent="-285750" algn="just" fontAlgn="base">
                <a:lnSpc>
                  <a:spcPct val="150000"/>
                </a:lnSpc>
                <a:buFont typeface="Arial" panose="020B0604020202020204" pitchFamily="34" charset="0"/>
                <a:buChar char="•"/>
              </a:pPr>
              <a:r>
                <a:rPr lang="en-IN" sz="1750" dirty="0"/>
                <a:t>For a GUI designer, he needs to develop the event handler to determine the action that he wants Windows to take for that event</a:t>
              </a:r>
              <a:r>
                <a:rPr lang="en-IN" sz="1750" dirty="0" smtClean="0"/>
                <a:t>.</a:t>
              </a:r>
            </a:p>
            <a:p>
              <a:pPr marL="285750" indent="-285750" algn="just" fontAlgn="base">
                <a:lnSpc>
                  <a:spcPct val="150000"/>
                </a:lnSpc>
                <a:buFont typeface="Arial" panose="020B0604020202020204" pitchFamily="34" charset="0"/>
                <a:buChar char="•"/>
              </a:pPr>
              <a:endParaRPr lang="en-IN" sz="1750" dirty="0"/>
            </a:p>
          </p:txBody>
        </p:sp>
      </p:grpSp>
      <p:grpSp>
        <p:nvGrpSpPr>
          <p:cNvPr id="10" name="Group 9"/>
          <p:cNvGrpSpPr/>
          <p:nvPr/>
        </p:nvGrpSpPr>
        <p:grpSpPr>
          <a:xfrm>
            <a:off x="3974446" y="3393597"/>
            <a:ext cx="5153026" cy="2895600"/>
            <a:chOff x="990600" y="1447800"/>
            <a:chExt cx="8001000" cy="4724400"/>
          </a:xfrm>
        </p:grpSpPr>
        <p:sp>
          <p:nvSpPr>
            <p:cNvPr id="11" name="AutoShape 20"/>
            <p:cNvSpPr>
              <a:spLocks noChangeArrowheads="1"/>
            </p:cNvSpPr>
            <p:nvPr/>
          </p:nvSpPr>
          <p:spPr bwMode="auto">
            <a:xfrm>
              <a:off x="1295400" y="2514600"/>
              <a:ext cx="2590800" cy="1905000"/>
            </a:xfrm>
            <a:prstGeom prst="flowChartDecision">
              <a:avLst/>
            </a:prstGeom>
            <a:solidFill>
              <a:schemeClr val="bg1"/>
            </a:solidFill>
            <a:ln w="9525">
              <a:solidFill>
                <a:schemeClr val="tx1"/>
              </a:solidFill>
              <a:miter lim="800000"/>
              <a:headEnd/>
              <a:tailEnd/>
            </a:ln>
          </p:spPr>
          <p:txBody>
            <a:bodyPr wrap="none" anchor="ctr"/>
            <a:lstStyle/>
            <a:p>
              <a:pPr algn="ctr"/>
              <a:r>
                <a:rPr lang="en-US" altLang="zh-TW" sz="1400" dirty="0"/>
                <a:t>Any event?</a:t>
              </a:r>
            </a:p>
          </p:txBody>
        </p:sp>
        <p:sp>
          <p:nvSpPr>
            <p:cNvPr id="12" name="AutoShape 22"/>
            <p:cNvSpPr>
              <a:spLocks noChangeArrowheads="1"/>
            </p:cNvSpPr>
            <p:nvPr/>
          </p:nvSpPr>
          <p:spPr bwMode="auto">
            <a:xfrm>
              <a:off x="4419600" y="2514600"/>
              <a:ext cx="2895600" cy="1905000"/>
            </a:xfrm>
            <a:prstGeom prst="flowChartDecision">
              <a:avLst/>
            </a:prstGeom>
            <a:solidFill>
              <a:schemeClr val="bg1"/>
            </a:solidFill>
            <a:ln w="9525">
              <a:solidFill>
                <a:schemeClr val="tx1"/>
              </a:solidFill>
              <a:miter lim="800000"/>
              <a:headEnd/>
              <a:tailEnd/>
            </a:ln>
          </p:spPr>
          <p:txBody>
            <a:bodyPr wrap="none" anchor="ctr"/>
            <a:lstStyle/>
            <a:p>
              <a:pPr algn="ctr"/>
              <a:r>
                <a:rPr lang="en-US" altLang="zh-TW" sz="1400" dirty="0"/>
                <a:t>Is there </a:t>
              </a:r>
            </a:p>
            <a:p>
              <a:pPr algn="ctr"/>
              <a:r>
                <a:rPr lang="en-US" altLang="zh-TW" sz="1400" dirty="0"/>
                <a:t>an event handler </a:t>
              </a:r>
            </a:p>
            <a:p>
              <a:pPr algn="ctr"/>
              <a:r>
                <a:rPr lang="en-US" altLang="zh-TW" sz="1400" dirty="0"/>
                <a:t>for that </a:t>
              </a:r>
            </a:p>
            <a:p>
              <a:pPr algn="ctr"/>
              <a:r>
                <a:rPr lang="en-US" altLang="zh-TW" sz="1400" dirty="0"/>
                <a:t>event?</a:t>
              </a:r>
            </a:p>
          </p:txBody>
        </p:sp>
        <p:sp>
          <p:nvSpPr>
            <p:cNvPr id="13" name="AutoShape 23"/>
            <p:cNvSpPr>
              <a:spLocks noChangeArrowheads="1"/>
            </p:cNvSpPr>
            <p:nvPr/>
          </p:nvSpPr>
          <p:spPr bwMode="auto">
            <a:xfrm>
              <a:off x="6705600" y="4953000"/>
              <a:ext cx="2286000" cy="990600"/>
            </a:xfrm>
            <a:prstGeom prst="flowChartInputOutput">
              <a:avLst/>
            </a:prstGeom>
            <a:solidFill>
              <a:srgbClr val="FFFF00"/>
            </a:solidFill>
            <a:ln w="9525">
              <a:solidFill>
                <a:schemeClr val="tx1"/>
              </a:solidFill>
              <a:miter lim="800000"/>
              <a:headEnd/>
              <a:tailEnd/>
            </a:ln>
          </p:spPr>
          <p:txBody>
            <a:bodyPr wrap="none" anchor="ctr"/>
            <a:lstStyle/>
            <a:p>
              <a:pPr algn="ctr"/>
              <a:r>
                <a:rPr lang="en-US" altLang="zh-TW" sz="1400" dirty="0"/>
                <a:t>Run event </a:t>
              </a:r>
            </a:p>
            <a:p>
              <a:pPr algn="ctr"/>
              <a:r>
                <a:rPr lang="en-US" altLang="zh-TW" sz="1400" dirty="0"/>
                <a:t>handler</a:t>
              </a:r>
            </a:p>
          </p:txBody>
        </p:sp>
        <p:sp>
          <p:nvSpPr>
            <p:cNvPr id="14" name="Line 25"/>
            <p:cNvSpPr>
              <a:spLocks noChangeShapeType="1"/>
            </p:cNvSpPr>
            <p:nvPr/>
          </p:nvSpPr>
          <p:spPr bwMode="auto">
            <a:xfrm>
              <a:off x="2590800" y="1447800"/>
              <a:ext cx="0" cy="1066800"/>
            </a:xfrm>
            <a:prstGeom prst="line">
              <a:avLst/>
            </a:prstGeom>
            <a:noFill/>
            <a:ln w="9525">
              <a:solidFill>
                <a:schemeClr val="tx1"/>
              </a:solidFill>
              <a:miter lim="800000"/>
              <a:headEnd/>
              <a:tailEnd type="triangle" w="med" len="med"/>
            </a:ln>
          </p:spPr>
          <p:txBody>
            <a:bodyPr wrap="none"/>
            <a:lstStyle/>
            <a:p>
              <a:endParaRPr lang="en-US"/>
            </a:p>
          </p:txBody>
        </p:sp>
        <p:sp>
          <p:nvSpPr>
            <p:cNvPr id="15" name="Line 26"/>
            <p:cNvSpPr>
              <a:spLocks noChangeShapeType="1"/>
            </p:cNvSpPr>
            <p:nvPr/>
          </p:nvSpPr>
          <p:spPr bwMode="auto">
            <a:xfrm>
              <a:off x="2590800" y="4419600"/>
              <a:ext cx="0" cy="990600"/>
            </a:xfrm>
            <a:prstGeom prst="line">
              <a:avLst/>
            </a:prstGeom>
            <a:noFill/>
            <a:ln w="9525">
              <a:solidFill>
                <a:schemeClr val="tx1"/>
              </a:solidFill>
              <a:miter lim="800000"/>
              <a:headEnd/>
              <a:tailEnd type="triangle" w="med" len="med"/>
            </a:ln>
          </p:spPr>
          <p:txBody>
            <a:bodyPr wrap="none"/>
            <a:lstStyle/>
            <a:p>
              <a:endParaRPr lang="en-US"/>
            </a:p>
          </p:txBody>
        </p:sp>
        <p:sp>
          <p:nvSpPr>
            <p:cNvPr id="16" name="Freeform 27"/>
            <p:cNvSpPr>
              <a:spLocks/>
            </p:cNvSpPr>
            <p:nvPr/>
          </p:nvSpPr>
          <p:spPr bwMode="auto">
            <a:xfrm>
              <a:off x="990600" y="2057400"/>
              <a:ext cx="5927725" cy="3352800"/>
            </a:xfrm>
            <a:custGeom>
              <a:avLst/>
              <a:gdLst>
                <a:gd name="T0" fmla="*/ 3734 w 3734"/>
                <a:gd name="T1" fmla="*/ 2112 h 2112"/>
                <a:gd name="T2" fmla="*/ 0 w 3734"/>
                <a:gd name="T3" fmla="*/ 2112 h 2112"/>
                <a:gd name="T4" fmla="*/ 0 w 3734"/>
                <a:gd name="T5" fmla="*/ 0 h 2112"/>
                <a:gd name="T6" fmla="*/ 1027 w 3734"/>
                <a:gd name="T7" fmla="*/ 0 h 2112"/>
                <a:gd name="T8" fmla="*/ 0 60000 65536"/>
                <a:gd name="T9" fmla="*/ 0 60000 65536"/>
                <a:gd name="T10" fmla="*/ 0 60000 65536"/>
                <a:gd name="T11" fmla="*/ 0 60000 65536"/>
                <a:gd name="T12" fmla="*/ 0 w 3734"/>
                <a:gd name="T13" fmla="*/ 0 h 2112"/>
                <a:gd name="T14" fmla="*/ 3734 w 3734"/>
                <a:gd name="T15" fmla="*/ 2112 h 2112"/>
              </a:gdLst>
              <a:ahLst/>
              <a:cxnLst>
                <a:cxn ang="T8">
                  <a:pos x="T0" y="T1"/>
                </a:cxn>
                <a:cxn ang="T9">
                  <a:pos x="T2" y="T3"/>
                </a:cxn>
                <a:cxn ang="T10">
                  <a:pos x="T4" y="T5"/>
                </a:cxn>
                <a:cxn ang="T11">
                  <a:pos x="T6" y="T7"/>
                </a:cxn>
              </a:cxnLst>
              <a:rect l="T12" t="T13" r="T14" b="T15"/>
              <a:pathLst>
                <a:path w="3734" h="2112">
                  <a:moveTo>
                    <a:pt x="3734" y="2112"/>
                  </a:moveTo>
                  <a:lnTo>
                    <a:pt x="0" y="2112"/>
                  </a:lnTo>
                  <a:lnTo>
                    <a:pt x="0" y="0"/>
                  </a:lnTo>
                  <a:lnTo>
                    <a:pt x="1027" y="0"/>
                  </a:lnTo>
                </a:path>
              </a:pathLst>
            </a:custGeom>
            <a:noFill/>
            <a:ln w="9525">
              <a:solidFill>
                <a:schemeClr val="tx1"/>
              </a:solidFill>
              <a:miter lim="800000"/>
              <a:headEnd/>
              <a:tailEnd type="triangle" w="med" len="med"/>
            </a:ln>
          </p:spPr>
          <p:txBody>
            <a:bodyPr wrap="none"/>
            <a:lstStyle/>
            <a:p>
              <a:endParaRPr lang="en-US"/>
            </a:p>
          </p:txBody>
        </p:sp>
        <p:sp>
          <p:nvSpPr>
            <p:cNvPr id="17" name="Line 28"/>
            <p:cNvSpPr>
              <a:spLocks noChangeShapeType="1"/>
            </p:cNvSpPr>
            <p:nvPr/>
          </p:nvSpPr>
          <p:spPr bwMode="auto">
            <a:xfrm>
              <a:off x="3886200" y="3429000"/>
              <a:ext cx="609600" cy="0"/>
            </a:xfrm>
            <a:prstGeom prst="line">
              <a:avLst/>
            </a:prstGeom>
            <a:noFill/>
            <a:ln w="9525">
              <a:solidFill>
                <a:schemeClr val="tx1"/>
              </a:solidFill>
              <a:miter lim="800000"/>
              <a:headEnd/>
              <a:tailEnd type="triangle" w="med" len="med"/>
            </a:ln>
          </p:spPr>
          <p:txBody>
            <a:bodyPr wrap="none"/>
            <a:lstStyle/>
            <a:p>
              <a:endParaRPr lang="en-US"/>
            </a:p>
          </p:txBody>
        </p:sp>
        <p:sp>
          <p:nvSpPr>
            <p:cNvPr id="18" name="Line 29"/>
            <p:cNvSpPr>
              <a:spLocks noChangeShapeType="1"/>
            </p:cNvSpPr>
            <p:nvPr/>
          </p:nvSpPr>
          <p:spPr bwMode="auto">
            <a:xfrm>
              <a:off x="5867400" y="4419600"/>
              <a:ext cx="0" cy="990600"/>
            </a:xfrm>
            <a:prstGeom prst="line">
              <a:avLst/>
            </a:prstGeom>
            <a:noFill/>
            <a:ln w="9525">
              <a:solidFill>
                <a:schemeClr val="tx1"/>
              </a:solidFill>
              <a:miter lim="800000"/>
              <a:headEnd/>
              <a:tailEnd type="triangle" w="med" len="med"/>
            </a:ln>
          </p:spPr>
          <p:txBody>
            <a:bodyPr wrap="none"/>
            <a:lstStyle/>
            <a:p>
              <a:endParaRPr lang="en-US"/>
            </a:p>
          </p:txBody>
        </p:sp>
        <p:sp>
          <p:nvSpPr>
            <p:cNvPr id="19" name="Freeform 30"/>
            <p:cNvSpPr>
              <a:spLocks/>
            </p:cNvSpPr>
            <p:nvPr/>
          </p:nvSpPr>
          <p:spPr bwMode="auto">
            <a:xfrm>
              <a:off x="7315200" y="3429000"/>
              <a:ext cx="685800" cy="1524000"/>
            </a:xfrm>
            <a:custGeom>
              <a:avLst/>
              <a:gdLst>
                <a:gd name="T0" fmla="*/ 0 w 432"/>
                <a:gd name="T1" fmla="*/ 0 h 960"/>
                <a:gd name="T2" fmla="*/ 432 w 432"/>
                <a:gd name="T3" fmla="*/ 0 h 960"/>
                <a:gd name="T4" fmla="*/ 432 w 432"/>
                <a:gd name="T5" fmla="*/ 960 h 960"/>
                <a:gd name="T6" fmla="*/ 0 60000 65536"/>
                <a:gd name="T7" fmla="*/ 0 60000 65536"/>
                <a:gd name="T8" fmla="*/ 0 60000 65536"/>
                <a:gd name="T9" fmla="*/ 0 w 432"/>
                <a:gd name="T10" fmla="*/ 0 h 960"/>
                <a:gd name="T11" fmla="*/ 432 w 432"/>
                <a:gd name="T12" fmla="*/ 960 h 960"/>
              </a:gdLst>
              <a:ahLst/>
              <a:cxnLst>
                <a:cxn ang="T6">
                  <a:pos x="T0" y="T1"/>
                </a:cxn>
                <a:cxn ang="T7">
                  <a:pos x="T2" y="T3"/>
                </a:cxn>
                <a:cxn ang="T8">
                  <a:pos x="T4" y="T5"/>
                </a:cxn>
              </a:cxnLst>
              <a:rect l="T9" t="T10" r="T11" b="T12"/>
              <a:pathLst>
                <a:path w="432" h="960">
                  <a:moveTo>
                    <a:pt x="0" y="0"/>
                  </a:moveTo>
                  <a:lnTo>
                    <a:pt x="432" y="0"/>
                  </a:lnTo>
                  <a:lnTo>
                    <a:pt x="432" y="960"/>
                  </a:lnTo>
                </a:path>
              </a:pathLst>
            </a:custGeom>
            <a:noFill/>
            <a:ln w="9525">
              <a:solidFill>
                <a:schemeClr val="tx1"/>
              </a:solidFill>
              <a:miter lim="800000"/>
              <a:headEnd/>
              <a:tailEnd type="triangle" w="med" len="med"/>
            </a:ln>
          </p:spPr>
          <p:txBody>
            <a:bodyPr wrap="none"/>
            <a:lstStyle/>
            <a:p>
              <a:endParaRPr lang="en-US"/>
            </a:p>
          </p:txBody>
        </p:sp>
        <p:sp>
          <p:nvSpPr>
            <p:cNvPr id="20" name="Text Box 31"/>
            <p:cNvSpPr txBox="1">
              <a:spLocks noChangeArrowheads="1"/>
            </p:cNvSpPr>
            <p:nvPr/>
          </p:nvSpPr>
          <p:spPr bwMode="auto">
            <a:xfrm>
              <a:off x="3657600" y="2971800"/>
              <a:ext cx="658813" cy="457200"/>
            </a:xfrm>
            <a:prstGeom prst="rect">
              <a:avLst/>
            </a:prstGeom>
            <a:noFill/>
            <a:ln w="9525">
              <a:noFill/>
              <a:miter lim="800000"/>
              <a:headEnd/>
              <a:tailEnd/>
            </a:ln>
          </p:spPr>
          <p:txBody>
            <a:bodyPr wrap="none">
              <a:spAutoFit/>
            </a:bodyPr>
            <a:lstStyle/>
            <a:p>
              <a:r>
                <a:rPr lang="en-US" altLang="zh-TW"/>
                <a:t>Yes</a:t>
              </a:r>
            </a:p>
          </p:txBody>
        </p:sp>
        <p:sp>
          <p:nvSpPr>
            <p:cNvPr id="21" name="Text Box 32"/>
            <p:cNvSpPr txBox="1">
              <a:spLocks noChangeArrowheads="1"/>
            </p:cNvSpPr>
            <p:nvPr/>
          </p:nvSpPr>
          <p:spPr bwMode="auto">
            <a:xfrm>
              <a:off x="2667000" y="4343400"/>
              <a:ext cx="557213" cy="457200"/>
            </a:xfrm>
            <a:prstGeom prst="rect">
              <a:avLst/>
            </a:prstGeom>
            <a:noFill/>
            <a:ln w="9525">
              <a:noFill/>
              <a:miter lim="800000"/>
              <a:headEnd/>
              <a:tailEnd/>
            </a:ln>
          </p:spPr>
          <p:txBody>
            <a:bodyPr wrap="none">
              <a:spAutoFit/>
            </a:bodyPr>
            <a:lstStyle/>
            <a:p>
              <a:r>
                <a:rPr lang="en-US" altLang="zh-TW"/>
                <a:t>No</a:t>
              </a:r>
            </a:p>
          </p:txBody>
        </p:sp>
        <p:sp>
          <p:nvSpPr>
            <p:cNvPr id="22" name="Text Box 33"/>
            <p:cNvSpPr txBox="1">
              <a:spLocks noChangeArrowheads="1"/>
            </p:cNvSpPr>
            <p:nvPr/>
          </p:nvSpPr>
          <p:spPr bwMode="auto">
            <a:xfrm>
              <a:off x="7296148" y="2828238"/>
              <a:ext cx="658813" cy="457199"/>
            </a:xfrm>
            <a:prstGeom prst="rect">
              <a:avLst/>
            </a:prstGeom>
            <a:noFill/>
            <a:ln w="9525">
              <a:noFill/>
              <a:miter lim="800000"/>
              <a:headEnd/>
              <a:tailEnd/>
            </a:ln>
          </p:spPr>
          <p:txBody>
            <a:bodyPr wrap="none">
              <a:spAutoFit/>
            </a:bodyPr>
            <a:lstStyle/>
            <a:p>
              <a:r>
                <a:rPr lang="en-US" altLang="zh-TW" dirty="0"/>
                <a:t>Yes</a:t>
              </a:r>
            </a:p>
          </p:txBody>
        </p:sp>
        <p:sp>
          <p:nvSpPr>
            <p:cNvPr id="23" name="Text Box 34"/>
            <p:cNvSpPr txBox="1">
              <a:spLocks noChangeArrowheads="1"/>
            </p:cNvSpPr>
            <p:nvPr/>
          </p:nvSpPr>
          <p:spPr bwMode="auto">
            <a:xfrm>
              <a:off x="5943600" y="4343400"/>
              <a:ext cx="557213" cy="457200"/>
            </a:xfrm>
            <a:prstGeom prst="rect">
              <a:avLst/>
            </a:prstGeom>
            <a:noFill/>
            <a:ln w="9525">
              <a:noFill/>
              <a:miter lim="800000"/>
              <a:headEnd/>
              <a:tailEnd/>
            </a:ln>
          </p:spPr>
          <p:txBody>
            <a:bodyPr wrap="none">
              <a:spAutoFit/>
            </a:bodyPr>
            <a:lstStyle/>
            <a:p>
              <a:r>
                <a:rPr lang="en-US" altLang="zh-TW"/>
                <a:t>No</a:t>
              </a:r>
            </a:p>
          </p:txBody>
        </p:sp>
        <p:sp>
          <p:nvSpPr>
            <p:cNvPr id="24" name="Line 36"/>
            <p:cNvSpPr>
              <a:spLocks noChangeShapeType="1"/>
            </p:cNvSpPr>
            <p:nvPr/>
          </p:nvSpPr>
          <p:spPr bwMode="auto">
            <a:xfrm flipV="1">
              <a:off x="6553200" y="5791200"/>
              <a:ext cx="609600" cy="381000"/>
            </a:xfrm>
            <a:prstGeom prst="line">
              <a:avLst/>
            </a:prstGeom>
            <a:noFill/>
            <a:ln w="9525">
              <a:solidFill>
                <a:srgbClr val="FF0000"/>
              </a:solidFill>
              <a:miter lim="800000"/>
              <a:headEnd/>
              <a:tailEnd type="triangle" w="med" len="med"/>
            </a:ln>
          </p:spPr>
          <p:txBody>
            <a:bodyPr wrap="none"/>
            <a:lstStyle/>
            <a:p>
              <a:endParaRPr lang="en-US"/>
            </a:p>
          </p:txBody>
        </p:sp>
      </p:grpSp>
    </p:spTree>
    <p:extLst>
      <p:ext uri="{BB962C8B-B14F-4D97-AF65-F5344CB8AC3E}">
        <p14:creationId xmlns:p14="http://schemas.microsoft.com/office/powerpoint/2010/main" xmlns="" val="36010180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GUI Using Python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238199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Tkinter: Tkinter is the Python interface to the </a:t>
            </a:r>
            <a:r>
              <a:rPr lang="en-IN" sz="1750" dirty="0" err="1"/>
              <a:t>Tk</a:t>
            </a:r>
            <a:r>
              <a:rPr lang="en-IN" sz="1750" dirty="0"/>
              <a:t> GUI toolkit shipped with Python. </a:t>
            </a:r>
          </a:p>
          <a:p>
            <a:pPr marL="285750" indent="-285750" algn="just" fontAlgn="base">
              <a:lnSpc>
                <a:spcPct val="150000"/>
              </a:lnSpc>
              <a:buFont typeface="Arial" panose="020B0604020202020204" pitchFamily="34" charset="0"/>
              <a:buChar char="•"/>
            </a:pPr>
            <a:r>
              <a:rPr lang="en-IN" sz="1750" dirty="0" err="1"/>
              <a:t>wxPython</a:t>
            </a:r>
            <a:r>
              <a:rPr lang="en-IN" sz="1750" dirty="0"/>
              <a:t>: This is an open-source Python interface for </a:t>
            </a:r>
            <a:r>
              <a:rPr lang="en-IN" sz="1750" dirty="0" err="1"/>
              <a:t>wxWindows</a:t>
            </a:r>
            <a:endParaRPr lang="en-IN" sz="1750" dirty="0"/>
          </a:p>
          <a:p>
            <a:pPr marL="285750" indent="-285750" algn="just" fontAlgn="base">
              <a:lnSpc>
                <a:spcPct val="150000"/>
              </a:lnSpc>
              <a:buFont typeface="Arial" panose="020B0604020202020204" pitchFamily="34" charset="0"/>
              <a:buChar char="•"/>
            </a:pPr>
            <a:r>
              <a:rPr lang="en-IN" sz="1750" dirty="0" err="1"/>
              <a:t>PyQt</a:t>
            </a:r>
            <a:r>
              <a:rPr lang="en-IN" sz="1750" dirty="0"/>
              <a:t> −This is also a Python interface for a popular cross-platform </a:t>
            </a:r>
            <a:r>
              <a:rPr lang="en-IN" sz="1750" dirty="0" err="1"/>
              <a:t>Qt</a:t>
            </a:r>
            <a:r>
              <a:rPr lang="en-IN" sz="1750" dirty="0"/>
              <a:t> GUI library.</a:t>
            </a:r>
          </a:p>
          <a:p>
            <a:pPr marL="285750" indent="-285750" algn="just" fontAlgn="base">
              <a:lnSpc>
                <a:spcPct val="150000"/>
              </a:lnSpc>
              <a:buFont typeface="Arial" panose="020B0604020202020204" pitchFamily="34" charset="0"/>
              <a:buChar char="•"/>
            </a:pPr>
            <a:r>
              <a:rPr lang="en-IN" sz="1750" dirty="0" err="1"/>
              <a:t>JPython</a:t>
            </a:r>
            <a:r>
              <a:rPr lang="en-IN" sz="1750" dirty="0"/>
              <a:t>: </a:t>
            </a:r>
            <a:r>
              <a:rPr lang="en-IN" sz="1750" dirty="0" err="1"/>
              <a:t>JPython</a:t>
            </a:r>
            <a:r>
              <a:rPr lang="en-IN" sz="1750" dirty="0"/>
              <a:t> is a Python port for Java which gives Python scripts seamless access to Java class libraries on the local machine</a:t>
            </a:r>
          </a:p>
          <a:p>
            <a:pPr marL="285750" indent="-285750" algn="just" fontAlgn="base">
              <a:lnSpc>
                <a:spcPct val="150000"/>
              </a:lnSpc>
              <a:buFont typeface="Arial" panose="020B0604020202020204" pitchFamily="34" charset="0"/>
              <a:buChar char="•"/>
            </a:pPr>
            <a:endParaRPr lang="en-IN" sz="1750" dirty="0"/>
          </a:p>
        </p:txBody>
      </p:sp>
    </p:spTree>
    <p:extLst>
      <p:ext uri="{BB962C8B-B14F-4D97-AF65-F5344CB8AC3E}">
        <p14:creationId xmlns:p14="http://schemas.microsoft.com/office/powerpoint/2010/main" xmlns="" val="32638563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Tkinter Programming</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525143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Tkinter is the standard GUI library for Python. </a:t>
            </a:r>
          </a:p>
          <a:p>
            <a:pPr marL="285750" indent="-285750" algn="just" fontAlgn="base">
              <a:lnSpc>
                <a:spcPct val="150000"/>
              </a:lnSpc>
              <a:buFont typeface="Arial" panose="020B0604020202020204" pitchFamily="34" charset="0"/>
              <a:buChar char="•"/>
            </a:pPr>
            <a:r>
              <a:rPr lang="en-IN" sz="1750" dirty="0"/>
              <a:t>Creating a GUI application using Tkinter </a:t>
            </a:r>
          </a:p>
          <a:p>
            <a:pPr algn="just" fontAlgn="base">
              <a:lnSpc>
                <a:spcPct val="150000"/>
              </a:lnSpc>
            </a:pPr>
            <a:r>
              <a:rPr lang="en-IN" sz="1750" b="1" dirty="0" smtClean="0"/>
              <a:t>Steps </a:t>
            </a:r>
            <a:endParaRPr lang="en-IN" sz="1750" b="1" dirty="0"/>
          </a:p>
          <a:p>
            <a:pPr marL="285750" indent="-285750" algn="just" fontAlgn="base">
              <a:lnSpc>
                <a:spcPct val="150000"/>
              </a:lnSpc>
              <a:buFont typeface="Arial" panose="020B0604020202020204" pitchFamily="34" charset="0"/>
              <a:buChar char="•"/>
            </a:pPr>
            <a:r>
              <a:rPr lang="en-IN" sz="1750" dirty="0"/>
              <a:t>Import the Tkinter module</a:t>
            </a:r>
            <a:r>
              <a:rPr lang="en-IN" sz="1750" dirty="0" smtClean="0"/>
              <a:t>.</a:t>
            </a:r>
          </a:p>
          <a:p>
            <a:pPr lvl="1" algn="just" fontAlgn="base">
              <a:lnSpc>
                <a:spcPct val="150000"/>
              </a:lnSpc>
            </a:pPr>
            <a:r>
              <a:rPr lang="en-IN" sz="1750" i="1" dirty="0" smtClean="0"/>
              <a:t>Import </a:t>
            </a:r>
            <a:r>
              <a:rPr lang="en-IN" sz="1750" i="1" dirty="0" err="1" smtClean="0"/>
              <a:t>tKinter</a:t>
            </a:r>
            <a:r>
              <a:rPr lang="en-IN" sz="1750" i="1" dirty="0" smtClean="0"/>
              <a:t> as </a:t>
            </a:r>
            <a:r>
              <a:rPr lang="en-IN" sz="1750" i="1" dirty="0" err="1" smtClean="0"/>
              <a:t>tk</a:t>
            </a:r>
            <a:endParaRPr lang="en-IN" sz="1750" i="1" dirty="0"/>
          </a:p>
          <a:p>
            <a:pPr marL="285750" indent="-285750" algn="just" fontAlgn="base">
              <a:lnSpc>
                <a:spcPct val="150000"/>
              </a:lnSpc>
              <a:buFont typeface="Arial" panose="020B0604020202020204" pitchFamily="34" charset="0"/>
              <a:buChar char="•"/>
            </a:pPr>
            <a:r>
              <a:rPr lang="en-IN" sz="1750" dirty="0"/>
              <a:t>Create the GUI application main window</a:t>
            </a:r>
            <a:r>
              <a:rPr lang="en-IN" sz="1750" dirty="0" smtClean="0"/>
              <a:t>.</a:t>
            </a:r>
          </a:p>
          <a:p>
            <a:pPr lvl="1" algn="just" fontAlgn="base">
              <a:lnSpc>
                <a:spcPct val="150000"/>
              </a:lnSpc>
            </a:pPr>
            <a:r>
              <a:rPr lang="en-IN" sz="1750" i="1" dirty="0"/>
              <a:t>root = </a:t>
            </a:r>
            <a:r>
              <a:rPr lang="en-IN" sz="1750" i="1" dirty="0" err="1" smtClean="0"/>
              <a:t>tk.Tk</a:t>
            </a:r>
            <a:r>
              <a:rPr lang="en-IN" sz="1750" i="1" dirty="0"/>
              <a:t>()</a:t>
            </a:r>
          </a:p>
          <a:p>
            <a:pPr marL="285750" indent="-285750" algn="just" fontAlgn="base">
              <a:lnSpc>
                <a:spcPct val="150000"/>
              </a:lnSpc>
              <a:buFont typeface="Arial" panose="020B0604020202020204" pitchFamily="34" charset="0"/>
              <a:buChar char="•"/>
            </a:pPr>
            <a:r>
              <a:rPr lang="en-IN" sz="1750" dirty="0" smtClean="0"/>
              <a:t>Add </a:t>
            </a:r>
            <a:r>
              <a:rPr lang="en-IN" sz="1750" dirty="0"/>
              <a:t>one or more of the above-mentioned widgets to the GUI application</a:t>
            </a:r>
            <a:r>
              <a:rPr lang="en-IN" sz="1750" dirty="0" smtClean="0"/>
              <a:t>.</a:t>
            </a:r>
          </a:p>
          <a:p>
            <a:pPr lvl="1" algn="just" fontAlgn="base">
              <a:lnSpc>
                <a:spcPct val="150000"/>
              </a:lnSpc>
            </a:pPr>
            <a:r>
              <a:rPr lang="en-IN" sz="1750" i="1" dirty="0"/>
              <a:t>button = </a:t>
            </a:r>
            <a:r>
              <a:rPr lang="en-IN" sz="1750" i="1" dirty="0" err="1" smtClean="0"/>
              <a:t>tk.Button</a:t>
            </a:r>
            <a:r>
              <a:rPr lang="en-IN" sz="1750" i="1" dirty="0" smtClean="0"/>
              <a:t>(root, </a:t>
            </a:r>
            <a:r>
              <a:rPr lang="en-IN" sz="1750" i="1" dirty="0"/>
              <a:t>text='Stop', width=25, </a:t>
            </a:r>
            <a:r>
              <a:rPr lang="en-IN" sz="1750" i="1" dirty="0" smtClean="0"/>
              <a:t>command=</a:t>
            </a:r>
            <a:r>
              <a:rPr lang="en-IN" sz="1750" i="1" dirty="0" err="1" smtClean="0"/>
              <a:t>root.destroy</a:t>
            </a:r>
            <a:r>
              <a:rPr lang="en-IN" sz="1750" i="1" dirty="0"/>
              <a:t>) </a:t>
            </a:r>
          </a:p>
          <a:p>
            <a:pPr lvl="1" algn="just" fontAlgn="base">
              <a:lnSpc>
                <a:spcPct val="150000"/>
              </a:lnSpc>
            </a:pPr>
            <a:r>
              <a:rPr lang="en-IN" sz="1750" i="1" dirty="0" err="1"/>
              <a:t>button.pack</a:t>
            </a:r>
            <a:r>
              <a:rPr lang="en-IN" sz="1750" i="1" dirty="0"/>
              <a:t>() </a:t>
            </a:r>
          </a:p>
          <a:p>
            <a:pPr marL="285750" indent="-285750" algn="just" fontAlgn="base">
              <a:lnSpc>
                <a:spcPct val="150000"/>
              </a:lnSpc>
              <a:buFont typeface="Arial" panose="020B0604020202020204" pitchFamily="34" charset="0"/>
              <a:buChar char="•"/>
            </a:pPr>
            <a:r>
              <a:rPr lang="en-IN" sz="1750" dirty="0" smtClean="0"/>
              <a:t>Enter </a:t>
            </a:r>
            <a:r>
              <a:rPr lang="en-IN" sz="1750" dirty="0"/>
              <a:t>the main event loop to take action against each event triggered by the user</a:t>
            </a:r>
            <a:r>
              <a:rPr lang="en-IN" sz="1750" dirty="0" smtClean="0"/>
              <a:t>.</a:t>
            </a:r>
          </a:p>
          <a:p>
            <a:pPr lvl="1" algn="just" fontAlgn="base">
              <a:lnSpc>
                <a:spcPct val="150000"/>
              </a:lnSpc>
            </a:pPr>
            <a:r>
              <a:rPr lang="en-IN" sz="1750" i="1" dirty="0" err="1"/>
              <a:t>root.mainloop</a:t>
            </a:r>
            <a:r>
              <a:rPr lang="en-IN" sz="1750" i="1" dirty="0"/>
              <a:t>()</a:t>
            </a:r>
          </a:p>
          <a:p>
            <a:pPr marL="285750" indent="-285750" algn="just" fontAlgn="base">
              <a:lnSpc>
                <a:spcPct val="150000"/>
              </a:lnSpc>
              <a:buFont typeface="Arial" panose="020B0604020202020204" pitchFamily="34" charset="0"/>
              <a:buChar char="•"/>
            </a:pPr>
            <a:endParaRPr lang="en-IN" sz="1750" dirty="0"/>
          </a:p>
        </p:txBody>
      </p:sp>
      <p:pic>
        <p:nvPicPr>
          <p:cNvPr id="2" name="Picture 1"/>
          <p:cNvPicPr>
            <a:picLocks noChangeAspect="1"/>
          </p:cNvPicPr>
          <p:nvPr/>
        </p:nvPicPr>
        <p:blipFill>
          <a:blip r:embed="rId3"/>
          <a:stretch>
            <a:fillRect/>
          </a:stretch>
        </p:blipFill>
        <p:spPr>
          <a:xfrm>
            <a:off x="7897625" y="1699010"/>
            <a:ext cx="2976854" cy="2321661"/>
          </a:xfrm>
          <a:prstGeom prst="rect">
            <a:avLst/>
          </a:prstGeom>
        </p:spPr>
      </p:pic>
    </p:spTree>
    <p:extLst>
      <p:ext uri="{BB962C8B-B14F-4D97-AF65-F5344CB8AC3E}">
        <p14:creationId xmlns:p14="http://schemas.microsoft.com/office/powerpoint/2010/main" xmlns="" val="4188792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Tkinter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1170129"/>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Tkinter provides various controls, such as buttons, labels and text boxes used in a GUI application. These controls are commonly called widgets.</a:t>
            </a:r>
          </a:p>
          <a:p>
            <a:pPr marL="285750" indent="-285750" algn="just" fontAlgn="base">
              <a:lnSpc>
                <a:spcPct val="150000"/>
              </a:lnSpc>
              <a:buFont typeface="Arial" panose="020B0604020202020204" pitchFamily="34" charset="0"/>
              <a:buChar char="•"/>
            </a:pPr>
            <a:endParaRPr lang="en-IN" sz="1750" dirty="0"/>
          </a:p>
        </p:txBody>
      </p:sp>
      <p:graphicFrame>
        <p:nvGraphicFramePr>
          <p:cNvPr id="2" name="Table 1"/>
          <p:cNvGraphicFramePr>
            <a:graphicFrameLocks noGrp="1"/>
          </p:cNvGraphicFramePr>
          <p:nvPr>
            <p:extLst/>
          </p:nvPr>
        </p:nvGraphicFramePr>
        <p:xfrm>
          <a:off x="189705" y="1438835"/>
          <a:ext cx="11812590" cy="5029202"/>
        </p:xfrm>
        <a:graphic>
          <a:graphicData uri="http://schemas.openxmlformats.org/drawingml/2006/table">
            <a:tbl>
              <a:tblPr>
                <a:tableStyleId>{5C22544A-7EE6-4342-B048-85BDC9FD1C3A}</a:tableStyleId>
              </a:tblPr>
              <a:tblGrid>
                <a:gridCol w="1410495"/>
                <a:gridCol w="10402095"/>
              </a:tblGrid>
              <a:tr h="308421">
                <a:tc>
                  <a:txBody>
                    <a:bodyPr/>
                    <a:lstStyle/>
                    <a:p>
                      <a:pPr algn="l" fontAlgn="b"/>
                      <a:r>
                        <a:rPr lang="en-IN" sz="1400" b="1" u="none" strike="noStrike" dirty="0" smtClean="0">
                          <a:effectLst/>
                        </a:rPr>
                        <a:t>Widget</a:t>
                      </a:r>
                      <a:endParaRPr lang="en-IN"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b="1" u="none" strike="noStrike" dirty="0" smtClean="0">
                          <a:effectLst/>
                        </a:rPr>
                        <a:t> Description</a:t>
                      </a:r>
                      <a:endParaRPr lang="en-IN" sz="1400" b="1" i="0" u="none" strike="noStrike" dirty="0">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Label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smtClean="0">
                          <a:effectLst/>
                        </a:rPr>
                        <a:t>Used to contain text or images</a:t>
                      </a:r>
                      <a:endParaRPr lang="en-IN" sz="1400" b="0" i="0" u="none" strike="noStrike" dirty="0">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Button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Similar to a Label but provides additional functionality for mouse overs, presses, and releases as well as keyboard activity/events</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Canvas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Provides ability to draw shapes (lines, ovals, polygons, rectangles); can contain images  or bitmaps</a:t>
                      </a:r>
                      <a:endParaRPr lang="en-IN" sz="1400" b="0" i="0" u="none" strike="noStrike">
                        <a:solidFill>
                          <a:srgbClr val="000000"/>
                        </a:solidFill>
                        <a:effectLst/>
                        <a:latin typeface="Calibri" panose="020F0502020204030204" pitchFamily="34" charset="0"/>
                      </a:endParaRPr>
                    </a:p>
                  </a:txBody>
                  <a:tcPr marL="9525" marR="9525" marT="9525" marB="0" anchor="b"/>
                </a:tc>
              </a:tr>
              <a:tr h="334371">
                <a:tc>
                  <a:txBody>
                    <a:bodyPr/>
                    <a:lstStyle/>
                    <a:p>
                      <a:pPr algn="l" fontAlgn="b"/>
                      <a:r>
                        <a:rPr lang="en-IN" sz="1400" u="none" strike="noStrike" smtClean="0">
                          <a:effectLst/>
                        </a:rPr>
                        <a:t>Radiobutton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Set of buttons of which only one can be "pressed" (similar to HTML radio input)</a:t>
                      </a:r>
                      <a:endParaRPr lang="en-IN" sz="1400" b="0" i="0" u="none" strike="noStrike">
                        <a:solidFill>
                          <a:srgbClr val="000000"/>
                        </a:solidFill>
                        <a:effectLst/>
                        <a:latin typeface="Calibri" panose="020F0502020204030204" pitchFamily="34" charset="0"/>
                      </a:endParaRPr>
                    </a:p>
                  </a:txBody>
                  <a:tcPr marL="9525" marR="9525" marT="9525" marB="0" anchor="b"/>
                </a:tc>
              </a:tr>
              <a:tr h="333995">
                <a:tc>
                  <a:txBody>
                    <a:bodyPr/>
                    <a:lstStyle/>
                    <a:p>
                      <a:pPr algn="l" fontAlgn="b"/>
                      <a:r>
                        <a:rPr lang="en-IN" sz="1400" u="none" strike="noStrike" smtClean="0">
                          <a:effectLst/>
                        </a:rPr>
                        <a:t>Checkbutton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Set of boxes of which any number can be "checked" (similar to HTML checkbox input)</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Entry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Single-line text field with which to collect keyboard input (similar to HTML text input)</a:t>
                      </a:r>
                      <a:endParaRPr lang="en-IN" sz="1400" b="0" i="0" u="none" strike="noStrike" dirty="0">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Frame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Pure container for other widgets</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dirty="0" smtClean="0">
                          <a:effectLst/>
                        </a:rPr>
                        <a:t>Listbox</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Presents user list of choices to pick from</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Menu</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Actual list of choices "hanging" from a Menubutton that the user can choose from</a:t>
                      </a:r>
                      <a:endParaRPr lang="en-IN" sz="1400" b="0" i="0" u="none" strike="noStrike">
                        <a:solidFill>
                          <a:srgbClr val="000000"/>
                        </a:solidFill>
                        <a:effectLst/>
                        <a:latin typeface="Calibri" panose="020F0502020204030204" pitchFamily="34" charset="0"/>
                      </a:endParaRPr>
                    </a:p>
                  </a:txBody>
                  <a:tcPr marL="9525" marR="9525" marT="9525" marB="0" anchor="b"/>
                </a:tc>
              </a:tr>
              <a:tr h="351363">
                <a:tc>
                  <a:txBody>
                    <a:bodyPr/>
                    <a:lstStyle/>
                    <a:p>
                      <a:pPr algn="l" fontAlgn="b"/>
                      <a:r>
                        <a:rPr lang="en-IN" sz="1400" u="none" strike="noStrike" smtClean="0">
                          <a:effectLst/>
                        </a:rPr>
                        <a:t>Menubutton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Provides infrastructure to contain menus (pulldown, cascading, etc.)</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Message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Similar to a Label, but displays multi-line text</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Scale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 Linear "slider" widget providing an exact value at current setting; with defined starting and ending values</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Text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smtClean="0">
                          <a:effectLst/>
                        </a:rPr>
                        <a:t>Multi-line text field with which to collect (or display) text from user (similar to HTML TextArea)</a:t>
                      </a:r>
                      <a:endParaRPr lang="en-IN" sz="1400" b="0" i="0" u="none" strike="noStrike">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Scrollbar</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smtClean="0">
                          <a:effectLst/>
                        </a:rPr>
                        <a:t>Provides scrolling functionality to supporting widgets, i.e., Text, Canvas, Listbox, and Entry</a:t>
                      </a:r>
                      <a:endParaRPr lang="en-IN" sz="1400" b="0" i="0" u="none" strike="noStrike" dirty="0">
                        <a:solidFill>
                          <a:srgbClr val="000000"/>
                        </a:solidFill>
                        <a:effectLst/>
                        <a:latin typeface="Calibri" panose="020F0502020204030204" pitchFamily="34" charset="0"/>
                      </a:endParaRPr>
                    </a:p>
                  </a:txBody>
                  <a:tcPr marL="9525" marR="9525" marT="9525" marB="0" anchor="b"/>
                </a:tc>
              </a:tr>
              <a:tr h="308421">
                <a:tc>
                  <a:txBody>
                    <a:bodyPr/>
                    <a:lstStyle/>
                    <a:p>
                      <a:pPr algn="l" fontAlgn="b"/>
                      <a:r>
                        <a:rPr lang="en-IN" sz="1400" u="none" strike="noStrike" smtClean="0">
                          <a:effectLst/>
                        </a:rPr>
                        <a:t>Toplevel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smtClean="0">
                          <a:effectLst/>
                        </a:rPr>
                        <a:t>  Similar to a Frame, but provides a separate window container</a:t>
                      </a:r>
                      <a:endParaRPr lang="en-IN"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xmlns="" val="42646301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a:solidFill>
                  <a:srgbClr val="010103"/>
                </a:solidFill>
                <a:latin typeface="Arial"/>
                <a:cs typeface="Arial"/>
              </a:rPr>
              <a:t>Operation Using Tkinter Widget</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pic>
        <p:nvPicPr>
          <p:cNvPr id="8" name="Picture 2"/>
          <p:cNvPicPr>
            <a:picLocks noChangeAspect="1" noChangeArrowheads="1"/>
          </p:cNvPicPr>
          <p:nvPr/>
        </p:nvPicPr>
        <p:blipFill>
          <a:blip r:embed="rId3"/>
          <a:srcRect/>
          <a:stretch>
            <a:fillRect/>
          </a:stretch>
        </p:blipFill>
        <p:spPr bwMode="auto">
          <a:xfrm>
            <a:off x="76565" y="1349103"/>
            <a:ext cx="11595482" cy="3535184"/>
          </a:xfrm>
          <a:prstGeom prst="rect">
            <a:avLst/>
          </a:prstGeom>
          <a:noFill/>
          <a:ln w="9525">
            <a:noFill/>
            <a:miter lim="800000"/>
            <a:headEnd/>
            <a:tailEnd/>
          </a:ln>
        </p:spPr>
      </p:pic>
    </p:spTree>
    <p:extLst>
      <p:ext uri="{BB962C8B-B14F-4D97-AF65-F5344CB8AC3E}">
        <p14:creationId xmlns:p14="http://schemas.microsoft.com/office/powerpoint/2010/main" xmlns="" val="22045567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a:solidFill>
                  <a:srgbClr val="010103"/>
                </a:solidFill>
                <a:latin typeface="Arial"/>
                <a:cs typeface="Arial"/>
              </a:rPr>
              <a:t>Geometry Managers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565539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The pack() Method − This geometry manager organizes widgets in blocks before placing them in the parent widget</a:t>
            </a:r>
            <a:r>
              <a:rPr lang="en-IN" sz="1750" dirty="0" smtClean="0"/>
              <a:t>.</a:t>
            </a:r>
          </a:p>
          <a:p>
            <a:pPr lvl="1" algn="just" fontAlgn="base">
              <a:lnSpc>
                <a:spcPct val="150000"/>
              </a:lnSpc>
            </a:pPr>
            <a:r>
              <a:rPr lang="en-IN" sz="1750" dirty="0" err="1"/>
              <a:t>widget.pack</a:t>
            </a:r>
            <a:r>
              <a:rPr lang="en-IN" sz="1750" dirty="0"/>
              <a:t>( </a:t>
            </a:r>
            <a:r>
              <a:rPr lang="en-IN" sz="1750" dirty="0" err="1"/>
              <a:t>pack_options</a:t>
            </a:r>
            <a:r>
              <a:rPr lang="en-IN" sz="1750" dirty="0"/>
              <a:t> </a:t>
            </a:r>
            <a:r>
              <a:rPr lang="en-IN" sz="1750" dirty="0" smtClean="0"/>
              <a:t>)</a:t>
            </a:r>
          </a:p>
          <a:p>
            <a:pPr lvl="1" algn="just" fontAlgn="base">
              <a:lnSpc>
                <a:spcPct val="150000"/>
              </a:lnSpc>
            </a:pPr>
            <a:r>
              <a:rPr lang="en-IN" sz="1750" b="1" dirty="0" smtClean="0"/>
              <a:t>options</a:t>
            </a:r>
            <a:endParaRPr lang="en-IN" sz="1750" dirty="0"/>
          </a:p>
          <a:p>
            <a:pPr marL="742950" lvl="1" indent="-285750" algn="just" fontAlgn="base">
              <a:lnSpc>
                <a:spcPct val="150000"/>
              </a:lnSpc>
              <a:buFont typeface="Arial" panose="020B0604020202020204" pitchFamily="34" charset="0"/>
              <a:buChar char="•"/>
            </a:pPr>
            <a:r>
              <a:rPr lang="en-IN" sz="1750" dirty="0" smtClean="0"/>
              <a:t>expand </a:t>
            </a:r>
            <a:r>
              <a:rPr lang="en-IN" sz="1750" dirty="0"/>
              <a:t>− When set to true, widget expands to fill any space not otherwise used in widget's parent.</a:t>
            </a:r>
          </a:p>
          <a:p>
            <a:pPr marL="742950" lvl="1" indent="-285750" algn="just" fontAlgn="base">
              <a:lnSpc>
                <a:spcPct val="150000"/>
              </a:lnSpc>
              <a:buFont typeface="Arial" panose="020B0604020202020204" pitchFamily="34" charset="0"/>
              <a:buChar char="•"/>
            </a:pPr>
            <a:r>
              <a:rPr lang="en-IN" sz="1750" dirty="0" smtClean="0"/>
              <a:t>fill </a:t>
            </a:r>
            <a:r>
              <a:rPr lang="en-IN" sz="1750" dirty="0"/>
              <a:t>− Determines whether widget fills any extra space allocated to it by the packer, or keeps its own minimal dimensions: NONE (default), X (fill only horizontally), Y (fill only vertically), or BOTH (fill both horizontally and vertically).</a:t>
            </a:r>
          </a:p>
          <a:p>
            <a:pPr marL="742950" lvl="1" indent="-285750" algn="just" fontAlgn="base">
              <a:lnSpc>
                <a:spcPct val="150000"/>
              </a:lnSpc>
              <a:buFont typeface="Arial" panose="020B0604020202020204" pitchFamily="34" charset="0"/>
              <a:buChar char="•"/>
            </a:pPr>
            <a:r>
              <a:rPr lang="en-IN" sz="1750" dirty="0" smtClean="0"/>
              <a:t>side </a:t>
            </a:r>
            <a:r>
              <a:rPr lang="en-IN" sz="1750" dirty="0"/>
              <a:t>− Determines which side of the parent widget packs against: TOP (default), BOTTOM, LEFT, or RIGHT.</a:t>
            </a:r>
          </a:p>
          <a:p>
            <a:pPr marL="285750" indent="-285750" algn="just" fontAlgn="base">
              <a:lnSpc>
                <a:spcPct val="150000"/>
              </a:lnSpc>
              <a:buFont typeface="Arial" panose="020B0604020202020204" pitchFamily="34" charset="0"/>
              <a:buChar char="•"/>
            </a:pPr>
            <a:r>
              <a:rPr lang="en-IN" sz="1750" dirty="0"/>
              <a:t>The grid() Method − This geometry manager organizes widgets in a table-like structure in the parent widget</a:t>
            </a:r>
            <a:r>
              <a:rPr lang="en-IN" sz="1750" dirty="0" smtClean="0"/>
              <a:t>.</a:t>
            </a:r>
          </a:p>
          <a:p>
            <a:pPr lvl="1" algn="just" fontAlgn="base">
              <a:lnSpc>
                <a:spcPct val="150000"/>
              </a:lnSpc>
            </a:pPr>
            <a:r>
              <a:rPr lang="en-IN" sz="1750" dirty="0" smtClean="0"/>
              <a:t>	</a:t>
            </a:r>
            <a:r>
              <a:rPr lang="en-IN" sz="1750" i="1" dirty="0" err="1" smtClean="0"/>
              <a:t>widget.grid</a:t>
            </a:r>
            <a:r>
              <a:rPr lang="en-IN" sz="1750" i="1" dirty="0"/>
              <a:t>( </a:t>
            </a:r>
            <a:r>
              <a:rPr lang="en-IN" sz="1750" i="1" dirty="0" err="1"/>
              <a:t>grid_options</a:t>
            </a:r>
            <a:r>
              <a:rPr lang="en-IN" sz="1750" i="1" dirty="0"/>
              <a:t> )</a:t>
            </a:r>
          </a:p>
          <a:p>
            <a:pPr lvl="1" algn="just" fontAlgn="base">
              <a:lnSpc>
                <a:spcPct val="150000"/>
              </a:lnSpc>
            </a:pPr>
            <a:r>
              <a:rPr lang="en-IN" sz="1750" b="1" dirty="0" smtClean="0"/>
              <a:t>options </a:t>
            </a:r>
            <a:r>
              <a:rPr lang="en-IN" sz="1750" b="1" dirty="0"/>
              <a:t>−</a:t>
            </a:r>
          </a:p>
          <a:p>
            <a:pPr marL="742950" lvl="1" indent="-285750" algn="just" fontAlgn="base">
              <a:lnSpc>
                <a:spcPct val="150000"/>
              </a:lnSpc>
              <a:buFont typeface="Arial" panose="020B0604020202020204" pitchFamily="34" charset="0"/>
              <a:buChar char="•"/>
            </a:pPr>
            <a:r>
              <a:rPr lang="en-IN" sz="1750" dirty="0" smtClean="0"/>
              <a:t>Column/row </a:t>
            </a:r>
            <a:r>
              <a:rPr lang="en-IN" sz="1750" dirty="0"/>
              <a:t>− The </a:t>
            </a:r>
            <a:r>
              <a:rPr lang="en-IN" sz="1750" dirty="0" smtClean="0"/>
              <a:t>column or row </a:t>
            </a:r>
            <a:r>
              <a:rPr lang="en-IN" sz="1750" dirty="0"/>
              <a:t>to put widget in; default 0 (leftmost column).</a:t>
            </a:r>
          </a:p>
          <a:p>
            <a:pPr marL="742950" lvl="1" indent="-285750" algn="just" fontAlgn="base">
              <a:lnSpc>
                <a:spcPct val="150000"/>
              </a:lnSpc>
              <a:buFont typeface="Arial" panose="020B0604020202020204" pitchFamily="34" charset="0"/>
              <a:buChar char="•"/>
            </a:pPr>
            <a:r>
              <a:rPr lang="en-IN" sz="1750" dirty="0" err="1" smtClean="0"/>
              <a:t>Columnspan</a:t>
            </a:r>
            <a:r>
              <a:rPr lang="en-IN" sz="1750" dirty="0" smtClean="0"/>
              <a:t>, </a:t>
            </a:r>
            <a:r>
              <a:rPr lang="en-IN" sz="1750" dirty="0" err="1" smtClean="0"/>
              <a:t>rowsapn</a:t>
            </a:r>
            <a:r>
              <a:rPr lang="en-IN" sz="1750" dirty="0" smtClean="0"/>
              <a:t>− </a:t>
            </a:r>
            <a:r>
              <a:rPr lang="en-IN" sz="1750" dirty="0"/>
              <a:t>How many columns </a:t>
            </a:r>
            <a:r>
              <a:rPr lang="en-IN" sz="1750" dirty="0" smtClean="0"/>
              <a:t>or rows to </a:t>
            </a:r>
            <a:r>
              <a:rPr lang="en-IN" sz="1750" dirty="0" err="1" smtClean="0"/>
              <a:t>widgetoccupies</a:t>
            </a:r>
            <a:r>
              <a:rPr lang="en-IN" sz="1750" dirty="0"/>
              <a:t>; default 1.</a:t>
            </a:r>
          </a:p>
          <a:p>
            <a:pPr marL="742950" lvl="1" indent="-285750" algn="just" fontAlgn="base">
              <a:lnSpc>
                <a:spcPct val="150000"/>
              </a:lnSpc>
              <a:buFont typeface="Arial" panose="020B0604020202020204" pitchFamily="34" charset="0"/>
              <a:buChar char="•"/>
            </a:pPr>
            <a:r>
              <a:rPr lang="en-IN" sz="1750" dirty="0" err="1" smtClean="0"/>
              <a:t>ipadx</a:t>
            </a:r>
            <a:r>
              <a:rPr lang="en-IN" sz="1750" dirty="0"/>
              <a:t>, </a:t>
            </a:r>
            <a:r>
              <a:rPr lang="en-IN" sz="1750" dirty="0" err="1"/>
              <a:t>ipady</a:t>
            </a:r>
            <a:r>
              <a:rPr lang="en-IN" sz="1750" dirty="0"/>
              <a:t> − How many pixels to pad widget, horizontally and vertically, inside widget's borders.</a:t>
            </a:r>
          </a:p>
          <a:p>
            <a:pPr marL="742950" lvl="1" indent="-285750" algn="just" fontAlgn="base">
              <a:lnSpc>
                <a:spcPct val="150000"/>
              </a:lnSpc>
              <a:buFont typeface="Arial" panose="020B0604020202020204" pitchFamily="34" charset="0"/>
              <a:buChar char="•"/>
            </a:pPr>
            <a:r>
              <a:rPr lang="en-IN" sz="1750" dirty="0" err="1" smtClean="0"/>
              <a:t>padx</a:t>
            </a:r>
            <a:r>
              <a:rPr lang="en-IN" sz="1750" dirty="0"/>
              <a:t>, </a:t>
            </a:r>
            <a:r>
              <a:rPr lang="en-IN" sz="1750" dirty="0" err="1"/>
              <a:t>pady</a:t>
            </a:r>
            <a:r>
              <a:rPr lang="en-IN" sz="1750" dirty="0"/>
              <a:t> − How many pixels to pad widget, horizontally and vertically, outside v's borders</a:t>
            </a:r>
            <a:r>
              <a:rPr lang="en-IN" sz="1750" dirty="0" smtClean="0"/>
              <a:t>.</a:t>
            </a:r>
            <a:endParaRPr lang="en-IN" sz="1750" dirty="0"/>
          </a:p>
        </p:txBody>
      </p:sp>
    </p:spTree>
    <p:extLst>
      <p:ext uri="{BB962C8B-B14F-4D97-AF65-F5344CB8AC3E}">
        <p14:creationId xmlns:p14="http://schemas.microsoft.com/office/powerpoint/2010/main" xmlns="" val="4240903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a:solidFill>
                  <a:srgbClr val="010103"/>
                </a:solidFill>
                <a:latin typeface="Arial"/>
                <a:cs typeface="Arial"/>
              </a:rPr>
              <a:t>Geometry Managers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525143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smtClean="0"/>
              <a:t>The</a:t>
            </a:r>
            <a:r>
              <a:rPr lang="en-IN" sz="1750" dirty="0"/>
              <a:t> place() Method − This geometry manager organizes widgets by placing them in a specific position in the parent widget</a:t>
            </a:r>
            <a:r>
              <a:rPr lang="en-IN" sz="1750" dirty="0" smtClean="0"/>
              <a:t>.</a:t>
            </a:r>
          </a:p>
          <a:p>
            <a:pPr lvl="1" algn="just" fontAlgn="base">
              <a:lnSpc>
                <a:spcPct val="150000"/>
              </a:lnSpc>
            </a:pPr>
            <a:r>
              <a:rPr lang="en-IN" sz="1750" i="1" dirty="0" smtClean="0"/>
              <a:t>	</a:t>
            </a:r>
            <a:r>
              <a:rPr lang="en-IN" sz="1750" i="1" dirty="0" err="1" smtClean="0"/>
              <a:t>widget.place</a:t>
            </a:r>
            <a:r>
              <a:rPr lang="en-IN" sz="1750" i="1" dirty="0"/>
              <a:t>( </a:t>
            </a:r>
            <a:r>
              <a:rPr lang="en-IN" sz="1750" i="1" dirty="0" err="1"/>
              <a:t>place_options</a:t>
            </a:r>
            <a:r>
              <a:rPr lang="en-IN" sz="1750" i="1" dirty="0"/>
              <a:t> </a:t>
            </a:r>
            <a:r>
              <a:rPr lang="en-IN" sz="1750" i="1" dirty="0" smtClean="0"/>
              <a:t>)</a:t>
            </a:r>
          </a:p>
          <a:p>
            <a:pPr lvl="1" algn="just" fontAlgn="base">
              <a:lnSpc>
                <a:spcPct val="150000"/>
              </a:lnSpc>
            </a:pPr>
            <a:r>
              <a:rPr lang="en-IN" sz="1750" b="1" dirty="0" smtClean="0"/>
              <a:t>options −</a:t>
            </a:r>
          </a:p>
          <a:p>
            <a:pPr marL="742950" lvl="1" indent="-285750" algn="just" fontAlgn="base">
              <a:lnSpc>
                <a:spcPct val="150000"/>
              </a:lnSpc>
              <a:buFont typeface="Arial" panose="020B0604020202020204" pitchFamily="34" charset="0"/>
              <a:buChar char="•"/>
            </a:pPr>
            <a:r>
              <a:rPr lang="en-IN" sz="1750" dirty="0" smtClean="0"/>
              <a:t>anchor </a:t>
            </a:r>
            <a:r>
              <a:rPr lang="en-IN" sz="1750" dirty="0"/>
              <a:t>− The exact spot of widget other options refer to: may be N, E, S, W, NE, NW, SE, or SW, compass directions indicating the corners and sides of widget; default is NW (the upper left corner of widget)</a:t>
            </a:r>
          </a:p>
          <a:p>
            <a:pPr marL="742950" lvl="1" indent="-285750" algn="just" fontAlgn="base">
              <a:lnSpc>
                <a:spcPct val="150000"/>
              </a:lnSpc>
              <a:buFont typeface="Arial" panose="020B0604020202020204" pitchFamily="34" charset="0"/>
              <a:buChar char="•"/>
            </a:pPr>
            <a:r>
              <a:rPr lang="en-IN" sz="1750" dirty="0" err="1" smtClean="0"/>
              <a:t>bordermode</a:t>
            </a:r>
            <a:r>
              <a:rPr lang="en-IN" sz="1750" dirty="0" smtClean="0"/>
              <a:t> </a:t>
            </a:r>
            <a:r>
              <a:rPr lang="en-IN" sz="1750" dirty="0"/>
              <a:t>− INSIDE (the default) to indicate that other options refer to the parent's inside (ignoring the parent's </a:t>
            </a:r>
            <a:r>
              <a:rPr lang="en-IN" sz="1750" dirty="0" smtClean="0"/>
              <a:t>border</a:t>
            </a:r>
            <a:r>
              <a:rPr lang="en-IN" sz="1750" dirty="0"/>
              <a:t>); OUTSIDE otherwise.</a:t>
            </a:r>
          </a:p>
          <a:p>
            <a:pPr marL="742950" lvl="1" indent="-285750" algn="just" fontAlgn="base">
              <a:lnSpc>
                <a:spcPct val="150000"/>
              </a:lnSpc>
              <a:buFont typeface="Arial" panose="020B0604020202020204" pitchFamily="34" charset="0"/>
              <a:buChar char="•"/>
            </a:pPr>
            <a:r>
              <a:rPr lang="en-IN" sz="1750" dirty="0" smtClean="0"/>
              <a:t>height</a:t>
            </a:r>
            <a:r>
              <a:rPr lang="en-IN" sz="1750" dirty="0"/>
              <a:t>, width − Height and width in pixels.</a:t>
            </a:r>
          </a:p>
          <a:p>
            <a:pPr marL="742950" lvl="1" indent="-285750" algn="just" fontAlgn="base">
              <a:lnSpc>
                <a:spcPct val="150000"/>
              </a:lnSpc>
              <a:buFont typeface="Arial" panose="020B0604020202020204" pitchFamily="34" charset="0"/>
              <a:buChar char="•"/>
            </a:pPr>
            <a:r>
              <a:rPr lang="en-IN" sz="1750" dirty="0" err="1" smtClean="0"/>
              <a:t>relheight</a:t>
            </a:r>
            <a:r>
              <a:rPr lang="en-IN" sz="1750" dirty="0"/>
              <a:t>, </a:t>
            </a:r>
            <a:r>
              <a:rPr lang="en-IN" sz="1750" dirty="0" err="1"/>
              <a:t>relwidth</a:t>
            </a:r>
            <a:r>
              <a:rPr lang="en-IN" sz="1750" dirty="0"/>
              <a:t> − Height and width as a float between 0.0 and 1.0, as a fraction of the height and width of the parent widget.</a:t>
            </a:r>
          </a:p>
          <a:p>
            <a:pPr marL="742950" lvl="1" indent="-285750" algn="just" fontAlgn="base">
              <a:lnSpc>
                <a:spcPct val="150000"/>
              </a:lnSpc>
              <a:buFont typeface="Arial" panose="020B0604020202020204" pitchFamily="34" charset="0"/>
              <a:buChar char="•"/>
            </a:pPr>
            <a:r>
              <a:rPr lang="en-IN" sz="1750" dirty="0" err="1" smtClean="0"/>
              <a:t>relx</a:t>
            </a:r>
            <a:r>
              <a:rPr lang="en-IN" sz="1750" dirty="0"/>
              <a:t>, rely − Horizontal and vertical offset as a float between 0.0 and 1.0, as a fraction of the height and width of the parent widget.</a:t>
            </a:r>
          </a:p>
          <a:p>
            <a:pPr marL="742950" lvl="1" indent="-285750" algn="just" fontAlgn="base">
              <a:lnSpc>
                <a:spcPct val="150000"/>
              </a:lnSpc>
              <a:buFont typeface="Arial" panose="020B0604020202020204" pitchFamily="34" charset="0"/>
              <a:buChar char="•"/>
            </a:pPr>
            <a:r>
              <a:rPr lang="en-IN" sz="1750" dirty="0" smtClean="0"/>
              <a:t>x</a:t>
            </a:r>
            <a:r>
              <a:rPr lang="en-IN" sz="1750" dirty="0"/>
              <a:t>, y − Horizontal and vertical offset in pixels.</a:t>
            </a:r>
          </a:p>
        </p:txBody>
      </p:sp>
    </p:spTree>
    <p:extLst>
      <p:ext uri="{BB962C8B-B14F-4D97-AF65-F5344CB8AC3E}">
        <p14:creationId xmlns:p14="http://schemas.microsoft.com/office/powerpoint/2010/main" xmlns="" val="38196224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Common Widget Properties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3593869"/>
          </a:xfrm>
          <a:prstGeom prst="rect">
            <a:avLst/>
          </a:prstGeom>
        </p:spPr>
        <p:txBody>
          <a:bodyPr vert="horz" wrap="square" lIns="0" tIns="0" rIns="0" bIns="0" numCol="1" rtlCol="0">
            <a:spAutoFit/>
          </a:bodyPr>
          <a:lstStyle/>
          <a:p>
            <a:pPr algn="just" fontAlgn="base">
              <a:lnSpc>
                <a:spcPct val="150000"/>
              </a:lnSpc>
            </a:pPr>
            <a:r>
              <a:rPr lang="en-IN" sz="1750" dirty="0"/>
              <a:t>Common attributes such as sizes, colors and fonts are specified.</a:t>
            </a:r>
          </a:p>
          <a:p>
            <a:pPr marL="742950" lvl="1" indent="-285750" algn="just" fontAlgn="base">
              <a:lnSpc>
                <a:spcPct val="150000"/>
              </a:lnSpc>
              <a:buFont typeface="Arial" panose="020B0604020202020204" pitchFamily="34" charset="0"/>
              <a:buChar char="•"/>
            </a:pPr>
            <a:r>
              <a:rPr lang="en-IN" sz="1750" dirty="0"/>
              <a:t>Dimensions</a:t>
            </a:r>
          </a:p>
          <a:p>
            <a:pPr marL="742950" lvl="1" indent="-285750" algn="just" fontAlgn="base">
              <a:lnSpc>
                <a:spcPct val="150000"/>
              </a:lnSpc>
              <a:buFont typeface="Arial" panose="020B0604020202020204" pitchFamily="34" charset="0"/>
              <a:buChar char="•"/>
            </a:pPr>
            <a:r>
              <a:rPr lang="en-IN" sz="1750" dirty="0"/>
              <a:t>Colors</a:t>
            </a:r>
          </a:p>
          <a:p>
            <a:pPr marL="742950" lvl="1" indent="-285750" algn="just" fontAlgn="base">
              <a:lnSpc>
                <a:spcPct val="150000"/>
              </a:lnSpc>
              <a:buFont typeface="Arial" panose="020B0604020202020204" pitchFamily="34" charset="0"/>
              <a:buChar char="•"/>
            </a:pPr>
            <a:r>
              <a:rPr lang="en-IN" sz="1750" dirty="0"/>
              <a:t>Fonts</a:t>
            </a:r>
          </a:p>
          <a:p>
            <a:pPr marL="742950" lvl="1" indent="-285750" algn="just" fontAlgn="base">
              <a:lnSpc>
                <a:spcPct val="150000"/>
              </a:lnSpc>
              <a:buFont typeface="Arial" panose="020B0604020202020204" pitchFamily="34" charset="0"/>
              <a:buChar char="•"/>
            </a:pPr>
            <a:r>
              <a:rPr lang="en-IN" sz="1750" dirty="0"/>
              <a:t>Anchors</a:t>
            </a:r>
          </a:p>
          <a:p>
            <a:pPr marL="742950" lvl="1" indent="-285750" algn="just" fontAlgn="base">
              <a:lnSpc>
                <a:spcPct val="150000"/>
              </a:lnSpc>
              <a:buFont typeface="Arial" panose="020B0604020202020204" pitchFamily="34" charset="0"/>
              <a:buChar char="•"/>
            </a:pPr>
            <a:r>
              <a:rPr lang="en-IN" sz="1750" dirty="0"/>
              <a:t>Relief styles</a:t>
            </a:r>
          </a:p>
          <a:p>
            <a:pPr marL="742950" lvl="1" indent="-285750" algn="just" fontAlgn="base">
              <a:lnSpc>
                <a:spcPct val="150000"/>
              </a:lnSpc>
              <a:buFont typeface="Arial" panose="020B0604020202020204" pitchFamily="34" charset="0"/>
              <a:buChar char="•"/>
            </a:pPr>
            <a:r>
              <a:rPr lang="en-IN" sz="1750" dirty="0"/>
              <a:t>Bitmaps</a:t>
            </a:r>
          </a:p>
          <a:p>
            <a:pPr marL="742950" lvl="1" indent="-285750" algn="just" fontAlgn="base">
              <a:lnSpc>
                <a:spcPct val="150000"/>
              </a:lnSpc>
              <a:buFont typeface="Arial" panose="020B0604020202020204" pitchFamily="34" charset="0"/>
              <a:buChar char="•"/>
            </a:pPr>
            <a:r>
              <a:rPr lang="en-IN" sz="1750" dirty="0"/>
              <a:t>Cursors</a:t>
            </a:r>
          </a:p>
          <a:p>
            <a:pPr marL="285750" indent="-285750" algn="just" fontAlgn="base">
              <a:lnSpc>
                <a:spcPct val="150000"/>
              </a:lnSpc>
              <a:buFont typeface="Arial" panose="020B0604020202020204" pitchFamily="34" charset="0"/>
              <a:buChar char="•"/>
            </a:pPr>
            <a:endParaRPr lang="en-IN" sz="1750" dirty="0"/>
          </a:p>
        </p:txBody>
      </p:sp>
    </p:spTree>
    <p:extLst>
      <p:ext uri="{BB962C8B-B14F-4D97-AF65-F5344CB8AC3E}">
        <p14:creationId xmlns:p14="http://schemas.microsoft.com/office/powerpoint/2010/main" xmlns="" val="29587152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Label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4443524"/>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label is a widget that displays text or images, typically that the user will just view but not otherwise interact with. Labels are used for such things as identifying controls or other parts of the user interface, providing textual feedback or results, etc</a:t>
            </a:r>
            <a:r>
              <a:rPr lang="en-IN" sz="1750" dirty="0" smtClean="0"/>
              <a:t>.</a:t>
            </a:r>
          </a:p>
          <a:p>
            <a:pPr marL="285750" indent="-285750" algn="just" fontAlgn="base">
              <a:lnSpc>
                <a:spcPct val="150000"/>
              </a:lnSpc>
              <a:buFont typeface="Arial" panose="020B0604020202020204" pitchFamily="34" charset="0"/>
              <a:buChar char="•"/>
            </a:pPr>
            <a:r>
              <a:rPr lang="en-IN" sz="1750" dirty="0" smtClean="0"/>
              <a:t>Syntax</a:t>
            </a:r>
          </a:p>
          <a:p>
            <a:pPr algn="just" fontAlgn="base">
              <a:lnSpc>
                <a:spcPct val="150000"/>
              </a:lnSpc>
            </a:pPr>
            <a:r>
              <a:rPr lang="en-IN" sz="1750" dirty="0" smtClean="0"/>
              <a:t>	</a:t>
            </a:r>
            <a:r>
              <a:rPr lang="en-IN" sz="1750" i="1" dirty="0" err="1" smtClean="0"/>
              <a:t>tk.Label</a:t>
            </a:r>
            <a:r>
              <a:rPr lang="en-IN" sz="1750" i="1" dirty="0" smtClean="0"/>
              <a:t>(</a:t>
            </a:r>
            <a:r>
              <a:rPr lang="en-IN" sz="1750" i="1" dirty="0" err="1" smtClean="0"/>
              <a:t>parent,text</a:t>
            </a:r>
            <a:r>
              <a:rPr lang="en-IN" sz="1750" i="1" dirty="0" smtClean="0"/>
              <a:t>=“message”)</a:t>
            </a:r>
          </a:p>
          <a:p>
            <a:pPr algn="just" fontAlgn="base">
              <a:lnSpc>
                <a:spcPct val="150000"/>
              </a:lnSpc>
            </a:pPr>
            <a:r>
              <a:rPr lang="en-IN" sz="1750" b="1" i="1" dirty="0" smtClean="0"/>
              <a:t>Example:</a:t>
            </a:r>
            <a:endParaRPr lang="en-IN" sz="1750" b="1" i="1" dirty="0"/>
          </a:p>
          <a:p>
            <a:pPr lvl="1" algn="just" fontAlgn="base">
              <a:lnSpc>
                <a:spcPct val="150000"/>
              </a:lnSpc>
            </a:pPr>
            <a:r>
              <a:rPr lang="en-IN" sz="1750" dirty="0"/>
              <a:t>import </a:t>
            </a:r>
            <a:r>
              <a:rPr lang="en-IN" sz="1750" dirty="0" err="1"/>
              <a:t>tkinter</a:t>
            </a:r>
            <a:r>
              <a:rPr lang="en-IN" sz="1750" dirty="0"/>
              <a:t> as </a:t>
            </a:r>
            <a:r>
              <a:rPr lang="en-IN" sz="1750" dirty="0" err="1"/>
              <a:t>tk</a:t>
            </a:r>
            <a:endParaRPr lang="en-IN" sz="1750" dirty="0"/>
          </a:p>
          <a:p>
            <a:pPr lvl="1" algn="just" fontAlgn="base">
              <a:lnSpc>
                <a:spcPct val="150000"/>
              </a:lnSpc>
            </a:pPr>
            <a:r>
              <a:rPr lang="en-IN" sz="1750" dirty="0"/>
              <a:t>root = </a:t>
            </a:r>
            <a:r>
              <a:rPr lang="en-IN" sz="1750" dirty="0" err="1"/>
              <a:t>tk.Tk</a:t>
            </a:r>
            <a:r>
              <a:rPr lang="en-IN" sz="1750" dirty="0"/>
              <a:t>()</a:t>
            </a:r>
          </a:p>
          <a:p>
            <a:pPr lvl="1" algn="just" fontAlgn="base">
              <a:lnSpc>
                <a:spcPct val="150000"/>
              </a:lnSpc>
            </a:pPr>
            <a:r>
              <a:rPr lang="en-IN" sz="1750" dirty="0"/>
              <a:t>label = </a:t>
            </a:r>
            <a:r>
              <a:rPr lang="en-IN" sz="1750" dirty="0" err="1"/>
              <a:t>tk.Label</a:t>
            </a:r>
            <a:r>
              <a:rPr lang="en-IN" sz="1750" dirty="0"/>
              <a:t>(root, text='Hello World!')</a:t>
            </a:r>
          </a:p>
          <a:p>
            <a:pPr lvl="1" algn="just" fontAlgn="base">
              <a:lnSpc>
                <a:spcPct val="150000"/>
              </a:lnSpc>
            </a:pPr>
            <a:r>
              <a:rPr lang="en-IN" sz="1750" dirty="0" err="1"/>
              <a:t>label.grid</a:t>
            </a:r>
            <a:r>
              <a:rPr lang="en-IN" sz="1750" dirty="0"/>
              <a:t>()</a:t>
            </a:r>
          </a:p>
          <a:p>
            <a:pPr lvl="1" algn="just" fontAlgn="base">
              <a:lnSpc>
                <a:spcPct val="150000"/>
              </a:lnSpc>
            </a:pPr>
            <a:r>
              <a:rPr lang="en-IN" sz="1750" dirty="0" err="1"/>
              <a:t>root.mainloop</a:t>
            </a:r>
            <a:r>
              <a:rPr lang="en-IN" sz="1750" dirty="0"/>
              <a:t>()</a:t>
            </a:r>
          </a:p>
          <a:p>
            <a:pPr algn="just" fontAlgn="base">
              <a:lnSpc>
                <a:spcPct val="150000"/>
              </a:lnSpc>
            </a:pPr>
            <a:endParaRPr lang="en-IN" sz="1750" dirty="0"/>
          </a:p>
        </p:txBody>
      </p:sp>
      <p:pic>
        <p:nvPicPr>
          <p:cNvPr id="2" name="Picture 1"/>
          <p:cNvPicPr>
            <a:picLocks noChangeAspect="1"/>
          </p:cNvPicPr>
          <p:nvPr/>
        </p:nvPicPr>
        <p:blipFill>
          <a:blip r:embed="rId3"/>
          <a:stretch>
            <a:fillRect/>
          </a:stretch>
        </p:blipFill>
        <p:spPr>
          <a:xfrm>
            <a:off x="6632761" y="3394542"/>
            <a:ext cx="3051545" cy="2288659"/>
          </a:xfrm>
          <a:prstGeom prst="rect">
            <a:avLst/>
          </a:prstGeom>
        </p:spPr>
      </p:pic>
    </p:spTree>
    <p:extLst>
      <p:ext uri="{BB962C8B-B14F-4D97-AF65-F5344CB8AC3E}">
        <p14:creationId xmlns:p14="http://schemas.microsoft.com/office/powerpoint/2010/main" xmlns="" val="265901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0"/>
          <p:cNvSpPr/>
          <p:nvPr/>
        </p:nvSpPr>
        <p:spPr>
          <a:xfrm flipV="1">
            <a:off x="-11135" y="6470341"/>
            <a:ext cx="12192000" cy="321635"/>
          </a:xfrm>
          <a:custGeom>
            <a:avLst/>
            <a:gdLst/>
            <a:ahLst/>
            <a:cxnLst/>
            <a:rect l="l" t="t" r="r" b="b"/>
            <a:pathLst>
              <a:path w="2915285" h="217170">
                <a:moveTo>
                  <a:pt x="0" y="0"/>
                </a:moveTo>
                <a:lnTo>
                  <a:pt x="2914775" y="0"/>
                </a:lnTo>
                <a:lnTo>
                  <a:pt x="2914775" y="216855"/>
                </a:lnTo>
                <a:lnTo>
                  <a:pt x="0" y="216855"/>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sz="2250"/>
          </a:p>
        </p:txBody>
      </p:sp>
      <p:grpSp>
        <p:nvGrpSpPr>
          <p:cNvPr id="2" name="Group 27"/>
          <p:cNvGrpSpPr/>
          <p:nvPr/>
        </p:nvGrpSpPr>
        <p:grpSpPr>
          <a:xfrm>
            <a:off x="53788" y="538909"/>
            <a:ext cx="12075459" cy="5820713"/>
            <a:chOff x="193908" y="1281925"/>
            <a:chExt cx="9318899" cy="1927621"/>
          </a:xfrm>
        </p:grpSpPr>
        <p:sp>
          <p:nvSpPr>
            <p:cNvPr id="29" name="Rectangle 28"/>
            <p:cNvSpPr/>
            <p:nvPr/>
          </p:nvSpPr>
          <p:spPr>
            <a:xfrm>
              <a:off x="193908" y="1297410"/>
              <a:ext cx="9318899" cy="1912136"/>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344488" indent="-344488">
                <a:lnSpc>
                  <a:spcPct val="150000"/>
                </a:lnSpc>
                <a:buFont typeface="Arial" pitchFamily="34" charset="0"/>
                <a:buChar char="•"/>
              </a:pPr>
              <a:endParaRPr lang="en-US" dirty="0" smtClean="0">
                <a:solidFill>
                  <a:schemeClr val="tx1"/>
                </a:solidFill>
              </a:endParaRPr>
            </a:p>
            <a:p>
              <a:pPr marL="344488" indent="-344488">
                <a:lnSpc>
                  <a:spcPct val="150000"/>
                </a:lnSpc>
                <a:buFont typeface="Arial" pitchFamily="34" charset="0"/>
                <a:buChar char="•"/>
              </a:pPr>
              <a:r>
                <a:rPr lang="en-US" dirty="0" smtClean="0">
                  <a:solidFill>
                    <a:schemeClr val="tx1"/>
                  </a:solidFill>
                </a:rPr>
                <a:t>Programming languages provide an</a:t>
              </a:r>
              <a:r>
                <a:rPr lang="en-US" b="1" i="1" dirty="0" smtClean="0">
                  <a:solidFill>
                    <a:schemeClr val="tx1"/>
                  </a:solidFill>
                </a:rPr>
                <a:t> abstraction </a:t>
              </a:r>
              <a:r>
                <a:rPr lang="en-US" dirty="0" smtClean="0">
                  <a:solidFill>
                    <a:schemeClr val="tx1"/>
                  </a:solidFill>
                </a:rPr>
                <a:t>from a computer’s instruction set architecture</a:t>
              </a:r>
            </a:p>
            <a:p>
              <a:pPr marL="344488" indent="-344488">
                <a:lnSpc>
                  <a:spcPct val="150000"/>
                </a:lnSpc>
                <a:buFont typeface="Arial" pitchFamily="34" charset="0"/>
                <a:buChar char="•"/>
              </a:pPr>
              <a:r>
                <a:rPr lang="en-US" b="1" i="1" dirty="0" smtClean="0">
                  <a:solidFill>
                    <a:schemeClr val="tx1"/>
                  </a:solidFill>
                </a:rPr>
                <a:t>Low-level programming languages </a:t>
              </a:r>
              <a:r>
                <a:rPr lang="en-US" dirty="0" smtClean="0">
                  <a:solidFill>
                    <a:schemeClr val="tx1"/>
                  </a:solidFill>
                </a:rPr>
                <a:t>provide little or no abstraction, e.g., machine code and assembly language</a:t>
              </a:r>
            </a:p>
            <a:p>
              <a:pPr marL="801688" lvl="1" indent="-344488">
                <a:lnSpc>
                  <a:spcPct val="150000"/>
                </a:lnSpc>
                <a:buFont typeface="Arial" pitchFamily="34" charset="0"/>
                <a:buChar char="•"/>
              </a:pPr>
              <a:r>
                <a:rPr lang="en-US" dirty="0" smtClean="0">
                  <a:solidFill>
                    <a:schemeClr val="tx1"/>
                  </a:solidFill>
                </a:rPr>
                <a:t>Difficult to use</a:t>
              </a:r>
            </a:p>
            <a:p>
              <a:pPr marL="801688" lvl="1" indent="-344488">
                <a:lnSpc>
                  <a:spcPct val="150000"/>
                </a:lnSpc>
                <a:buFont typeface="Arial" pitchFamily="34" charset="0"/>
                <a:buChar char="•"/>
              </a:pPr>
              <a:r>
                <a:rPr lang="en-US" dirty="0" smtClean="0">
                  <a:solidFill>
                    <a:schemeClr val="tx1"/>
                  </a:solidFill>
                </a:rPr>
                <a:t>Allows to program efficiently and with a low memory footprint</a:t>
              </a:r>
            </a:p>
            <a:p>
              <a:pPr marL="344488" indent="-344488">
                <a:lnSpc>
                  <a:spcPct val="150000"/>
                </a:lnSpc>
                <a:buFont typeface="Arial" pitchFamily="34" charset="0"/>
                <a:buChar char="•"/>
              </a:pPr>
              <a:r>
                <a:rPr lang="en-US" b="1" i="1" dirty="0" smtClean="0">
                  <a:solidFill>
                    <a:schemeClr val="tx1"/>
                  </a:solidFill>
                </a:rPr>
                <a:t>High-level programming languages </a:t>
              </a:r>
              <a:r>
                <a:rPr lang="en-US" dirty="0" smtClean="0">
                  <a:solidFill>
                    <a:schemeClr val="tx1"/>
                  </a:solidFill>
                </a:rPr>
                <a:t>isolate the execution semantics of a computer architecture from the specification of the program</a:t>
              </a:r>
            </a:p>
            <a:p>
              <a:pPr marL="801688" lvl="1" indent="-344488">
                <a:lnSpc>
                  <a:spcPct val="150000"/>
                </a:lnSpc>
                <a:buFont typeface="Arial" pitchFamily="34" charset="0"/>
                <a:buChar char="•"/>
              </a:pPr>
              <a:r>
                <a:rPr lang="en-US" dirty="0" smtClean="0">
                  <a:solidFill>
                    <a:schemeClr val="tx1"/>
                  </a:solidFill>
                </a:rPr>
                <a:t>Simplifies program development</a:t>
              </a:r>
            </a:p>
            <a:p>
              <a:pPr marL="801688" lvl="1" indent="-344488">
                <a:lnSpc>
                  <a:spcPct val="150000"/>
                </a:lnSpc>
                <a:buFont typeface="Arial" pitchFamily="34" charset="0"/>
                <a:buChar char="•"/>
              </a:pPr>
              <a:endParaRPr lang="en-US" dirty="0" smtClean="0">
                <a:solidFill>
                  <a:schemeClr val="tx1"/>
                </a:solidFill>
              </a:endParaRPr>
            </a:p>
            <a:p>
              <a:endParaRPr lang="en-US" sz="2400" b="1" dirty="0" smtClean="0">
                <a:solidFill>
                  <a:schemeClr val="tx1"/>
                </a:solidFill>
              </a:endParaRPr>
            </a:p>
            <a:p>
              <a:endParaRPr lang="en-US" sz="2400" b="1" dirty="0" smtClean="0">
                <a:solidFill>
                  <a:schemeClr val="tx1"/>
                </a:solidFill>
              </a:endParaRPr>
            </a:p>
            <a:p>
              <a:endParaRPr lang="en-US" sz="2400" b="1" dirty="0" smtClean="0">
                <a:solidFill>
                  <a:schemeClr val="tx1"/>
                </a:solidFill>
              </a:endParaRPr>
            </a:p>
            <a:p>
              <a:r>
                <a:rPr lang="en-US" sz="2400" b="1" dirty="0" smtClean="0">
                  <a:solidFill>
                    <a:schemeClr val="tx1"/>
                  </a:solidFill>
                </a:rPr>
                <a:t>Machine code</a:t>
              </a:r>
            </a:p>
            <a:p>
              <a:r>
                <a:rPr lang="en-US" dirty="0" smtClean="0">
                  <a:solidFill>
                    <a:schemeClr val="tx1"/>
                  </a:solidFill>
                </a:rPr>
                <a:t>8B542408 83FA0077 06B80000 0000C383</a:t>
              </a:r>
            </a:p>
            <a:p>
              <a:r>
                <a:rPr lang="en-US" dirty="0" smtClean="0">
                  <a:solidFill>
                    <a:schemeClr val="tx1"/>
                  </a:solidFill>
                </a:rPr>
                <a:t>C9010000 008D0419 83FA0376 078BD98B</a:t>
              </a:r>
            </a:p>
            <a:p>
              <a:r>
                <a:rPr lang="en-US" dirty="0" smtClean="0">
                  <a:solidFill>
                    <a:schemeClr val="tx1"/>
                  </a:solidFill>
                </a:rPr>
                <a:t>B84AEBF1 5BC3</a:t>
              </a:r>
            </a:p>
            <a:p>
              <a:endParaRPr lang="en-US" dirty="0" smtClean="0">
                <a:solidFill>
                  <a:schemeClr val="tx1"/>
                </a:solidFill>
              </a:endParaRPr>
            </a:p>
            <a:p>
              <a:r>
                <a:rPr lang="en-US" sz="2000" b="1" dirty="0" smtClean="0">
                  <a:solidFill>
                    <a:schemeClr val="tx1"/>
                  </a:solidFill>
                </a:rPr>
                <a:t>Assembly language</a:t>
              </a:r>
            </a:p>
            <a:p>
              <a:r>
                <a:rPr lang="en-US" dirty="0" err="1" smtClean="0">
                  <a:solidFill>
                    <a:schemeClr val="tx1"/>
                  </a:solidFill>
                </a:rPr>
                <a:t>mov</a:t>
              </a:r>
              <a:r>
                <a:rPr lang="en-US" dirty="0" smtClean="0">
                  <a:solidFill>
                    <a:schemeClr val="tx1"/>
                  </a:solidFill>
                </a:rPr>
                <a:t> </a:t>
              </a:r>
              <a:r>
                <a:rPr lang="en-US" dirty="0" err="1" smtClean="0">
                  <a:solidFill>
                    <a:schemeClr val="tx1"/>
                  </a:solidFill>
                </a:rPr>
                <a:t>edx</a:t>
              </a:r>
              <a:r>
                <a:rPr lang="en-US" dirty="0" smtClean="0">
                  <a:solidFill>
                    <a:schemeClr val="tx1"/>
                  </a:solidFill>
                </a:rPr>
                <a:t>, [esp+8]</a:t>
              </a:r>
            </a:p>
            <a:p>
              <a:r>
                <a:rPr lang="en-US" dirty="0" err="1" smtClean="0">
                  <a:solidFill>
                    <a:schemeClr val="tx1"/>
                  </a:solidFill>
                </a:rPr>
                <a:t>cmp</a:t>
              </a:r>
              <a:r>
                <a:rPr lang="en-US" dirty="0" smtClean="0">
                  <a:solidFill>
                    <a:schemeClr val="tx1"/>
                  </a:solidFill>
                </a:rPr>
                <a:t> </a:t>
              </a:r>
              <a:r>
                <a:rPr lang="en-US" dirty="0" err="1" smtClean="0">
                  <a:solidFill>
                    <a:schemeClr val="tx1"/>
                  </a:solidFill>
                </a:rPr>
                <a:t>edx</a:t>
              </a:r>
              <a:r>
                <a:rPr lang="en-US" dirty="0" smtClean="0">
                  <a:solidFill>
                    <a:schemeClr val="tx1"/>
                  </a:solidFill>
                </a:rPr>
                <a:t>, 0</a:t>
              </a:r>
            </a:p>
            <a:p>
              <a:r>
                <a:rPr lang="en-US" dirty="0" err="1" smtClean="0">
                  <a:solidFill>
                    <a:schemeClr val="tx1"/>
                  </a:solidFill>
                </a:rPr>
                <a:t>ja</a:t>
              </a:r>
              <a:r>
                <a:rPr lang="en-US" dirty="0" smtClean="0">
                  <a:solidFill>
                    <a:schemeClr val="tx1"/>
                  </a:solidFill>
                </a:rPr>
                <a:t> @f</a:t>
              </a:r>
            </a:p>
            <a:p>
              <a:r>
                <a:rPr lang="en-US" dirty="0" err="1" smtClean="0">
                  <a:solidFill>
                    <a:schemeClr val="tx1"/>
                  </a:solidFill>
                </a:rPr>
                <a:t>mov</a:t>
              </a:r>
              <a:r>
                <a:rPr lang="en-US" dirty="0" smtClean="0">
                  <a:solidFill>
                    <a:schemeClr val="tx1"/>
                  </a:solidFill>
                </a:rPr>
                <a:t> </a:t>
              </a:r>
              <a:r>
                <a:rPr lang="en-US" dirty="0" err="1" smtClean="0">
                  <a:solidFill>
                    <a:schemeClr val="tx1"/>
                  </a:solidFill>
                </a:rPr>
                <a:t>eax</a:t>
              </a:r>
              <a:r>
                <a:rPr lang="en-US" dirty="0" smtClean="0">
                  <a:solidFill>
                    <a:schemeClr val="tx1"/>
                  </a:solidFill>
                </a:rPr>
                <a:t>, 0</a:t>
              </a:r>
            </a:p>
            <a:p>
              <a:r>
                <a:rPr lang="en-US" dirty="0" smtClean="0">
                  <a:solidFill>
                    <a:schemeClr val="tx1"/>
                  </a:solidFill>
                </a:rPr>
                <a:t>ret</a:t>
              </a:r>
            </a:p>
            <a:p>
              <a:endParaRPr lang="en-US" sz="2000" b="1" dirty="0" smtClean="0">
                <a:solidFill>
                  <a:schemeClr val="tx1"/>
                </a:solidFill>
              </a:endParaRPr>
            </a:p>
            <a:p>
              <a:r>
                <a:rPr lang="en-US" sz="2000" b="1" dirty="0" smtClean="0">
                  <a:solidFill>
                    <a:schemeClr val="tx1"/>
                  </a:solidFill>
                </a:rPr>
                <a:t>High-level language</a:t>
              </a:r>
            </a:p>
            <a:p>
              <a:r>
                <a:rPr lang="en-US" dirty="0" smtClean="0">
                  <a:solidFill>
                    <a:schemeClr val="tx1"/>
                  </a:solidFill>
                </a:rPr>
                <a:t>unsigned </a:t>
              </a:r>
              <a:r>
                <a:rPr lang="en-US" dirty="0" err="1" smtClean="0">
                  <a:solidFill>
                    <a:schemeClr val="tx1"/>
                  </a:solidFill>
                </a:rPr>
                <a:t>int</a:t>
              </a:r>
              <a:r>
                <a:rPr lang="en-US" dirty="0" smtClean="0">
                  <a:solidFill>
                    <a:schemeClr val="tx1"/>
                  </a:solidFill>
                </a:rPr>
                <a:t> fib(unsigned </a:t>
              </a:r>
              <a:r>
                <a:rPr lang="en-US" dirty="0" err="1" smtClean="0">
                  <a:solidFill>
                    <a:schemeClr val="tx1"/>
                  </a:solidFill>
                </a:rPr>
                <a:t>int</a:t>
              </a:r>
              <a:r>
                <a:rPr lang="en-US" dirty="0" smtClean="0">
                  <a:solidFill>
                    <a:schemeClr val="tx1"/>
                  </a:solidFill>
                </a:rPr>
                <a:t> n) {</a:t>
              </a:r>
            </a:p>
            <a:p>
              <a:r>
                <a:rPr lang="en-US" dirty="0" smtClean="0">
                  <a:solidFill>
                    <a:schemeClr val="tx1"/>
                  </a:solidFill>
                </a:rPr>
                <a:t>if (n &lt;= 0)</a:t>
              </a:r>
            </a:p>
            <a:p>
              <a:r>
                <a:rPr lang="en-US" dirty="0" smtClean="0">
                  <a:solidFill>
                    <a:schemeClr val="tx1"/>
                  </a:solidFill>
                </a:rPr>
                <a:t>return 0;</a:t>
              </a:r>
            </a:p>
            <a:p>
              <a:r>
                <a:rPr lang="en-US" dirty="0" smtClean="0">
                  <a:solidFill>
                    <a:schemeClr val="tx1"/>
                  </a:solidFill>
                </a:rPr>
                <a:t>else if (n &lt;= 2)</a:t>
              </a:r>
            </a:p>
            <a:p>
              <a:r>
                <a:rPr lang="en-US" dirty="0" smtClean="0">
                  <a:solidFill>
                    <a:schemeClr val="tx1"/>
                  </a:solidFill>
                </a:rPr>
                <a:t>return 1;</a:t>
              </a:r>
            </a:p>
            <a:p>
              <a:r>
                <a:rPr lang="en-US" dirty="0" smtClean="0">
                  <a:solidFill>
                    <a:schemeClr val="tx1"/>
                  </a:solidFill>
                </a:rPr>
                <a:t>else</a:t>
              </a:r>
            </a:p>
            <a:p>
              <a:r>
                <a:rPr lang="en-US" dirty="0" smtClean="0">
                  <a:solidFill>
                    <a:schemeClr val="tx1"/>
                  </a:solidFill>
                </a:rPr>
                <a:t>...</a:t>
              </a:r>
            </a:p>
            <a:p>
              <a:r>
                <a:rPr lang="en-US" dirty="0" smtClean="0">
                  <a:solidFill>
                    <a:schemeClr val="tx1"/>
                  </a:solidFill>
                </a:rPr>
                <a:t>}</a:t>
              </a:r>
              <a:endParaRPr lang="en-US" dirty="0">
                <a:solidFill>
                  <a:schemeClr val="tx1"/>
                </a:solidFill>
              </a:endParaRPr>
            </a:p>
          </p:txBody>
        </p:sp>
        <p:sp>
          <p:nvSpPr>
            <p:cNvPr id="30" name="object 12"/>
            <p:cNvSpPr txBox="1"/>
            <p:nvPr/>
          </p:nvSpPr>
          <p:spPr>
            <a:xfrm>
              <a:off x="261541" y="1281925"/>
              <a:ext cx="9071457" cy="86446"/>
            </a:xfrm>
            <a:prstGeom prst="rect">
              <a:avLst/>
            </a:prstGeom>
          </p:spPr>
          <p:txBody>
            <a:bodyPr vert="horz" wrap="square" lIns="0" tIns="0" rIns="0" bIns="0" numCol="2" rtlCol="0">
              <a:spAutoFit/>
            </a:bodyPr>
            <a:lstStyle/>
            <a:p>
              <a:endParaRPr lang="en-US" sz="1750" dirty="0"/>
            </a:p>
          </p:txBody>
        </p:sp>
      </p:grpSp>
      <p:sp>
        <p:nvSpPr>
          <p:cNvPr id="4" name="Footer Placeholder 3"/>
          <p:cNvSpPr>
            <a:spLocks noGrp="1"/>
          </p:cNvSpPr>
          <p:nvPr>
            <p:ph type="ftr" sz="quarter" idx="11"/>
          </p:nvPr>
        </p:nvSpPr>
        <p:spPr>
          <a:xfrm>
            <a:off x="4027465" y="6470341"/>
            <a:ext cx="4114800" cy="365125"/>
          </a:xfrm>
        </p:spPr>
        <p:txBody>
          <a:bodyPr/>
          <a:lstStyle/>
          <a:p>
            <a:r>
              <a:rPr lang="en-US" dirty="0" err="1" smtClean="0"/>
              <a:t>Arun</a:t>
            </a:r>
            <a:r>
              <a:rPr lang="en-US" dirty="0" smtClean="0"/>
              <a:t>, </a:t>
            </a:r>
            <a:r>
              <a:rPr lang="en-US" dirty="0" err="1" smtClean="0"/>
              <a:t>Asst</a:t>
            </a:r>
            <a:r>
              <a:rPr lang="en-US" dirty="0" smtClean="0"/>
              <a:t> Prof, </a:t>
            </a:r>
            <a:r>
              <a:rPr lang="en-US" dirty="0" err="1" smtClean="0"/>
              <a:t>Dept</a:t>
            </a:r>
            <a:r>
              <a:rPr lang="en-US" dirty="0" smtClean="0"/>
              <a:t> of SWE, SRMIST</a:t>
            </a:r>
            <a:endParaRPr lang="en-IN" dirty="0"/>
          </a:p>
        </p:txBody>
      </p:sp>
      <p:sp>
        <p:nvSpPr>
          <p:cNvPr id="6" name="Rectangle 5"/>
          <p:cNvSpPr/>
          <p:nvPr/>
        </p:nvSpPr>
        <p:spPr>
          <a:xfrm>
            <a:off x="-11135" y="0"/>
            <a:ext cx="12203136" cy="4706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000" b="1" dirty="0" smtClean="0">
                <a:solidFill>
                  <a:schemeClr val="bg1"/>
                </a:solidFill>
              </a:rPr>
              <a:t>Introduction to Programming Languages</a:t>
            </a:r>
            <a:endParaRPr lang="en-IN" sz="2000" b="1" dirty="0">
              <a:solidFill>
                <a:schemeClr val="bg1"/>
              </a:solidFill>
            </a:endParaRPr>
          </a:p>
        </p:txBody>
      </p:sp>
    </p:spTree>
    <p:extLst>
      <p:ext uri="{BB962C8B-B14F-4D97-AF65-F5344CB8AC3E}">
        <p14:creationId xmlns:p14="http://schemas.microsoft.com/office/powerpoint/2010/main" xmlns="" val="38636097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Button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2381999"/>
          </a:xfrm>
          <a:prstGeom prst="rect">
            <a:avLst/>
          </a:prstGeom>
        </p:spPr>
        <p:txBody>
          <a:bodyPr vert="horz" wrap="square" lIns="0" tIns="0" rIns="0" bIns="0" numCol="1" rtlCol="0">
            <a:spAutoFit/>
          </a:bodyPr>
          <a:lstStyle/>
          <a:p>
            <a:pPr lvl="1" algn="just" fontAlgn="base">
              <a:lnSpc>
                <a:spcPct val="150000"/>
              </a:lnSpc>
            </a:pPr>
            <a:r>
              <a:rPr lang="en-IN" sz="1750" dirty="0"/>
              <a:t>import </a:t>
            </a:r>
            <a:r>
              <a:rPr lang="en-IN" sz="1750" dirty="0" err="1"/>
              <a:t>tkinter</a:t>
            </a:r>
            <a:r>
              <a:rPr lang="en-IN" sz="1750" dirty="0"/>
              <a:t> as </a:t>
            </a:r>
            <a:r>
              <a:rPr lang="en-IN" sz="1750" dirty="0" err="1"/>
              <a:t>tk</a:t>
            </a:r>
            <a:r>
              <a:rPr lang="en-IN" sz="1750" dirty="0"/>
              <a:t> </a:t>
            </a:r>
          </a:p>
          <a:p>
            <a:pPr lvl="1" algn="just" fontAlgn="base">
              <a:lnSpc>
                <a:spcPct val="150000"/>
              </a:lnSpc>
            </a:pPr>
            <a:r>
              <a:rPr lang="en-IN" sz="1750" dirty="0"/>
              <a:t>r = </a:t>
            </a:r>
            <a:r>
              <a:rPr lang="en-IN" sz="1750" dirty="0" err="1"/>
              <a:t>tk.Tk</a:t>
            </a:r>
            <a:r>
              <a:rPr lang="en-IN" sz="1750" dirty="0"/>
              <a:t>() </a:t>
            </a:r>
          </a:p>
          <a:p>
            <a:pPr lvl="1" algn="just" fontAlgn="base">
              <a:lnSpc>
                <a:spcPct val="150000"/>
              </a:lnSpc>
            </a:pPr>
            <a:r>
              <a:rPr lang="en-IN" sz="1750" dirty="0" err="1"/>
              <a:t>r.title</a:t>
            </a:r>
            <a:r>
              <a:rPr lang="en-IN" sz="1750" dirty="0"/>
              <a:t>('Counting Seconds') </a:t>
            </a:r>
          </a:p>
          <a:p>
            <a:pPr lvl="1" algn="just" fontAlgn="base">
              <a:lnSpc>
                <a:spcPct val="150000"/>
              </a:lnSpc>
            </a:pPr>
            <a:r>
              <a:rPr lang="en-IN" sz="1750" dirty="0"/>
              <a:t>button = </a:t>
            </a:r>
            <a:r>
              <a:rPr lang="en-IN" sz="1750" dirty="0" err="1"/>
              <a:t>tk.Button</a:t>
            </a:r>
            <a:r>
              <a:rPr lang="en-IN" sz="1750" dirty="0"/>
              <a:t>(r, text='Stop', width=25, command=</a:t>
            </a:r>
            <a:r>
              <a:rPr lang="en-IN" sz="1750" dirty="0" err="1"/>
              <a:t>r.destroy</a:t>
            </a:r>
            <a:r>
              <a:rPr lang="en-IN" sz="1750" dirty="0"/>
              <a:t>) </a:t>
            </a:r>
          </a:p>
          <a:p>
            <a:pPr lvl="1" algn="just" fontAlgn="base">
              <a:lnSpc>
                <a:spcPct val="150000"/>
              </a:lnSpc>
            </a:pPr>
            <a:r>
              <a:rPr lang="en-IN" sz="1750" dirty="0" err="1"/>
              <a:t>button.pack</a:t>
            </a:r>
            <a:r>
              <a:rPr lang="en-IN" sz="1750" dirty="0"/>
              <a:t>() </a:t>
            </a:r>
          </a:p>
          <a:p>
            <a:pPr lvl="1" algn="just" fontAlgn="base">
              <a:lnSpc>
                <a:spcPct val="150000"/>
              </a:lnSpc>
            </a:pPr>
            <a:r>
              <a:rPr lang="en-IN" sz="1750" dirty="0" err="1"/>
              <a:t>r.mainloop</a:t>
            </a:r>
            <a:r>
              <a:rPr lang="en-IN" sz="1750" dirty="0"/>
              <a:t>() </a:t>
            </a:r>
          </a:p>
        </p:txBody>
      </p:sp>
      <p:pic>
        <p:nvPicPr>
          <p:cNvPr id="5" name="Picture 4"/>
          <p:cNvPicPr>
            <a:picLocks noChangeAspect="1"/>
          </p:cNvPicPr>
          <p:nvPr/>
        </p:nvPicPr>
        <p:blipFill>
          <a:blip r:embed="rId3"/>
          <a:stretch>
            <a:fillRect/>
          </a:stretch>
        </p:blipFill>
        <p:spPr>
          <a:xfrm>
            <a:off x="6408083" y="3360084"/>
            <a:ext cx="2995175" cy="2099422"/>
          </a:xfrm>
          <a:prstGeom prst="rect">
            <a:avLst/>
          </a:prstGeom>
        </p:spPr>
      </p:pic>
    </p:spTree>
    <p:extLst>
      <p:ext uri="{BB962C8B-B14F-4D97-AF65-F5344CB8AC3E}">
        <p14:creationId xmlns:p14="http://schemas.microsoft.com/office/powerpoint/2010/main" xmlns="" val="7298543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Button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605935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button, unlike a frame or label, is very much designed for the user to interact with, and in particular, press to perform some action. Like labels, they can display text or images, but also have a whole range of new options used to control their </a:t>
            </a:r>
            <a:r>
              <a:rPr lang="en-IN" sz="1750" dirty="0" err="1"/>
              <a:t>behavior</a:t>
            </a:r>
            <a:r>
              <a:rPr lang="en-IN" sz="1750" dirty="0" smtClean="0"/>
              <a:t>.</a:t>
            </a:r>
          </a:p>
          <a:p>
            <a:pPr algn="just" fontAlgn="base">
              <a:lnSpc>
                <a:spcPct val="150000"/>
              </a:lnSpc>
            </a:pPr>
            <a:endParaRPr lang="en-IN" sz="1750" dirty="0"/>
          </a:p>
          <a:p>
            <a:pPr algn="just" fontAlgn="base">
              <a:lnSpc>
                <a:spcPct val="150000"/>
              </a:lnSpc>
            </a:pPr>
            <a:r>
              <a:rPr lang="en-IN" sz="1750" dirty="0" smtClean="0"/>
              <a:t>Syntax</a:t>
            </a:r>
          </a:p>
          <a:p>
            <a:pPr algn="just" fontAlgn="base">
              <a:lnSpc>
                <a:spcPct val="150000"/>
              </a:lnSpc>
            </a:pPr>
            <a:r>
              <a:rPr lang="en-IN" sz="1750" dirty="0" smtClean="0"/>
              <a:t>	</a:t>
            </a:r>
            <a:r>
              <a:rPr lang="en-IN" sz="1750" i="1" dirty="0"/>
              <a:t>button = </a:t>
            </a:r>
            <a:r>
              <a:rPr lang="en-IN" sz="1750" i="1" dirty="0" err="1"/>
              <a:t>ttk.Button</a:t>
            </a:r>
            <a:r>
              <a:rPr lang="en-IN" sz="1750" i="1" dirty="0"/>
              <a:t>(parent, text</a:t>
            </a:r>
            <a:r>
              <a:rPr lang="en-IN" sz="1750" i="1" dirty="0" smtClean="0"/>
              <a:t>=‘</a:t>
            </a:r>
            <a:r>
              <a:rPr lang="en-IN" sz="1750" i="1" dirty="0" err="1" smtClean="0"/>
              <a:t>ClickMe</a:t>
            </a:r>
            <a:r>
              <a:rPr lang="en-IN" sz="1750" i="1" dirty="0" smtClean="0"/>
              <a:t>', </a:t>
            </a:r>
            <a:r>
              <a:rPr lang="en-IN" sz="1750" i="1" dirty="0"/>
              <a:t>command=</a:t>
            </a:r>
            <a:r>
              <a:rPr lang="en-IN" sz="1750" i="1" dirty="0" err="1"/>
              <a:t>submitForm</a:t>
            </a:r>
            <a:r>
              <a:rPr lang="en-IN" sz="1750" i="1" dirty="0" smtClean="0"/>
              <a:t>)</a:t>
            </a:r>
          </a:p>
          <a:p>
            <a:pPr algn="just" fontAlgn="base">
              <a:lnSpc>
                <a:spcPct val="150000"/>
              </a:lnSpc>
            </a:pPr>
            <a:r>
              <a:rPr lang="en-IN" sz="1750" b="1" i="1" dirty="0" smtClean="0"/>
              <a:t>Example:</a:t>
            </a:r>
            <a:endParaRPr lang="en-IN" sz="1750" b="1" i="1" dirty="0"/>
          </a:p>
          <a:p>
            <a:pPr lvl="1" algn="just" fontAlgn="base">
              <a:lnSpc>
                <a:spcPct val="150000"/>
              </a:lnSpc>
            </a:pPr>
            <a:r>
              <a:rPr lang="en-IN" sz="1750" dirty="0"/>
              <a:t>import </a:t>
            </a:r>
            <a:r>
              <a:rPr lang="en-IN" sz="1750" dirty="0" err="1"/>
              <a:t>tkinter</a:t>
            </a:r>
            <a:r>
              <a:rPr lang="en-IN" sz="1750" dirty="0"/>
              <a:t> as </a:t>
            </a:r>
            <a:r>
              <a:rPr lang="en-IN" sz="1750" dirty="0" err="1"/>
              <a:t>tk</a:t>
            </a:r>
            <a:endParaRPr lang="en-IN" sz="1750" dirty="0"/>
          </a:p>
          <a:p>
            <a:pPr lvl="1" algn="just" fontAlgn="base">
              <a:lnSpc>
                <a:spcPct val="150000"/>
              </a:lnSpc>
            </a:pPr>
            <a:r>
              <a:rPr lang="en-IN" sz="1750" dirty="0"/>
              <a:t>from </a:t>
            </a:r>
            <a:r>
              <a:rPr lang="en-IN" sz="1750" dirty="0" err="1"/>
              <a:t>tkinter</a:t>
            </a:r>
            <a:r>
              <a:rPr lang="en-IN" sz="1750" dirty="0"/>
              <a:t> import </a:t>
            </a:r>
            <a:r>
              <a:rPr lang="en-IN" sz="1750" dirty="0" err="1"/>
              <a:t>messagebox</a:t>
            </a:r>
            <a:endParaRPr lang="en-IN" sz="1750" dirty="0"/>
          </a:p>
          <a:p>
            <a:pPr lvl="1" algn="just" fontAlgn="base">
              <a:lnSpc>
                <a:spcPct val="150000"/>
              </a:lnSpc>
            </a:pPr>
            <a:r>
              <a:rPr lang="en-IN" sz="1750" dirty="0" err="1" smtClean="0"/>
              <a:t>def</a:t>
            </a:r>
            <a:r>
              <a:rPr lang="en-IN" sz="1750" dirty="0" smtClean="0"/>
              <a:t> </a:t>
            </a:r>
            <a:r>
              <a:rPr lang="en-IN" sz="1750" dirty="0"/>
              <a:t>hello():</a:t>
            </a:r>
          </a:p>
          <a:p>
            <a:pPr lvl="1" algn="just" fontAlgn="base">
              <a:lnSpc>
                <a:spcPct val="150000"/>
              </a:lnSpc>
            </a:pPr>
            <a:r>
              <a:rPr lang="en-IN" sz="1750" dirty="0"/>
              <a:t>   </a:t>
            </a:r>
            <a:r>
              <a:rPr lang="en-IN" sz="1750" dirty="0" err="1"/>
              <a:t>msg</a:t>
            </a:r>
            <a:r>
              <a:rPr lang="en-IN" sz="1750" dirty="0"/>
              <a:t> = </a:t>
            </a:r>
            <a:r>
              <a:rPr lang="en-IN" sz="1750" dirty="0" err="1"/>
              <a:t>messagebox.showinfo</a:t>
            </a:r>
            <a:r>
              <a:rPr lang="en-IN" sz="1750" dirty="0"/>
              <a:t>( "GUI Event </a:t>
            </a:r>
            <a:r>
              <a:rPr lang="en-IN" sz="1750" dirty="0" err="1"/>
              <a:t>Demo","Button</a:t>
            </a:r>
            <a:r>
              <a:rPr lang="en-IN" sz="1750" dirty="0"/>
              <a:t> Demo")</a:t>
            </a:r>
          </a:p>
          <a:p>
            <a:pPr lvl="1" algn="just" fontAlgn="base">
              <a:lnSpc>
                <a:spcPct val="150000"/>
              </a:lnSpc>
            </a:pPr>
            <a:r>
              <a:rPr lang="en-IN" sz="1750" dirty="0" smtClean="0"/>
              <a:t>root </a:t>
            </a:r>
            <a:r>
              <a:rPr lang="en-IN" sz="1750" dirty="0"/>
              <a:t>= </a:t>
            </a:r>
            <a:r>
              <a:rPr lang="en-IN" sz="1750" dirty="0" err="1"/>
              <a:t>tk.Tk</a:t>
            </a:r>
            <a:r>
              <a:rPr lang="en-IN" sz="1750" dirty="0"/>
              <a:t>()</a:t>
            </a:r>
          </a:p>
          <a:p>
            <a:pPr lvl="1" algn="just" fontAlgn="base">
              <a:lnSpc>
                <a:spcPct val="150000"/>
              </a:lnSpc>
            </a:pPr>
            <a:r>
              <a:rPr lang="en-IN" sz="1750" dirty="0" err="1"/>
              <a:t>root.geometry</a:t>
            </a:r>
            <a:r>
              <a:rPr lang="en-IN" sz="1750" dirty="0"/>
              <a:t>("200x200")</a:t>
            </a:r>
          </a:p>
          <a:p>
            <a:pPr lvl="1" algn="just" fontAlgn="base">
              <a:lnSpc>
                <a:spcPct val="150000"/>
              </a:lnSpc>
            </a:pPr>
            <a:r>
              <a:rPr lang="en-IN" sz="1750" dirty="0"/>
              <a:t>b = </a:t>
            </a:r>
            <a:r>
              <a:rPr lang="en-IN" sz="1750" dirty="0" err="1"/>
              <a:t>tk.Button</a:t>
            </a:r>
            <a:r>
              <a:rPr lang="en-IN" sz="1750" dirty="0"/>
              <a:t>(root, text='Fire </a:t>
            </a:r>
            <a:r>
              <a:rPr lang="en-IN" sz="1750" dirty="0" err="1"/>
              <a:t>Me',command</a:t>
            </a:r>
            <a:r>
              <a:rPr lang="en-IN" sz="1750" dirty="0"/>
              <a:t>=hello)</a:t>
            </a:r>
          </a:p>
          <a:p>
            <a:pPr lvl="1" algn="just" fontAlgn="base">
              <a:lnSpc>
                <a:spcPct val="150000"/>
              </a:lnSpc>
            </a:pPr>
            <a:r>
              <a:rPr lang="en-IN" sz="1750" dirty="0" err="1"/>
              <a:t>b.place</a:t>
            </a:r>
            <a:r>
              <a:rPr lang="en-IN" sz="1750" dirty="0"/>
              <a:t>(x=50,y=50)</a:t>
            </a:r>
          </a:p>
          <a:p>
            <a:pPr lvl="1" algn="just" fontAlgn="base">
              <a:lnSpc>
                <a:spcPct val="150000"/>
              </a:lnSpc>
            </a:pPr>
            <a:r>
              <a:rPr lang="en-IN" sz="1750" dirty="0" err="1"/>
              <a:t>root.mainloop</a:t>
            </a:r>
            <a:r>
              <a:rPr lang="en-IN" sz="1750" dirty="0" smtClean="0"/>
              <a:t>()</a:t>
            </a:r>
            <a:endParaRPr lang="en-IN" sz="1750" dirty="0"/>
          </a:p>
        </p:txBody>
      </p:sp>
      <p:pic>
        <p:nvPicPr>
          <p:cNvPr id="4" name="Picture 3"/>
          <p:cNvPicPr>
            <a:picLocks noChangeAspect="1"/>
          </p:cNvPicPr>
          <p:nvPr/>
        </p:nvPicPr>
        <p:blipFill>
          <a:blip r:embed="rId3"/>
          <a:stretch>
            <a:fillRect/>
          </a:stretch>
        </p:blipFill>
        <p:spPr>
          <a:xfrm>
            <a:off x="7979988" y="3095618"/>
            <a:ext cx="2347353" cy="2913955"/>
          </a:xfrm>
          <a:prstGeom prst="rect">
            <a:avLst/>
          </a:prstGeom>
        </p:spPr>
      </p:pic>
    </p:spTree>
    <p:extLst>
      <p:ext uri="{BB962C8B-B14F-4D97-AF65-F5344CB8AC3E}">
        <p14:creationId xmlns:p14="http://schemas.microsoft.com/office/powerpoint/2010/main" xmlns="" val="33934385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Button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525143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err="1"/>
              <a:t>Button:To</a:t>
            </a:r>
            <a:r>
              <a:rPr lang="en-IN" sz="1750" dirty="0"/>
              <a:t> add a button in your application, this widget is used</a:t>
            </a:r>
            <a:r>
              <a:rPr lang="en-IN" sz="1750" dirty="0" smtClean="0"/>
              <a:t>.</a:t>
            </a:r>
          </a:p>
          <a:p>
            <a:pPr fontAlgn="base">
              <a:lnSpc>
                <a:spcPct val="150000"/>
              </a:lnSpc>
            </a:pPr>
            <a:r>
              <a:rPr lang="en-IN" sz="1750" b="1" dirty="0" smtClean="0"/>
              <a:t>Syntax :</a:t>
            </a:r>
          </a:p>
          <a:p>
            <a:pPr fontAlgn="base">
              <a:lnSpc>
                <a:spcPct val="150000"/>
              </a:lnSpc>
            </a:pPr>
            <a:r>
              <a:rPr lang="en-IN" sz="1750" dirty="0"/>
              <a:t>	</a:t>
            </a:r>
            <a:r>
              <a:rPr lang="en-IN" sz="1750" dirty="0" smtClean="0"/>
              <a:t>w=Button(master</a:t>
            </a:r>
            <a:r>
              <a:rPr lang="en-IN" sz="1750" dirty="0"/>
              <a:t>, </a:t>
            </a:r>
            <a:r>
              <a:rPr lang="en-IN" sz="1750" dirty="0" smtClean="0"/>
              <a:t>text=“caption” option=value)</a:t>
            </a:r>
          </a:p>
          <a:p>
            <a:pPr fontAlgn="base">
              <a:lnSpc>
                <a:spcPct val="150000"/>
              </a:lnSpc>
            </a:pPr>
            <a:endParaRPr lang="en-IN" sz="1750" dirty="0" smtClean="0"/>
          </a:p>
          <a:p>
            <a:pPr marL="285750" indent="-285750" fontAlgn="base">
              <a:lnSpc>
                <a:spcPct val="150000"/>
              </a:lnSpc>
              <a:buFont typeface="Arial" panose="020B0604020202020204" pitchFamily="34" charset="0"/>
              <a:buChar char="•"/>
            </a:pPr>
            <a:r>
              <a:rPr lang="en-IN" sz="1750" dirty="0" smtClean="0"/>
              <a:t>master </a:t>
            </a:r>
            <a:r>
              <a:rPr lang="en-IN" sz="1750" dirty="0"/>
              <a:t>is the parameter used to represent the parent </a:t>
            </a:r>
            <a:r>
              <a:rPr lang="en-IN" sz="1750" dirty="0" smtClean="0"/>
              <a:t>window.</a:t>
            </a:r>
          </a:p>
          <a:p>
            <a:pPr marL="285750" indent="-285750" fontAlgn="base">
              <a:lnSpc>
                <a:spcPct val="150000"/>
              </a:lnSpc>
              <a:buFont typeface="Arial" panose="020B0604020202020204" pitchFamily="34" charset="0"/>
              <a:buChar char="•"/>
            </a:pPr>
            <a:r>
              <a:rPr lang="en-IN" sz="1750" dirty="0" err="1" smtClean="0"/>
              <a:t>activebackground</a:t>
            </a:r>
            <a:r>
              <a:rPr lang="en-IN" sz="1750" dirty="0"/>
              <a:t>: to set the background color when button is under the cursor.</a:t>
            </a:r>
          </a:p>
          <a:p>
            <a:pPr marL="285750" indent="-285750" algn="just" fontAlgn="base">
              <a:lnSpc>
                <a:spcPct val="150000"/>
              </a:lnSpc>
              <a:buFont typeface="Arial" panose="020B0604020202020204" pitchFamily="34" charset="0"/>
              <a:buChar char="•"/>
            </a:pPr>
            <a:r>
              <a:rPr lang="en-IN" sz="1750" dirty="0" err="1" smtClean="0"/>
              <a:t>activeforeground</a:t>
            </a:r>
            <a:r>
              <a:rPr lang="en-IN" sz="1750" dirty="0"/>
              <a:t>: to set the foreground color when button is under the cursor.</a:t>
            </a:r>
          </a:p>
          <a:p>
            <a:pPr marL="285750" indent="-285750" algn="just" fontAlgn="base">
              <a:lnSpc>
                <a:spcPct val="150000"/>
              </a:lnSpc>
              <a:buFont typeface="Arial" panose="020B0604020202020204" pitchFamily="34" charset="0"/>
              <a:buChar char="•"/>
            </a:pPr>
            <a:r>
              <a:rPr lang="en-IN" sz="1750" dirty="0" err="1"/>
              <a:t>bg</a:t>
            </a:r>
            <a:r>
              <a:rPr lang="en-IN" sz="1750" dirty="0"/>
              <a:t>: to set he normal background color.</a:t>
            </a:r>
          </a:p>
          <a:p>
            <a:pPr marL="285750" indent="-285750" algn="just" fontAlgn="base">
              <a:lnSpc>
                <a:spcPct val="150000"/>
              </a:lnSpc>
              <a:buFont typeface="Arial" panose="020B0604020202020204" pitchFamily="34" charset="0"/>
              <a:buChar char="•"/>
            </a:pPr>
            <a:r>
              <a:rPr lang="en-IN" sz="1750" dirty="0"/>
              <a:t>command: to call a function.</a:t>
            </a:r>
          </a:p>
          <a:p>
            <a:pPr marL="285750" indent="-285750" algn="just" fontAlgn="base">
              <a:lnSpc>
                <a:spcPct val="150000"/>
              </a:lnSpc>
              <a:buFont typeface="Arial" panose="020B0604020202020204" pitchFamily="34" charset="0"/>
              <a:buChar char="•"/>
            </a:pPr>
            <a:r>
              <a:rPr lang="en-IN" sz="1750" dirty="0"/>
              <a:t>font: to set the font on the button label.</a:t>
            </a:r>
          </a:p>
          <a:p>
            <a:pPr marL="285750" indent="-285750" algn="just" fontAlgn="base">
              <a:lnSpc>
                <a:spcPct val="150000"/>
              </a:lnSpc>
              <a:buFont typeface="Arial" panose="020B0604020202020204" pitchFamily="34" charset="0"/>
              <a:buChar char="•"/>
            </a:pPr>
            <a:r>
              <a:rPr lang="en-IN" sz="1750" dirty="0"/>
              <a:t>image: to set the image on the button.</a:t>
            </a:r>
          </a:p>
          <a:p>
            <a:pPr marL="285750" indent="-285750" algn="just" fontAlgn="base">
              <a:lnSpc>
                <a:spcPct val="150000"/>
              </a:lnSpc>
              <a:buFont typeface="Arial" panose="020B0604020202020204" pitchFamily="34" charset="0"/>
              <a:buChar char="•"/>
            </a:pPr>
            <a:r>
              <a:rPr lang="en-IN" sz="1750" dirty="0"/>
              <a:t>width: to set the width of the button.</a:t>
            </a:r>
          </a:p>
          <a:p>
            <a:pPr marL="285750" indent="-285750" algn="just" fontAlgn="base">
              <a:lnSpc>
                <a:spcPct val="150000"/>
              </a:lnSpc>
              <a:buFont typeface="Arial" panose="020B0604020202020204" pitchFamily="34" charset="0"/>
              <a:buChar char="•"/>
            </a:pPr>
            <a:r>
              <a:rPr lang="en-IN" sz="1750" dirty="0"/>
              <a:t>height: to set the height of the button.</a:t>
            </a:r>
          </a:p>
        </p:txBody>
      </p:sp>
    </p:spTree>
    <p:extLst>
      <p:ext uri="{BB962C8B-B14F-4D97-AF65-F5344CB8AC3E}">
        <p14:creationId xmlns:p14="http://schemas.microsoft.com/office/powerpoint/2010/main" xmlns="" val="26364529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Entry Widgets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6463308"/>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An entry presents the user with a single line text field that they can use to type in a string value. These can be just about anything: their name, a city, a password, social security number, and so on</a:t>
            </a:r>
            <a:r>
              <a:rPr lang="en-IN" sz="1750" dirty="0" smtClean="0"/>
              <a:t>.</a:t>
            </a:r>
          </a:p>
          <a:p>
            <a:pPr algn="just" fontAlgn="base">
              <a:lnSpc>
                <a:spcPct val="150000"/>
              </a:lnSpc>
            </a:pPr>
            <a:r>
              <a:rPr lang="en-IN" sz="1750" b="1" dirty="0" smtClean="0"/>
              <a:t>Syntax</a:t>
            </a:r>
          </a:p>
          <a:p>
            <a:pPr algn="just" fontAlgn="base">
              <a:lnSpc>
                <a:spcPct val="150000"/>
              </a:lnSpc>
            </a:pPr>
            <a:r>
              <a:rPr lang="en-IN" sz="1750" dirty="0" smtClean="0"/>
              <a:t>	</a:t>
            </a:r>
            <a:r>
              <a:rPr lang="en-IN" sz="1750" i="1" dirty="0"/>
              <a:t>name = </a:t>
            </a:r>
            <a:r>
              <a:rPr lang="en-IN" sz="1750" i="1" dirty="0" err="1"/>
              <a:t>ttk.Entry</a:t>
            </a:r>
            <a:r>
              <a:rPr lang="en-IN" sz="1750" i="1" dirty="0"/>
              <a:t>(parent, </a:t>
            </a:r>
            <a:r>
              <a:rPr lang="en-IN" sz="1750" i="1" dirty="0" err="1"/>
              <a:t>textvariable</a:t>
            </a:r>
            <a:r>
              <a:rPr lang="en-IN" sz="1750" i="1" dirty="0"/>
              <a:t>=username</a:t>
            </a:r>
            <a:r>
              <a:rPr lang="en-IN" sz="1750" i="1" dirty="0" smtClean="0"/>
              <a:t>)</a:t>
            </a:r>
          </a:p>
          <a:p>
            <a:pPr algn="just" fontAlgn="base">
              <a:lnSpc>
                <a:spcPct val="150000"/>
              </a:lnSpc>
            </a:pPr>
            <a:r>
              <a:rPr lang="en-IN" sz="1750" b="1" i="1" dirty="0" smtClean="0"/>
              <a:t>Example:</a:t>
            </a:r>
            <a:endParaRPr lang="en-IN" sz="1750" b="1" i="1" dirty="0"/>
          </a:p>
          <a:p>
            <a:pPr lvl="1" algn="just" fontAlgn="base">
              <a:lnSpc>
                <a:spcPct val="150000"/>
              </a:lnSpc>
            </a:pPr>
            <a:r>
              <a:rPr lang="en-IN" sz="1750" dirty="0" err="1" smtClean="0"/>
              <a:t>def</a:t>
            </a:r>
            <a:r>
              <a:rPr lang="en-IN" sz="1750" dirty="0" smtClean="0"/>
              <a:t> </a:t>
            </a:r>
            <a:r>
              <a:rPr lang="en-IN" sz="1750" dirty="0"/>
              <a:t>hello():</a:t>
            </a:r>
          </a:p>
          <a:p>
            <a:pPr lvl="1" algn="just" fontAlgn="base">
              <a:lnSpc>
                <a:spcPct val="150000"/>
              </a:lnSpc>
            </a:pPr>
            <a:r>
              <a:rPr lang="en-IN" sz="1750" dirty="0"/>
              <a:t>   </a:t>
            </a:r>
            <a:r>
              <a:rPr lang="en-IN" sz="1750" dirty="0" err="1"/>
              <a:t>msg</a:t>
            </a:r>
            <a:r>
              <a:rPr lang="en-IN" sz="1750" dirty="0"/>
              <a:t> = </a:t>
            </a:r>
            <a:r>
              <a:rPr lang="en-IN" sz="1750" dirty="0" err="1"/>
              <a:t>messagebox.showinfo</a:t>
            </a:r>
            <a:r>
              <a:rPr lang="en-IN" sz="1750" dirty="0"/>
              <a:t>( "GUI Event Demo",</a:t>
            </a:r>
            <a:r>
              <a:rPr lang="en-IN" sz="1750" dirty="0" err="1"/>
              <a:t>t.get</a:t>
            </a:r>
            <a:r>
              <a:rPr lang="en-IN" sz="1750" dirty="0"/>
              <a:t>())</a:t>
            </a:r>
          </a:p>
          <a:p>
            <a:pPr lvl="1" algn="just" fontAlgn="base">
              <a:lnSpc>
                <a:spcPct val="150000"/>
              </a:lnSpc>
            </a:pPr>
            <a:r>
              <a:rPr lang="en-IN" sz="1750" dirty="0" smtClean="0"/>
              <a:t>root </a:t>
            </a:r>
            <a:r>
              <a:rPr lang="en-IN" sz="1750" dirty="0"/>
              <a:t>= </a:t>
            </a:r>
            <a:r>
              <a:rPr lang="en-IN" sz="1750" dirty="0" err="1"/>
              <a:t>tk.Tk</a:t>
            </a:r>
            <a:r>
              <a:rPr lang="en-IN" sz="1750" dirty="0"/>
              <a:t>()</a:t>
            </a:r>
          </a:p>
          <a:p>
            <a:pPr lvl="1" algn="just" fontAlgn="base">
              <a:lnSpc>
                <a:spcPct val="150000"/>
              </a:lnSpc>
            </a:pPr>
            <a:r>
              <a:rPr lang="en-IN" sz="1750" dirty="0" err="1"/>
              <a:t>root.geometry</a:t>
            </a:r>
            <a:r>
              <a:rPr lang="en-IN" sz="1750" dirty="0"/>
              <a:t>("200x200")</a:t>
            </a:r>
          </a:p>
          <a:p>
            <a:pPr lvl="1" algn="just" fontAlgn="base">
              <a:lnSpc>
                <a:spcPct val="150000"/>
              </a:lnSpc>
            </a:pPr>
            <a:r>
              <a:rPr lang="en-IN" sz="1750" dirty="0"/>
              <a:t>l1=tk.Label(</a:t>
            </a:r>
            <a:r>
              <a:rPr lang="en-IN" sz="1750" dirty="0" err="1"/>
              <a:t>root,text</a:t>
            </a:r>
            <a:r>
              <a:rPr lang="en-IN" sz="1750" dirty="0"/>
              <a:t>="Name:")</a:t>
            </a:r>
          </a:p>
          <a:p>
            <a:pPr lvl="1" algn="just" fontAlgn="base">
              <a:lnSpc>
                <a:spcPct val="150000"/>
              </a:lnSpc>
            </a:pPr>
            <a:r>
              <a:rPr lang="en-IN" sz="1750" dirty="0"/>
              <a:t>l1.grid(row=0)</a:t>
            </a:r>
          </a:p>
          <a:p>
            <a:pPr lvl="1" algn="just" fontAlgn="base">
              <a:lnSpc>
                <a:spcPct val="150000"/>
              </a:lnSpc>
            </a:pPr>
            <a:r>
              <a:rPr lang="en-IN" sz="1750" dirty="0"/>
              <a:t>t=</a:t>
            </a:r>
            <a:r>
              <a:rPr lang="en-IN" sz="1750" dirty="0" err="1"/>
              <a:t>tk.Entry</a:t>
            </a:r>
            <a:r>
              <a:rPr lang="en-IN" sz="1750" dirty="0"/>
              <a:t>(root)</a:t>
            </a:r>
          </a:p>
          <a:p>
            <a:pPr lvl="1" algn="just" fontAlgn="base">
              <a:lnSpc>
                <a:spcPct val="150000"/>
              </a:lnSpc>
            </a:pPr>
            <a:r>
              <a:rPr lang="en-IN" sz="1750" dirty="0" err="1"/>
              <a:t>t.grid</a:t>
            </a:r>
            <a:r>
              <a:rPr lang="en-IN" sz="1750" dirty="0"/>
              <a:t>(row=0,column=1)</a:t>
            </a:r>
          </a:p>
          <a:p>
            <a:pPr lvl="1" algn="just" fontAlgn="base">
              <a:lnSpc>
                <a:spcPct val="150000"/>
              </a:lnSpc>
            </a:pPr>
            <a:r>
              <a:rPr lang="en-IN" sz="1750" dirty="0"/>
              <a:t>b = </a:t>
            </a:r>
            <a:r>
              <a:rPr lang="en-IN" sz="1750" dirty="0" err="1"/>
              <a:t>tk.Button</a:t>
            </a:r>
            <a:r>
              <a:rPr lang="en-IN" sz="1750" dirty="0"/>
              <a:t>(root, text='Fire </a:t>
            </a:r>
            <a:r>
              <a:rPr lang="en-IN" sz="1750" dirty="0" err="1"/>
              <a:t>Me',command</a:t>
            </a:r>
            <a:r>
              <a:rPr lang="en-IN" sz="1750" dirty="0"/>
              <a:t>=hello)</a:t>
            </a:r>
          </a:p>
          <a:p>
            <a:pPr lvl="1" algn="just" fontAlgn="base">
              <a:lnSpc>
                <a:spcPct val="150000"/>
              </a:lnSpc>
            </a:pPr>
            <a:r>
              <a:rPr lang="en-IN" sz="1750" dirty="0" err="1"/>
              <a:t>b.grid</a:t>
            </a:r>
            <a:r>
              <a:rPr lang="en-IN" sz="1750" dirty="0"/>
              <a:t>(row=1,columnspan=2);</a:t>
            </a:r>
          </a:p>
          <a:p>
            <a:pPr lvl="1" algn="just" fontAlgn="base">
              <a:lnSpc>
                <a:spcPct val="150000"/>
              </a:lnSpc>
            </a:pPr>
            <a:r>
              <a:rPr lang="en-IN" sz="1750" dirty="0" err="1"/>
              <a:t>root.mainloop</a:t>
            </a:r>
            <a:r>
              <a:rPr lang="en-IN" sz="1750" dirty="0" smtClean="0"/>
              <a:t>()</a:t>
            </a:r>
            <a:endParaRPr lang="en-IN" sz="1750" dirty="0"/>
          </a:p>
        </p:txBody>
      </p:sp>
      <p:pic>
        <p:nvPicPr>
          <p:cNvPr id="4" name="Picture 3"/>
          <p:cNvPicPr>
            <a:picLocks noChangeAspect="1"/>
          </p:cNvPicPr>
          <p:nvPr/>
        </p:nvPicPr>
        <p:blipFill>
          <a:blip r:embed="rId3"/>
          <a:stretch>
            <a:fillRect/>
          </a:stretch>
        </p:blipFill>
        <p:spPr>
          <a:xfrm>
            <a:off x="7951413" y="2506931"/>
            <a:ext cx="1990725" cy="2486025"/>
          </a:xfrm>
          <a:prstGeom prst="rect">
            <a:avLst/>
          </a:prstGeom>
        </p:spPr>
      </p:pic>
    </p:spTree>
    <p:extLst>
      <p:ext uri="{BB962C8B-B14F-4D97-AF65-F5344CB8AC3E}">
        <p14:creationId xmlns:p14="http://schemas.microsoft.com/office/powerpoint/2010/main" xmlns="" val="27978025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Canvas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11812590" cy="605935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The Canvas is a rectangular area intended for drawing pictures or other complex layouts. You can place graphics, text, widgets or frames on a Canvas</a:t>
            </a:r>
            <a:r>
              <a:rPr lang="en-IN" sz="1750" dirty="0" smtClean="0"/>
              <a:t>.</a:t>
            </a:r>
          </a:p>
          <a:p>
            <a:pPr marL="285750" indent="-285750" algn="just" fontAlgn="base">
              <a:lnSpc>
                <a:spcPct val="150000"/>
              </a:lnSpc>
              <a:buFont typeface="Arial" panose="020B0604020202020204" pitchFamily="34" charset="0"/>
              <a:buChar char="•"/>
            </a:pPr>
            <a:r>
              <a:rPr lang="en-IN" sz="1750" dirty="0"/>
              <a:t>It is used to draw pictures and other complex layout like graphics, text and </a:t>
            </a:r>
            <a:r>
              <a:rPr lang="en-IN" sz="1750" dirty="0" smtClean="0"/>
              <a:t>widgets.</a:t>
            </a:r>
          </a:p>
          <a:p>
            <a:pPr algn="just" fontAlgn="base">
              <a:lnSpc>
                <a:spcPct val="150000"/>
              </a:lnSpc>
            </a:pPr>
            <a:r>
              <a:rPr lang="en-IN" sz="1750" b="1" dirty="0" smtClean="0"/>
              <a:t>Syntax:</a:t>
            </a:r>
          </a:p>
          <a:p>
            <a:pPr algn="just" fontAlgn="base">
              <a:lnSpc>
                <a:spcPct val="150000"/>
              </a:lnSpc>
            </a:pPr>
            <a:r>
              <a:rPr lang="en-IN" sz="1750" dirty="0"/>
              <a:t>	</a:t>
            </a:r>
            <a:r>
              <a:rPr lang="en-IN" sz="1750" dirty="0" smtClean="0"/>
              <a:t>w </a:t>
            </a:r>
            <a:r>
              <a:rPr lang="en-IN" sz="1750" dirty="0"/>
              <a:t>= Canvas(master, option=value) </a:t>
            </a:r>
            <a:endParaRPr lang="en-IN" sz="1750" dirty="0" smtClean="0"/>
          </a:p>
          <a:p>
            <a:pPr algn="just" fontAlgn="base">
              <a:lnSpc>
                <a:spcPct val="150000"/>
              </a:lnSpc>
            </a:pPr>
            <a:endParaRPr lang="en-IN" sz="1750" dirty="0" smtClean="0"/>
          </a:p>
          <a:p>
            <a:pPr marL="285750" indent="-285750" algn="just" fontAlgn="base">
              <a:lnSpc>
                <a:spcPct val="150000"/>
              </a:lnSpc>
              <a:buFont typeface="Arial" panose="020B0604020202020204" pitchFamily="34" charset="0"/>
              <a:buChar char="•"/>
            </a:pPr>
            <a:r>
              <a:rPr lang="en-IN" sz="1750" dirty="0" smtClean="0"/>
              <a:t>master </a:t>
            </a:r>
            <a:r>
              <a:rPr lang="en-IN" sz="1750" dirty="0"/>
              <a:t>is the parameter used to represent the parent window.</a:t>
            </a:r>
          </a:p>
          <a:p>
            <a:pPr marL="285750" indent="-285750" algn="just" fontAlgn="base">
              <a:lnSpc>
                <a:spcPct val="150000"/>
              </a:lnSpc>
              <a:buFont typeface="Arial" panose="020B0604020202020204" pitchFamily="34" charset="0"/>
              <a:buChar char="•"/>
            </a:pPr>
            <a:r>
              <a:rPr lang="en-IN" sz="1750" dirty="0" err="1"/>
              <a:t>bd</a:t>
            </a:r>
            <a:r>
              <a:rPr lang="en-IN" sz="1750" dirty="0"/>
              <a:t>: to set the border width in pixels.</a:t>
            </a:r>
          </a:p>
          <a:p>
            <a:pPr marL="285750" indent="-285750" algn="just" fontAlgn="base">
              <a:lnSpc>
                <a:spcPct val="150000"/>
              </a:lnSpc>
              <a:buFont typeface="Arial" panose="020B0604020202020204" pitchFamily="34" charset="0"/>
              <a:buChar char="•"/>
            </a:pPr>
            <a:r>
              <a:rPr lang="en-IN" sz="1750" dirty="0" err="1"/>
              <a:t>bg</a:t>
            </a:r>
            <a:r>
              <a:rPr lang="en-IN" sz="1750" dirty="0"/>
              <a:t>: to set the normal background color.</a:t>
            </a:r>
          </a:p>
          <a:p>
            <a:pPr marL="285750" indent="-285750" algn="just" fontAlgn="base">
              <a:lnSpc>
                <a:spcPct val="150000"/>
              </a:lnSpc>
              <a:buFont typeface="Arial" panose="020B0604020202020204" pitchFamily="34" charset="0"/>
              <a:buChar char="•"/>
            </a:pPr>
            <a:r>
              <a:rPr lang="en-IN" sz="1750" dirty="0"/>
              <a:t>cursor: to set the cursor used in the canvas.</a:t>
            </a:r>
          </a:p>
          <a:p>
            <a:pPr marL="285750" indent="-285750" algn="just" fontAlgn="base">
              <a:lnSpc>
                <a:spcPct val="150000"/>
              </a:lnSpc>
              <a:buFont typeface="Arial" panose="020B0604020202020204" pitchFamily="34" charset="0"/>
              <a:buChar char="•"/>
            </a:pPr>
            <a:r>
              <a:rPr lang="en-IN" sz="1750" dirty="0" err="1"/>
              <a:t>highlightcolor</a:t>
            </a:r>
            <a:r>
              <a:rPr lang="en-IN" sz="1750" dirty="0"/>
              <a:t>: to set the color shown in the focus highlight.</a:t>
            </a:r>
          </a:p>
          <a:p>
            <a:pPr marL="285750" indent="-285750" algn="just" fontAlgn="base">
              <a:lnSpc>
                <a:spcPct val="150000"/>
              </a:lnSpc>
              <a:buFont typeface="Arial" panose="020B0604020202020204" pitchFamily="34" charset="0"/>
              <a:buChar char="•"/>
            </a:pPr>
            <a:r>
              <a:rPr lang="en-IN" sz="1750" dirty="0"/>
              <a:t>width: to set the width of the widget.</a:t>
            </a:r>
          </a:p>
          <a:p>
            <a:pPr marL="285750" indent="-285750" algn="just" fontAlgn="base">
              <a:lnSpc>
                <a:spcPct val="150000"/>
              </a:lnSpc>
              <a:buFont typeface="Arial" panose="020B0604020202020204" pitchFamily="34" charset="0"/>
              <a:buChar char="•"/>
            </a:pPr>
            <a:r>
              <a:rPr lang="en-IN" sz="1750" dirty="0"/>
              <a:t>height: to set the height of the widget.</a:t>
            </a:r>
          </a:p>
          <a:p>
            <a:pPr marL="285750" indent="-285750" algn="just" fontAlgn="base">
              <a:lnSpc>
                <a:spcPct val="150000"/>
              </a:lnSpc>
              <a:buFont typeface="Arial" panose="020B0604020202020204" pitchFamily="34" charset="0"/>
              <a:buChar char="•"/>
            </a:pPr>
            <a:endParaRPr lang="en-IN" sz="1750" dirty="0"/>
          </a:p>
          <a:p>
            <a:pPr marL="285750" indent="-285750" algn="just" fontAlgn="base">
              <a:lnSpc>
                <a:spcPct val="150000"/>
              </a:lnSpc>
              <a:buFont typeface="Arial" panose="020B0604020202020204" pitchFamily="34" charset="0"/>
              <a:buChar char="•"/>
            </a:pPr>
            <a:endParaRPr lang="en-IN" sz="1750" dirty="0"/>
          </a:p>
        </p:txBody>
      </p:sp>
    </p:spTree>
    <p:extLst>
      <p:ext uri="{BB962C8B-B14F-4D97-AF65-F5344CB8AC3E}">
        <p14:creationId xmlns:p14="http://schemas.microsoft.com/office/powerpoint/2010/main" xmlns="" val="24031094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Canvas</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89705" y="625866"/>
            <a:ext cx="5942154" cy="3593869"/>
          </a:xfrm>
          <a:prstGeom prst="rect">
            <a:avLst/>
          </a:prstGeom>
        </p:spPr>
        <p:txBody>
          <a:bodyPr vert="horz" wrap="square" lIns="0" tIns="0" rIns="0" bIns="0" numCol="1" rtlCol="0">
            <a:spAutoFit/>
          </a:bodyPr>
          <a:lstStyle/>
          <a:p>
            <a:pPr algn="just" fontAlgn="base">
              <a:lnSpc>
                <a:spcPct val="150000"/>
              </a:lnSpc>
            </a:pPr>
            <a:r>
              <a:rPr lang="en-IN" sz="1750" dirty="0"/>
              <a:t>from </a:t>
            </a:r>
            <a:r>
              <a:rPr lang="en-IN" sz="1750" dirty="0" err="1"/>
              <a:t>tkinter</a:t>
            </a:r>
            <a:r>
              <a:rPr lang="en-IN" sz="1750" dirty="0"/>
              <a:t> import *</a:t>
            </a:r>
          </a:p>
          <a:p>
            <a:pPr algn="just" fontAlgn="base">
              <a:lnSpc>
                <a:spcPct val="150000"/>
              </a:lnSpc>
            </a:pPr>
            <a:r>
              <a:rPr lang="en-IN" sz="1750" dirty="0"/>
              <a:t>master = </a:t>
            </a:r>
            <a:r>
              <a:rPr lang="en-IN" sz="1750" dirty="0" err="1"/>
              <a:t>Tk</a:t>
            </a:r>
            <a:r>
              <a:rPr lang="en-IN" sz="1750" dirty="0"/>
              <a:t>() </a:t>
            </a:r>
          </a:p>
          <a:p>
            <a:pPr algn="just" fontAlgn="base">
              <a:lnSpc>
                <a:spcPct val="150000"/>
              </a:lnSpc>
            </a:pPr>
            <a:r>
              <a:rPr lang="en-IN" sz="1750" dirty="0"/>
              <a:t>w = Canvas(master, width=40, height=60) </a:t>
            </a:r>
          </a:p>
          <a:p>
            <a:pPr algn="just" fontAlgn="base">
              <a:lnSpc>
                <a:spcPct val="150000"/>
              </a:lnSpc>
            </a:pPr>
            <a:r>
              <a:rPr lang="en-IN" sz="1750" dirty="0" err="1"/>
              <a:t>w.pack</a:t>
            </a:r>
            <a:r>
              <a:rPr lang="en-IN" sz="1750" dirty="0"/>
              <a:t>() </a:t>
            </a:r>
          </a:p>
          <a:p>
            <a:pPr algn="just" fontAlgn="base">
              <a:lnSpc>
                <a:spcPct val="150000"/>
              </a:lnSpc>
            </a:pPr>
            <a:r>
              <a:rPr lang="en-IN" sz="1750" dirty="0" err="1"/>
              <a:t>canvas_height</a:t>
            </a:r>
            <a:r>
              <a:rPr lang="en-IN" sz="1750" dirty="0"/>
              <a:t>=20</a:t>
            </a:r>
          </a:p>
          <a:p>
            <a:pPr algn="just" fontAlgn="base">
              <a:lnSpc>
                <a:spcPct val="150000"/>
              </a:lnSpc>
            </a:pPr>
            <a:r>
              <a:rPr lang="en-IN" sz="1750" dirty="0" err="1"/>
              <a:t>canvas_width</a:t>
            </a:r>
            <a:r>
              <a:rPr lang="en-IN" sz="1750" dirty="0"/>
              <a:t>=200</a:t>
            </a:r>
          </a:p>
          <a:p>
            <a:pPr algn="just" fontAlgn="base">
              <a:lnSpc>
                <a:spcPct val="150000"/>
              </a:lnSpc>
            </a:pPr>
            <a:r>
              <a:rPr lang="en-IN" sz="1750" dirty="0"/>
              <a:t>y = </a:t>
            </a:r>
            <a:r>
              <a:rPr lang="en-IN" sz="1750" dirty="0" err="1"/>
              <a:t>int</a:t>
            </a:r>
            <a:r>
              <a:rPr lang="en-IN" sz="1750" dirty="0"/>
              <a:t>(</a:t>
            </a:r>
            <a:r>
              <a:rPr lang="en-IN" sz="1750" dirty="0" err="1"/>
              <a:t>canvas_height</a:t>
            </a:r>
            <a:r>
              <a:rPr lang="en-IN" sz="1750" dirty="0"/>
              <a:t> / 2) </a:t>
            </a:r>
          </a:p>
          <a:p>
            <a:pPr algn="just" fontAlgn="base">
              <a:lnSpc>
                <a:spcPct val="150000"/>
              </a:lnSpc>
            </a:pPr>
            <a:r>
              <a:rPr lang="en-IN" sz="1750" dirty="0" err="1"/>
              <a:t>w.create_line</a:t>
            </a:r>
            <a:r>
              <a:rPr lang="en-IN" sz="1750" dirty="0"/>
              <a:t>(0, y, </a:t>
            </a:r>
            <a:r>
              <a:rPr lang="en-IN" sz="1750" dirty="0" err="1"/>
              <a:t>canvas_width</a:t>
            </a:r>
            <a:r>
              <a:rPr lang="en-IN" sz="1750" dirty="0"/>
              <a:t>, y ) </a:t>
            </a:r>
          </a:p>
          <a:p>
            <a:pPr algn="just" fontAlgn="base">
              <a:lnSpc>
                <a:spcPct val="150000"/>
              </a:lnSpc>
            </a:pPr>
            <a:r>
              <a:rPr lang="en-IN" sz="1750" dirty="0" err="1"/>
              <a:t>mainloop</a:t>
            </a:r>
            <a:r>
              <a:rPr lang="en-IN" sz="1750" dirty="0"/>
              <a:t>()</a:t>
            </a:r>
          </a:p>
        </p:txBody>
      </p:sp>
      <p:sp>
        <p:nvSpPr>
          <p:cNvPr id="8" name="object 12"/>
          <p:cNvSpPr txBox="1"/>
          <p:nvPr/>
        </p:nvSpPr>
        <p:spPr>
          <a:xfrm>
            <a:off x="6353055" y="510481"/>
            <a:ext cx="5942154" cy="3635611"/>
          </a:xfrm>
          <a:prstGeom prst="rect">
            <a:avLst/>
          </a:prstGeom>
        </p:spPr>
        <p:txBody>
          <a:bodyPr vert="horz" wrap="square" lIns="0" tIns="0" rIns="0" bIns="0" numCol="1" rtlCol="0">
            <a:spAutoFit/>
          </a:bodyPr>
          <a:lstStyle/>
          <a:p>
            <a:pPr algn="just" fontAlgn="base">
              <a:lnSpc>
                <a:spcPct val="150000"/>
              </a:lnSpc>
            </a:pPr>
            <a:r>
              <a:rPr lang="en-IN" sz="1750" dirty="0"/>
              <a:t>from </a:t>
            </a:r>
            <a:r>
              <a:rPr lang="en-IN" sz="1750" dirty="0" err="1"/>
              <a:t>tkinter</a:t>
            </a:r>
            <a:r>
              <a:rPr lang="en-IN" sz="1750" dirty="0"/>
              <a:t> import *</a:t>
            </a:r>
          </a:p>
          <a:p>
            <a:pPr algn="just" fontAlgn="base">
              <a:lnSpc>
                <a:spcPct val="150000"/>
              </a:lnSpc>
            </a:pPr>
            <a:r>
              <a:rPr lang="en-IN" sz="1750" dirty="0" smtClean="0"/>
              <a:t>from </a:t>
            </a:r>
            <a:r>
              <a:rPr lang="en-IN" sz="1750" dirty="0" err="1"/>
              <a:t>tkinter</a:t>
            </a:r>
            <a:r>
              <a:rPr lang="en-IN" sz="1750" dirty="0"/>
              <a:t> import </a:t>
            </a:r>
            <a:r>
              <a:rPr lang="en-IN" sz="1750" dirty="0" err="1"/>
              <a:t>messagebox</a:t>
            </a:r>
            <a:endParaRPr lang="en-IN" sz="1750" dirty="0"/>
          </a:p>
          <a:p>
            <a:pPr algn="just" fontAlgn="base">
              <a:lnSpc>
                <a:spcPct val="150000"/>
              </a:lnSpc>
            </a:pPr>
            <a:r>
              <a:rPr lang="en-IN" sz="1750" dirty="0" smtClean="0"/>
              <a:t>top </a:t>
            </a:r>
            <a:r>
              <a:rPr lang="en-IN" sz="1750" dirty="0"/>
              <a:t>= </a:t>
            </a:r>
            <a:r>
              <a:rPr lang="en-IN" sz="1750" dirty="0" err="1"/>
              <a:t>Tk</a:t>
            </a:r>
            <a:r>
              <a:rPr lang="en-IN" sz="1750" dirty="0"/>
              <a:t>()</a:t>
            </a:r>
          </a:p>
          <a:p>
            <a:pPr algn="just" fontAlgn="base">
              <a:lnSpc>
                <a:spcPct val="150000"/>
              </a:lnSpc>
            </a:pPr>
            <a:r>
              <a:rPr lang="en-IN" sz="1750" dirty="0" smtClean="0"/>
              <a:t>C </a:t>
            </a:r>
            <a:r>
              <a:rPr lang="en-IN" sz="1750" dirty="0"/>
              <a:t>= Canvas(top, </a:t>
            </a:r>
            <a:r>
              <a:rPr lang="en-IN" sz="1750" dirty="0" err="1"/>
              <a:t>bg</a:t>
            </a:r>
            <a:r>
              <a:rPr lang="en-IN" sz="1750" dirty="0"/>
              <a:t> = "blue", height = 250, width = 300)</a:t>
            </a:r>
          </a:p>
          <a:p>
            <a:pPr algn="just" fontAlgn="base">
              <a:lnSpc>
                <a:spcPct val="150000"/>
              </a:lnSpc>
            </a:pPr>
            <a:r>
              <a:rPr lang="en-IN" sz="1750" dirty="0" err="1" smtClean="0"/>
              <a:t>coord</a:t>
            </a:r>
            <a:r>
              <a:rPr lang="en-IN" sz="1750" dirty="0" smtClean="0"/>
              <a:t> </a:t>
            </a:r>
            <a:r>
              <a:rPr lang="en-IN" sz="1750" dirty="0"/>
              <a:t>= 10, 50, 240, 210</a:t>
            </a:r>
          </a:p>
          <a:p>
            <a:pPr algn="just" fontAlgn="base">
              <a:lnSpc>
                <a:spcPct val="150000"/>
              </a:lnSpc>
            </a:pPr>
            <a:r>
              <a:rPr lang="en-IN" sz="1750" dirty="0"/>
              <a:t>arc = </a:t>
            </a:r>
            <a:r>
              <a:rPr lang="en-IN" sz="1750" dirty="0" err="1"/>
              <a:t>C.create_arc</a:t>
            </a:r>
            <a:r>
              <a:rPr lang="en-IN" sz="1750" dirty="0"/>
              <a:t>(</a:t>
            </a:r>
            <a:r>
              <a:rPr lang="en-IN" sz="1750" dirty="0" err="1"/>
              <a:t>coord</a:t>
            </a:r>
            <a:r>
              <a:rPr lang="en-IN" sz="1750" dirty="0"/>
              <a:t>, start = 0, extent = 150, fill = "red")</a:t>
            </a:r>
          </a:p>
          <a:p>
            <a:pPr algn="just" fontAlgn="base">
              <a:lnSpc>
                <a:spcPct val="150000"/>
              </a:lnSpc>
            </a:pPr>
            <a:r>
              <a:rPr lang="en-IN" sz="1750" dirty="0"/>
              <a:t>line = </a:t>
            </a:r>
            <a:r>
              <a:rPr lang="en-IN" sz="1750" dirty="0" err="1"/>
              <a:t>C.create_line</a:t>
            </a:r>
            <a:r>
              <a:rPr lang="en-IN" sz="1750" dirty="0"/>
              <a:t>(10,10,200,200,fill = 'white')</a:t>
            </a:r>
          </a:p>
          <a:p>
            <a:pPr algn="just" fontAlgn="base">
              <a:lnSpc>
                <a:spcPct val="150000"/>
              </a:lnSpc>
            </a:pPr>
            <a:r>
              <a:rPr lang="en-IN" sz="1750" dirty="0" err="1"/>
              <a:t>C.pack</a:t>
            </a:r>
            <a:r>
              <a:rPr lang="en-IN" sz="1750" dirty="0"/>
              <a:t>()</a:t>
            </a:r>
          </a:p>
          <a:p>
            <a:pPr algn="just" fontAlgn="base">
              <a:lnSpc>
                <a:spcPct val="150000"/>
              </a:lnSpc>
            </a:pPr>
            <a:r>
              <a:rPr lang="en-IN" sz="1750" dirty="0" err="1"/>
              <a:t>top.mainloop</a:t>
            </a:r>
            <a:r>
              <a:rPr lang="en-IN" sz="1750" dirty="0"/>
              <a:t>()</a:t>
            </a:r>
          </a:p>
        </p:txBody>
      </p:sp>
      <p:pic>
        <p:nvPicPr>
          <p:cNvPr id="10" name="Picture 3"/>
          <p:cNvPicPr>
            <a:picLocks noChangeAspect="1" noChangeArrowheads="1"/>
          </p:cNvPicPr>
          <p:nvPr/>
        </p:nvPicPr>
        <p:blipFill>
          <a:blip r:embed="rId3"/>
          <a:srcRect/>
          <a:stretch>
            <a:fillRect/>
          </a:stretch>
        </p:blipFill>
        <p:spPr bwMode="auto">
          <a:xfrm>
            <a:off x="8468285" y="3640308"/>
            <a:ext cx="3028950" cy="2828925"/>
          </a:xfrm>
          <a:prstGeom prst="rect">
            <a:avLst/>
          </a:prstGeom>
          <a:noFill/>
          <a:ln w="9525">
            <a:noFill/>
            <a:miter lim="800000"/>
            <a:headEnd/>
            <a:tailEnd/>
          </a:ln>
        </p:spPr>
      </p:pic>
      <p:pic>
        <p:nvPicPr>
          <p:cNvPr id="11" name="Picture 2"/>
          <p:cNvPicPr>
            <a:picLocks noChangeAspect="1" noChangeArrowheads="1"/>
          </p:cNvPicPr>
          <p:nvPr/>
        </p:nvPicPr>
        <p:blipFill>
          <a:blip r:embed="rId4"/>
          <a:srcRect/>
          <a:stretch>
            <a:fillRect/>
          </a:stretch>
        </p:blipFill>
        <p:spPr bwMode="auto">
          <a:xfrm>
            <a:off x="676835" y="4800600"/>
            <a:ext cx="3426997" cy="1425388"/>
          </a:xfrm>
          <a:prstGeom prst="rect">
            <a:avLst/>
          </a:prstGeom>
          <a:noFill/>
          <a:ln w="9525">
            <a:noFill/>
            <a:miter lim="800000"/>
            <a:headEnd/>
            <a:tailEnd/>
          </a:ln>
          <a:effectLst/>
        </p:spPr>
      </p:pic>
    </p:spTree>
    <p:extLst>
      <p:ext uri="{BB962C8B-B14F-4D97-AF65-F5344CB8AC3E}">
        <p14:creationId xmlns:p14="http://schemas.microsoft.com/office/powerpoint/2010/main" xmlns="" val="15222977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err="1" smtClean="0">
                <a:solidFill>
                  <a:srgbClr val="010103"/>
                </a:solidFill>
                <a:latin typeface="Arial"/>
                <a:cs typeface="Arial"/>
              </a:rPr>
              <a:t>Checkbutton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7271221"/>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a:t>
            </a:r>
            <a:r>
              <a:rPr lang="en-IN" sz="1750" dirty="0" err="1"/>
              <a:t>checkbutton</a:t>
            </a:r>
            <a:r>
              <a:rPr lang="en-IN" sz="1750" dirty="0"/>
              <a:t> is like a regular button, except that not only can the user press it, which will invoke a command callback, but it also holds a binary value of some kind (i.e. a toggle). </a:t>
            </a:r>
            <a:r>
              <a:rPr lang="en-IN" sz="1750" dirty="0" err="1"/>
              <a:t>Checkbuttons</a:t>
            </a:r>
            <a:r>
              <a:rPr lang="en-IN" sz="1750" dirty="0"/>
              <a:t> are used all the time when a user is asked to choose between, e.g. two different values for an option</a:t>
            </a:r>
            <a:r>
              <a:rPr lang="en-IN" sz="1750" dirty="0" smtClean="0"/>
              <a:t>.</a:t>
            </a:r>
          </a:p>
          <a:p>
            <a:pPr algn="just" fontAlgn="base">
              <a:lnSpc>
                <a:spcPct val="150000"/>
              </a:lnSpc>
            </a:pPr>
            <a:r>
              <a:rPr lang="en-IN" sz="1750" b="1" dirty="0" smtClean="0"/>
              <a:t>Syntax</a:t>
            </a:r>
          </a:p>
          <a:p>
            <a:pPr algn="just" fontAlgn="base">
              <a:lnSpc>
                <a:spcPct val="150000"/>
              </a:lnSpc>
            </a:pPr>
            <a:r>
              <a:rPr lang="en-IN" sz="1750" dirty="0" smtClean="0"/>
              <a:t>	</a:t>
            </a:r>
            <a:r>
              <a:rPr lang="en-IN" sz="1750" i="1" dirty="0"/>
              <a:t>w = </a:t>
            </a:r>
            <a:r>
              <a:rPr lang="en-IN" sz="1750" i="1" dirty="0" err="1"/>
              <a:t>CheckButton</a:t>
            </a:r>
            <a:r>
              <a:rPr lang="en-IN" sz="1750" i="1" dirty="0"/>
              <a:t>(master, option=value)</a:t>
            </a:r>
          </a:p>
          <a:p>
            <a:pPr algn="just" fontAlgn="base">
              <a:lnSpc>
                <a:spcPct val="150000"/>
              </a:lnSpc>
            </a:pPr>
            <a:r>
              <a:rPr lang="en-IN" sz="1750" b="1" i="1" dirty="0" smtClean="0"/>
              <a:t>Example:</a:t>
            </a:r>
            <a:endParaRPr lang="en-IN" sz="1750" b="1" i="1" dirty="0"/>
          </a:p>
          <a:p>
            <a:pPr lvl="1" algn="just" fontAlgn="base">
              <a:lnSpc>
                <a:spcPct val="150000"/>
              </a:lnSpc>
            </a:pPr>
            <a:r>
              <a:rPr lang="en-IN" sz="1750" dirty="0"/>
              <a:t>from </a:t>
            </a:r>
            <a:r>
              <a:rPr lang="en-IN" sz="1750" dirty="0" err="1"/>
              <a:t>tkinter</a:t>
            </a:r>
            <a:r>
              <a:rPr lang="en-IN" sz="1750" dirty="0"/>
              <a:t> import * </a:t>
            </a:r>
          </a:p>
          <a:p>
            <a:pPr lvl="1" algn="just" fontAlgn="base">
              <a:lnSpc>
                <a:spcPct val="150000"/>
              </a:lnSpc>
            </a:pPr>
            <a:r>
              <a:rPr lang="en-IN" sz="1750" dirty="0"/>
              <a:t>root= </a:t>
            </a:r>
            <a:r>
              <a:rPr lang="en-IN" sz="1750" dirty="0" err="1"/>
              <a:t>Tk</a:t>
            </a:r>
            <a:r>
              <a:rPr lang="en-IN" sz="1750" dirty="0"/>
              <a:t>()</a:t>
            </a:r>
          </a:p>
          <a:p>
            <a:pPr lvl="1" algn="just" fontAlgn="base">
              <a:lnSpc>
                <a:spcPct val="150000"/>
              </a:lnSpc>
            </a:pPr>
            <a:r>
              <a:rPr lang="en-IN" sz="1750" dirty="0" err="1"/>
              <a:t>root.title</a:t>
            </a:r>
            <a:r>
              <a:rPr lang="en-IN" sz="1750" dirty="0"/>
              <a:t>('</a:t>
            </a:r>
            <a:r>
              <a:rPr lang="en-IN" sz="1750" dirty="0" err="1"/>
              <a:t>Checkbutton</a:t>
            </a:r>
            <a:r>
              <a:rPr lang="en-IN" sz="1750" dirty="0"/>
              <a:t> Demo') </a:t>
            </a:r>
          </a:p>
          <a:p>
            <a:pPr lvl="1" algn="just" fontAlgn="base">
              <a:lnSpc>
                <a:spcPct val="150000"/>
              </a:lnSpc>
            </a:pPr>
            <a:r>
              <a:rPr lang="en-IN" sz="1750" dirty="0" smtClean="0"/>
              <a:t>v1=</a:t>
            </a:r>
            <a:r>
              <a:rPr lang="en-IN" sz="1750" dirty="0" err="1" smtClean="0"/>
              <a:t>IntVar</a:t>
            </a:r>
            <a:r>
              <a:rPr lang="en-IN" sz="1750" dirty="0" smtClean="0"/>
              <a:t>()</a:t>
            </a:r>
          </a:p>
          <a:p>
            <a:pPr lvl="1" algn="just" fontAlgn="base">
              <a:lnSpc>
                <a:spcPct val="150000"/>
              </a:lnSpc>
            </a:pPr>
            <a:r>
              <a:rPr lang="en-IN" sz="1750" dirty="0" smtClean="0"/>
              <a:t>v2=</a:t>
            </a:r>
            <a:r>
              <a:rPr lang="en-IN" sz="1750" dirty="0" err="1" smtClean="0"/>
              <a:t>IntVar</a:t>
            </a:r>
            <a:r>
              <a:rPr lang="en-IN" sz="1750" dirty="0" smtClean="0"/>
              <a:t>()</a:t>
            </a:r>
          </a:p>
          <a:p>
            <a:pPr lvl="1" algn="just" fontAlgn="base">
              <a:lnSpc>
                <a:spcPct val="150000"/>
              </a:lnSpc>
            </a:pPr>
            <a:r>
              <a:rPr lang="en-IN" sz="1750" dirty="0" smtClean="0"/>
              <a:t>cb1=</a:t>
            </a:r>
            <a:r>
              <a:rPr lang="en-IN" sz="1750" dirty="0" err="1" smtClean="0"/>
              <a:t>Checkbutton</a:t>
            </a:r>
            <a:r>
              <a:rPr lang="en-IN" sz="1750" dirty="0" smtClean="0"/>
              <a:t>(</a:t>
            </a:r>
            <a:r>
              <a:rPr lang="en-IN" sz="1750" dirty="0" err="1" smtClean="0"/>
              <a:t>root,text</a:t>
            </a:r>
            <a:r>
              <a:rPr lang="en-IN" sz="1750" dirty="0" smtClean="0"/>
              <a:t>='Male', variable=v1,onvalue=1, </a:t>
            </a:r>
            <a:r>
              <a:rPr lang="en-IN" sz="1750" dirty="0" err="1" smtClean="0"/>
              <a:t>offvalue</a:t>
            </a:r>
            <a:r>
              <a:rPr lang="en-IN" sz="1750" dirty="0" smtClean="0"/>
              <a:t>=0, command=test)</a:t>
            </a:r>
          </a:p>
          <a:p>
            <a:pPr lvl="1" algn="just" fontAlgn="base">
              <a:lnSpc>
                <a:spcPct val="150000"/>
              </a:lnSpc>
            </a:pPr>
            <a:r>
              <a:rPr lang="en-IN" sz="1750" dirty="0" smtClean="0"/>
              <a:t>cb1.grid(row=0)</a:t>
            </a:r>
          </a:p>
          <a:p>
            <a:pPr lvl="1" algn="just" fontAlgn="base">
              <a:lnSpc>
                <a:spcPct val="150000"/>
              </a:lnSpc>
            </a:pPr>
            <a:r>
              <a:rPr lang="en-IN" sz="1750" dirty="0" smtClean="0"/>
              <a:t>cb2=</a:t>
            </a:r>
            <a:r>
              <a:rPr lang="en-IN" sz="1750" dirty="0" err="1" smtClean="0"/>
              <a:t>Checkbutton</a:t>
            </a:r>
            <a:r>
              <a:rPr lang="en-IN" sz="1750" dirty="0" smtClean="0"/>
              <a:t>(</a:t>
            </a:r>
            <a:r>
              <a:rPr lang="en-IN" sz="1750" dirty="0" err="1" smtClean="0"/>
              <a:t>root,text</a:t>
            </a:r>
            <a:r>
              <a:rPr lang="en-IN" sz="1750" dirty="0" smtClean="0"/>
              <a:t>='Female', variable=v2,onvalue=1, </a:t>
            </a:r>
            <a:r>
              <a:rPr lang="en-IN" sz="1750" dirty="0" err="1" smtClean="0"/>
              <a:t>offvalue</a:t>
            </a:r>
            <a:r>
              <a:rPr lang="en-IN" sz="1750" dirty="0" smtClean="0"/>
              <a:t>=0, command=test)</a:t>
            </a:r>
          </a:p>
          <a:p>
            <a:pPr lvl="1" algn="just" fontAlgn="base">
              <a:lnSpc>
                <a:spcPct val="150000"/>
              </a:lnSpc>
            </a:pPr>
            <a:r>
              <a:rPr lang="en-IN" sz="1750" dirty="0" smtClean="0"/>
              <a:t>cb2.grid(row=1)</a:t>
            </a:r>
          </a:p>
          <a:p>
            <a:pPr lvl="1" algn="just" fontAlgn="base">
              <a:lnSpc>
                <a:spcPct val="150000"/>
              </a:lnSpc>
            </a:pPr>
            <a:r>
              <a:rPr lang="en-IN" sz="1750" dirty="0" err="1" smtClean="0"/>
              <a:t>root.mainloop</a:t>
            </a:r>
            <a:r>
              <a:rPr lang="en-IN" sz="1750" dirty="0" smtClean="0"/>
              <a:t>() </a:t>
            </a:r>
          </a:p>
          <a:p>
            <a:pPr lvl="1" algn="just" fontAlgn="base">
              <a:lnSpc>
                <a:spcPct val="150000"/>
              </a:lnSpc>
            </a:pPr>
            <a:endParaRPr lang="en-IN" sz="1750" dirty="0"/>
          </a:p>
          <a:p>
            <a:pPr lvl="1" algn="just" fontAlgn="base">
              <a:lnSpc>
                <a:spcPct val="150000"/>
              </a:lnSpc>
            </a:pPr>
            <a:endParaRPr lang="en-IN" sz="1750" dirty="0"/>
          </a:p>
        </p:txBody>
      </p:sp>
      <p:sp>
        <p:nvSpPr>
          <p:cNvPr id="2" name="TextBox 1"/>
          <p:cNvSpPr txBox="1"/>
          <p:nvPr/>
        </p:nvSpPr>
        <p:spPr>
          <a:xfrm>
            <a:off x="8229111" y="1884777"/>
            <a:ext cx="4235824" cy="3197029"/>
          </a:xfrm>
          <a:prstGeom prst="rect">
            <a:avLst/>
          </a:prstGeom>
          <a:noFill/>
        </p:spPr>
        <p:txBody>
          <a:bodyPr wrap="square" rtlCol="0">
            <a:spAutoFit/>
          </a:bodyPr>
          <a:lstStyle/>
          <a:p>
            <a:pPr lvl="1" algn="just" fontAlgn="base">
              <a:lnSpc>
                <a:spcPct val="150000"/>
              </a:lnSpc>
            </a:pPr>
            <a:r>
              <a:rPr lang="en-IN" sz="1750" dirty="0" err="1"/>
              <a:t>def</a:t>
            </a:r>
            <a:r>
              <a:rPr lang="en-IN" sz="1750" dirty="0"/>
              <a:t> test():</a:t>
            </a:r>
          </a:p>
          <a:p>
            <a:pPr lvl="1" algn="just" fontAlgn="base">
              <a:lnSpc>
                <a:spcPct val="150000"/>
              </a:lnSpc>
            </a:pPr>
            <a:r>
              <a:rPr lang="en-IN" sz="1750" dirty="0"/>
              <a:t>    if(v1.get()==1 </a:t>
            </a:r>
            <a:r>
              <a:rPr lang="en-IN" sz="1750" dirty="0" smtClean="0"/>
              <a:t>):</a:t>
            </a:r>
            <a:endParaRPr lang="en-IN" sz="1750" dirty="0"/>
          </a:p>
          <a:p>
            <a:pPr lvl="1" algn="just" fontAlgn="base">
              <a:lnSpc>
                <a:spcPct val="150000"/>
              </a:lnSpc>
            </a:pPr>
            <a:r>
              <a:rPr lang="en-IN" sz="1750" dirty="0"/>
              <a:t>        v2.set(0)</a:t>
            </a:r>
          </a:p>
          <a:p>
            <a:pPr lvl="1" algn="just" fontAlgn="base">
              <a:lnSpc>
                <a:spcPct val="150000"/>
              </a:lnSpc>
            </a:pPr>
            <a:r>
              <a:rPr lang="en-IN" sz="1750" dirty="0"/>
              <a:t>        print("Male")</a:t>
            </a:r>
          </a:p>
          <a:p>
            <a:pPr lvl="1" algn="just" fontAlgn="base">
              <a:lnSpc>
                <a:spcPct val="150000"/>
              </a:lnSpc>
            </a:pPr>
            <a:r>
              <a:rPr lang="en-IN" sz="1750" dirty="0"/>
              <a:t>    if(v2.get()==</a:t>
            </a:r>
            <a:r>
              <a:rPr lang="en-IN" sz="1750" dirty="0" smtClean="0"/>
              <a:t>1):</a:t>
            </a:r>
            <a:endParaRPr lang="en-IN" sz="1750" dirty="0"/>
          </a:p>
          <a:p>
            <a:pPr lvl="1" algn="just" fontAlgn="base">
              <a:lnSpc>
                <a:spcPct val="150000"/>
              </a:lnSpc>
            </a:pPr>
            <a:r>
              <a:rPr lang="en-IN" sz="1750" dirty="0"/>
              <a:t>        v1.set(0)</a:t>
            </a:r>
          </a:p>
          <a:p>
            <a:pPr lvl="1" algn="just" fontAlgn="base">
              <a:lnSpc>
                <a:spcPct val="150000"/>
              </a:lnSpc>
            </a:pPr>
            <a:r>
              <a:rPr lang="en-IN" sz="1750" dirty="0"/>
              <a:t>        print("</a:t>
            </a:r>
            <a:r>
              <a:rPr lang="en-IN" sz="1750" dirty="0" smtClean="0"/>
              <a:t>Female</a:t>
            </a:r>
            <a:r>
              <a:rPr lang="en-IN" sz="1750" dirty="0"/>
              <a:t>")    </a:t>
            </a:r>
          </a:p>
          <a:p>
            <a:endParaRPr lang="en-IN" dirty="0"/>
          </a:p>
        </p:txBody>
      </p:sp>
      <p:pic>
        <p:nvPicPr>
          <p:cNvPr id="5" name="Picture 4"/>
          <p:cNvPicPr>
            <a:picLocks noChangeAspect="1"/>
          </p:cNvPicPr>
          <p:nvPr/>
        </p:nvPicPr>
        <p:blipFill>
          <a:blip r:embed="rId3"/>
          <a:stretch>
            <a:fillRect/>
          </a:stretch>
        </p:blipFill>
        <p:spPr>
          <a:xfrm>
            <a:off x="5856402" y="2324661"/>
            <a:ext cx="2045231" cy="2328022"/>
          </a:xfrm>
          <a:prstGeom prst="rect">
            <a:avLst/>
          </a:prstGeom>
        </p:spPr>
      </p:pic>
    </p:spTree>
    <p:extLst>
      <p:ext uri="{BB962C8B-B14F-4D97-AF65-F5344CB8AC3E}">
        <p14:creationId xmlns:p14="http://schemas.microsoft.com/office/powerpoint/2010/main" xmlns="" val="28570823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radiobutton</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6867265"/>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A </a:t>
            </a:r>
            <a:r>
              <a:rPr lang="en-IN" sz="1750" dirty="0" err="1"/>
              <a:t>radiobutton</a:t>
            </a:r>
            <a:r>
              <a:rPr lang="en-IN" sz="1750" dirty="0"/>
              <a:t> lets you choose between one of a number of mutually exclusive choices; unlike a </a:t>
            </a:r>
            <a:r>
              <a:rPr lang="en-IN" sz="1750" dirty="0" err="1"/>
              <a:t>checkbutton</a:t>
            </a:r>
            <a:r>
              <a:rPr lang="en-IN" sz="1750" dirty="0"/>
              <a:t>, it is not limited to just two choices. </a:t>
            </a:r>
            <a:r>
              <a:rPr lang="en-IN" sz="1750" dirty="0" err="1"/>
              <a:t>Radiobuttons</a:t>
            </a:r>
            <a:r>
              <a:rPr lang="en-IN" sz="1750" dirty="0"/>
              <a:t> are always used together in a set and are a good option when the number of choices is fairly </a:t>
            </a:r>
            <a:r>
              <a:rPr lang="en-IN" sz="1750" dirty="0" smtClean="0"/>
              <a:t>small</a:t>
            </a:r>
          </a:p>
          <a:p>
            <a:pPr marL="285750" indent="-285750" algn="just" fontAlgn="base">
              <a:lnSpc>
                <a:spcPct val="150000"/>
              </a:lnSpc>
              <a:buFont typeface="Arial" panose="020B0604020202020204" pitchFamily="34" charset="0"/>
              <a:buChar char="•"/>
            </a:pPr>
            <a:r>
              <a:rPr lang="en-IN" sz="1750" b="1" dirty="0" smtClean="0"/>
              <a:t>Syntax</a:t>
            </a:r>
          </a:p>
          <a:p>
            <a:pPr algn="just" fontAlgn="base">
              <a:lnSpc>
                <a:spcPct val="150000"/>
              </a:lnSpc>
            </a:pPr>
            <a:r>
              <a:rPr lang="en-IN" sz="1750" dirty="0" smtClean="0"/>
              <a:t>	</a:t>
            </a:r>
            <a:r>
              <a:rPr lang="en-IN" sz="1750" i="1" dirty="0"/>
              <a:t>w = </a:t>
            </a:r>
            <a:r>
              <a:rPr lang="en-IN" sz="1750" i="1" dirty="0" err="1"/>
              <a:t>CheckButton</a:t>
            </a:r>
            <a:r>
              <a:rPr lang="en-IN" sz="1750" i="1" dirty="0"/>
              <a:t>(master, option=value)</a:t>
            </a:r>
          </a:p>
          <a:p>
            <a:pPr algn="just" fontAlgn="base">
              <a:lnSpc>
                <a:spcPct val="150000"/>
              </a:lnSpc>
            </a:pPr>
            <a:r>
              <a:rPr lang="en-IN" sz="1750" b="1" i="1" dirty="0" smtClean="0"/>
              <a:t>Example:</a:t>
            </a:r>
            <a:endParaRPr lang="en-IN" sz="1750" b="1" i="1" dirty="0"/>
          </a:p>
          <a:p>
            <a:pPr lvl="1" algn="just" fontAlgn="base">
              <a:lnSpc>
                <a:spcPct val="150000"/>
              </a:lnSpc>
            </a:pPr>
            <a:r>
              <a:rPr lang="en-IN" sz="1750" dirty="0"/>
              <a:t>root= </a:t>
            </a:r>
            <a:r>
              <a:rPr lang="en-IN" sz="1750" dirty="0" err="1"/>
              <a:t>Tk</a:t>
            </a:r>
            <a:r>
              <a:rPr lang="en-IN" sz="1750" dirty="0"/>
              <a:t>()</a:t>
            </a:r>
          </a:p>
          <a:p>
            <a:pPr lvl="1" algn="just" fontAlgn="base">
              <a:lnSpc>
                <a:spcPct val="150000"/>
              </a:lnSpc>
            </a:pPr>
            <a:r>
              <a:rPr lang="en-IN" sz="1750" dirty="0" err="1" smtClean="0"/>
              <a:t>root.geometry</a:t>
            </a:r>
            <a:r>
              <a:rPr lang="en-IN" sz="1750" dirty="0"/>
              <a:t>("200x200")</a:t>
            </a:r>
          </a:p>
          <a:p>
            <a:pPr lvl="1" algn="just" fontAlgn="base">
              <a:lnSpc>
                <a:spcPct val="150000"/>
              </a:lnSpc>
            </a:pPr>
            <a:r>
              <a:rPr lang="en-IN" sz="1750" dirty="0"/>
              <a:t>radio=</a:t>
            </a:r>
            <a:r>
              <a:rPr lang="en-IN" sz="1750" dirty="0" err="1"/>
              <a:t>IntVar</a:t>
            </a:r>
            <a:r>
              <a:rPr lang="en-IN" sz="1750" dirty="0"/>
              <a:t>()</a:t>
            </a:r>
          </a:p>
          <a:p>
            <a:pPr lvl="1" algn="just" fontAlgn="base">
              <a:lnSpc>
                <a:spcPct val="150000"/>
              </a:lnSpc>
            </a:pPr>
            <a:r>
              <a:rPr lang="en-IN" sz="1750" dirty="0"/>
              <a:t>rb1=</a:t>
            </a:r>
            <a:r>
              <a:rPr lang="en-IN" sz="1750" dirty="0" err="1"/>
              <a:t>Radiobutton</a:t>
            </a:r>
            <a:r>
              <a:rPr lang="en-IN" sz="1750" dirty="0"/>
              <a:t>(</a:t>
            </a:r>
            <a:r>
              <a:rPr lang="en-IN" sz="1750" dirty="0" err="1"/>
              <a:t>root,text</a:t>
            </a:r>
            <a:r>
              <a:rPr lang="en-IN" sz="1750" dirty="0"/>
              <a:t>='Red', variable=</a:t>
            </a:r>
            <a:r>
              <a:rPr lang="en-IN" sz="1750" dirty="0" err="1"/>
              <a:t>radio,width</a:t>
            </a:r>
            <a:r>
              <a:rPr lang="en-IN" sz="1750" dirty="0"/>
              <a:t>=25,value=1, command=choice)</a:t>
            </a:r>
          </a:p>
          <a:p>
            <a:pPr lvl="1" algn="just" fontAlgn="base">
              <a:lnSpc>
                <a:spcPct val="150000"/>
              </a:lnSpc>
            </a:pPr>
            <a:r>
              <a:rPr lang="en-IN" sz="1750" dirty="0"/>
              <a:t>rb1.grid(row=0)</a:t>
            </a:r>
          </a:p>
          <a:p>
            <a:pPr lvl="1" algn="just" fontAlgn="base">
              <a:lnSpc>
                <a:spcPct val="150000"/>
              </a:lnSpc>
            </a:pPr>
            <a:r>
              <a:rPr lang="en-IN" sz="1750" dirty="0"/>
              <a:t>rb2=</a:t>
            </a:r>
            <a:r>
              <a:rPr lang="en-IN" sz="1750" dirty="0" err="1"/>
              <a:t>Radiobutton</a:t>
            </a:r>
            <a:r>
              <a:rPr lang="en-IN" sz="1750" dirty="0"/>
              <a:t>(</a:t>
            </a:r>
            <a:r>
              <a:rPr lang="en-IN" sz="1750" dirty="0" err="1"/>
              <a:t>root,text</a:t>
            </a:r>
            <a:r>
              <a:rPr lang="en-IN" sz="1750" dirty="0"/>
              <a:t>='Blue', variable=</a:t>
            </a:r>
            <a:r>
              <a:rPr lang="en-IN" sz="1750" dirty="0" err="1"/>
              <a:t>radio,width</a:t>
            </a:r>
            <a:r>
              <a:rPr lang="en-IN" sz="1750" dirty="0"/>
              <a:t>=25,value=2, command=choice)</a:t>
            </a:r>
          </a:p>
          <a:p>
            <a:pPr lvl="1" algn="just" fontAlgn="base">
              <a:lnSpc>
                <a:spcPct val="150000"/>
              </a:lnSpc>
            </a:pPr>
            <a:r>
              <a:rPr lang="en-IN" sz="1750" dirty="0"/>
              <a:t>rb2.grid(row=1)</a:t>
            </a:r>
          </a:p>
          <a:p>
            <a:pPr lvl="1" algn="just" fontAlgn="base">
              <a:lnSpc>
                <a:spcPct val="150000"/>
              </a:lnSpc>
            </a:pPr>
            <a:r>
              <a:rPr lang="en-IN" sz="1750" dirty="0"/>
              <a:t>rb3=</a:t>
            </a:r>
            <a:r>
              <a:rPr lang="en-IN" sz="1750" dirty="0" err="1"/>
              <a:t>Radiobutton</a:t>
            </a:r>
            <a:r>
              <a:rPr lang="en-IN" sz="1750" dirty="0"/>
              <a:t>(</a:t>
            </a:r>
            <a:r>
              <a:rPr lang="en-IN" sz="1750" dirty="0" err="1"/>
              <a:t>root,text</a:t>
            </a:r>
            <a:r>
              <a:rPr lang="en-IN" sz="1750" dirty="0"/>
              <a:t>='Green', variable=</a:t>
            </a:r>
            <a:r>
              <a:rPr lang="en-IN" sz="1750" dirty="0" err="1"/>
              <a:t>radio,width</a:t>
            </a:r>
            <a:r>
              <a:rPr lang="en-IN" sz="1750" dirty="0"/>
              <a:t>=25,value=3, command=choice)</a:t>
            </a:r>
          </a:p>
          <a:p>
            <a:pPr lvl="1" algn="just" fontAlgn="base">
              <a:lnSpc>
                <a:spcPct val="150000"/>
              </a:lnSpc>
            </a:pPr>
            <a:r>
              <a:rPr lang="en-IN" sz="1750" dirty="0"/>
              <a:t>rb3.grid(row=3)</a:t>
            </a:r>
          </a:p>
          <a:p>
            <a:pPr lvl="1" algn="just" fontAlgn="base">
              <a:lnSpc>
                <a:spcPct val="150000"/>
              </a:lnSpc>
            </a:pPr>
            <a:r>
              <a:rPr lang="en-IN" sz="1750" dirty="0" err="1"/>
              <a:t>root.mainloop</a:t>
            </a:r>
            <a:r>
              <a:rPr lang="en-IN" sz="1750" dirty="0"/>
              <a:t>() </a:t>
            </a:r>
          </a:p>
          <a:p>
            <a:pPr lvl="1" algn="just" fontAlgn="base">
              <a:lnSpc>
                <a:spcPct val="150000"/>
              </a:lnSpc>
            </a:pPr>
            <a:endParaRPr lang="en-IN" sz="1750" dirty="0"/>
          </a:p>
        </p:txBody>
      </p:sp>
      <p:sp>
        <p:nvSpPr>
          <p:cNvPr id="2" name="TextBox 1"/>
          <p:cNvSpPr txBox="1"/>
          <p:nvPr/>
        </p:nvSpPr>
        <p:spPr>
          <a:xfrm>
            <a:off x="7761274" y="1593488"/>
            <a:ext cx="4450487" cy="2920030"/>
          </a:xfrm>
          <a:prstGeom prst="rect">
            <a:avLst/>
          </a:prstGeom>
          <a:noFill/>
        </p:spPr>
        <p:txBody>
          <a:bodyPr wrap="square" rtlCol="0">
            <a:spAutoFit/>
          </a:bodyPr>
          <a:lstStyle/>
          <a:p>
            <a:pPr lvl="1" algn="just" fontAlgn="base">
              <a:lnSpc>
                <a:spcPct val="150000"/>
              </a:lnSpc>
            </a:pPr>
            <a:r>
              <a:rPr lang="en-IN" sz="1750" dirty="0" err="1"/>
              <a:t>def</a:t>
            </a:r>
            <a:r>
              <a:rPr lang="en-IN" sz="1750" dirty="0"/>
              <a:t> choice():</a:t>
            </a:r>
          </a:p>
          <a:p>
            <a:pPr lvl="1" algn="just" fontAlgn="base">
              <a:lnSpc>
                <a:spcPct val="150000"/>
              </a:lnSpc>
            </a:pPr>
            <a:r>
              <a:rPr lang="en-IN" sz="1750" dirty="0"/>
              <a:t>    if(</a:t>
            </a:r>
            <a:r>
              <a:rPr lang="en-IN" sz="1750" dirty="0" err="1"/>
              <a:t>radio.get</a:t>
            </a:r>
            <a:r>
              <a:rPr lang="en-IN" sz="1750" dirty="0"/>
              <a:t>()==1):</a:t>
            </a:r>
          </a:p>
          <a:p>
            <a:pPr lvl="1" algn="just" fontAlgn="base">
              <a:lnSpc>
                <a:spcPct val="150000"/>
              </a:lnSpc>
            </a:pPr>
            <a:r>
              <a:rPr lang="en-IN" sz="1750" dirty="0"/>
              <a:t>        </a:t>
            </a:r>
            <a:r>
              <a:rPr lang="en-IN" sz="1750" dirty="0" err="1"/>
              <a:t>root.configure</a:t>
            </a:r>
            <a:r>
              <a:rPr lang="en-IN" sz="1750" dirty="0"/>
              <a:t>(background='red')</a:t>
            </a:r>
          </a:p>
          <a:p>
            <a:pPr lvl="1" algn="just" fontAlgn="base">
              <a:lnSpc>
                <a:spcPct val="150000"/>
              </a:lnSpc>
            </a:pPr>
            <a:r>
              <a:rPr lang="en-IN" sz="1750" dirty="0"/>
              <a:t>    </a:t>
            </a:r>
            <a:r>
              <a:rPr lang="en-IN" sz="1750" dirty="0" err="1"/>
              <a:t>elif</a:t>
            </a:r>
            <a:r>
              <a:rPr lang="en-IN" sz="1750" dirty="0"/>
              <a:t>(</a:t>
            </a:r>
            <a:r>
              <a:rPr lang="en-IN" sz="1750" dirty="0" err="1"/>
              <a:t>radio.get</a:t>
            </a:r>
            <a:r>
              <a:rPr lang="en-IN" sz="1750" dirty="0"/>
              <a:t>()==2):</a:t>
            </a:r>
          </a:p>
          <a:p>
            <a:pPr lvl="1" algn="just" fontAlgn="base">
              <a:lnSpc>
                <a:spcPct val="150000"/>
              </a:lnSpc>
            </a:pPr>
            <a:r>
              <a:rPr lang="en-IN" sz="1750" dirty="0"/>
              <a:t>        </a:t>
            </a:r>
            <a:r>
              <a:rPr lang="en-IN" sz="1750" dirty="0" err="1"/>
              <a:t>root.configure</a:t>
            </a:r>
            <a:r>
              <a:rPr lang="en-IN" sz="1750" dirty="0"/>
              <a:t>(background='blue')</a:t>
            </a:r>
          </a:p>
          <a:p>
            <a:pPr lvl="1" algn="just" fontAlgn="base">
              <a:lnSpc>
                <a:spcPct val="150000"/>
              </a:lnSpc>
            </a:pPr>
            <a:r>
              <a:rPr lang="en-IN" sz="1750" dirty="0"/>
              <a:t>    </a:t>
            </a:r>
            <a:r>
              <a:rPr lang="en-IN" sz="1750" dirty="0" err="1"/>
              <a:t>elif</a:t>
            </a:r>
            <a:r>
              <a:rPr lang="en-IN" sz="1750" dirty="0"/>
              <a:t>(</a:t>
            </a:r>
            <a:r>
              <a:rPr lang="en-IN" sz="1750" dirty="0" err="1"/>
              <a:t>radio.get</a:t>
            </a:r>
            <a:r>
              <a:rPr lang="en-IN" sz="1750" dirty="0"/>
              <a:t>()==3):</a:t>
            </a:r>
          </a:p>
          <a:p>
            <a:pPr lvl="1" algn="just" fontAlgn="base">
              <a:lnSpc>
                <a:spcPct val="150000"/>
              </a:lnSpc>
            </a:pPr>
            <a:r>
              <a:rPr lang="en-IN" sz="1750" dirty="0" smtClean="0"/>
              <a:t>	</a:t>
            </a:r>
            <a:r>
              <a:rPr lang="en-IN" sz="1750" dirty="0" err="1" smtClean="0"/>
              <a:t>root.configure</a:t>
            </a:r>
            <a:r>
              <a:rPr lang="en-IN" sz="1750" dirty="0" smtClean="0"/>
              <a:t>(background</a:t>
            </a:r>
            <a:r>
              <a:rPr lang="en-IN" sz="1750" dirty="0"/>
              <a:t>='green')</a:t>
            </a:r>
            <a:endParaRPr lang="en-IN" dirty="0"/>
          </a:p>
        </p:txBody>
      </p:sp>
      <p:pic>
        <p:nvPicPr>
          <p:cNvPr id="4" name="Picture 3"/>
          <p:cNvPicPr>
            <a:picLocks noChangeAspect="1"/>
          </p:cNvPicPr>
          <p:nvPr/>
        </p:nvPicPr>
        <p:blipFill>
          <a:blip r:embed="rId3"/>
          <a:stretch>
            <a:fillRect/>
          </a:stretch>
        </p:blipFill>
        <p:spPr>
          <a:xfrm>
            <a:off x="9638708" y="4513518"/>
            <a:ext cx="1733550" cy="1954493"/>
          </a:xfrm>
          <a:prstGeom prst="rect">
            <a:avLst/>
          </a:prstGeom>
        </p:spPr>
      </p:pic>
    </p:spTree>
    <p:extLst>
      <p:ext uri="{BB962C8B-B14F-4D97-AF65-F5344CB8AC3E}">
        <p14:creationId xmlns:p14="http://schemas.microsoft.com/office/powerpoint/2010/main" xmlns="" val="24364686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smtClean="0">
                <a:solidFill>
                  <a:srgbClr val="010103"/>
                </a:solidFill>
                <a:latin typeface="Arial"/>
                <a:cs typeface="Arial"/>
              </a:rPr>
              <a:t>Scale</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5782352"/>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Scale widget is used to implement the graphical slider to the python application so that the user can slide through the range of values shown on the slider and select the one among them</a:t>
            </a:r>
            <a:r>
              <a:rPr lang="en-IN" sz="1750" dirty="0" smtClean="0"/>
              <a:t>. We </a:t>
            </a:r>
            <a:r>
              <a:rPr lang="en-IN" sz="1750" dirty="0"/>
              <a:t>can control the minimum and maximum values along with the resolution of the scale. It provides an alternative to the Entry widget when the user is forced to select only one value from the given range of </a:t>
            </a:r>
            <a:r>
              <a:rPr lang="en-IN" sz="1750" dirty="0" smtClean="0"/>
              <a:t>values.</a:t>
            </a:r>
          </a:p>
          <a:p>
            <a:pPr marL="285750" indent="-285750" algn="just" fontAlgn="base">
              <a:lnSpc>
                <a:spcPct val="150000"/>
              </a:lnSpc>
              <a:buFont typeface="Arial" panose="020B0604020202020204" pitchFamily="34" charset="0"/>
              <a:buChar char="•"/>
            </a:pPr>
            <a:r>
              <a:rPr lang="en-IN" sz="1750" b="1" dirty="0" smtClean="0"/>
              <a:t>Syntax</a:t>
            </a:r>
          </a:p>
          <a:p>
            <a:pPr algn="just" fontAlgn="base">
              <a:lnSpc>
                <a:spcPct val="150000"/>
              </a:lnSpc>
            </a:pPr>
            <a:r>
              <a:rPr lang="en-IN" sz="1750" dirty="0" smtClean="0"/>
              <a:t>	</a:t>
            </a:r>
            <a:r>
              <a:rPr lang="en-IN" sz="1750" i="1" dirty="0"/>
              <a:t>w = Scale(top, options) </a:t>
            </a:r>
            <a:endParaRPr lang="en-IN" sz="1750" i="1" dirty="0" smtClean="0"/>
          </a:p>
          <a:p>
            <a:pPr algn="just" fontAlgn="base">
              <a:lnSpc>
                <a:spcPct val="150000"/>
              </a:lnSpc>
            </a:pPr>
            <a:r>
              <a:rPr lang="en-IN" sz="1750" b="1" i="1" dirty="0" smtClean="0"/>
              <a:t>Example:</a:t>
            </a:r>
            <a:endParaRPr lang="en-IN" sz="1750" b="1" i="1" dirty="0"/>
          </a:p>
          <a:p>
            <a:pPr marL="0" lvl="1" algn="just" fontAlgn="base"/>
            <a:r>
              <a:rPr lang="en-IN" sz="1600" dirty="0" smtClean="0"/>
              <a:t>from </a:t>
            </a:r>
            <a:r>
              <a:rPr lang="en-IN" sz="1600" dirty="0" err="1"/>
              <a:t>tkinter</a:t>
            </a:r>
            <a:r>
              <a:rPr lang="en-IN" sz="1600" dirty="0"/>
              <a:t> import </a:t>
            </a:r>
            <a:r>
              <a:rPr lang="en-IN" sz="1600" dirty="0" err="1"/>
              <a:t>messagebox</a:t>
            </a:r>
            <a:endParaRPr lang="en-IN" sz="1600" dirty="0"/>
          </a:p>
          <a:p>
            <a:pPr marL="0" lvl="1" algn="just" fontAlgn="base"/>
            <a:r>
              <a:rPr lang="en-IN" sz="1600" dirty="0" smtClean="0"/>
              <a:t>root</a:t>
            </a:r>
            <a:r>
              <a:rPr lang="en-IN" sz="1600" dirty="0"/>
              <a:t>= </a:t>
            </a:r>
            <a:r>
              <a:rPr lang="en-IN" sz="1600" dirty="0" err="1"/>
              <a:t>Tk</a:t>
            </a:r>
            <a:r>
              <a:rPr lang="en-IN" sz="1600" dirty="0"/>
              <a:t>()</a:t>
            </a:r>
          </a:p>
          <a:p>
            <a:pPr marL="0" lvl="1" algn="just" fontAlgn="base"/>
            <a:r>
              <a:rPr lang="en-IN" sz="1600" dirty="0" err="1"/>
              <a:t>root.title</a:t>
            </a:r>
            <a:r>
              <a:rPr lang="en-IN" sz="1600" dirty="0"/>
              <a:t>('Scale Demo')</a:t>
            </a:r>
          </a:p>
          <a:p>
            <a:pPr marL="0" lvl="1" algn="just" fontAlgn="base"/>
            <a:r>
              <a:rPr lang="en-IN" sz="1600" dirty="0" err="1"/>
              <a:t>root.geometry</a:t>
            </a:r>
            <a:r>
              <a:rPr lang="en-IN" sz="1600" dirty="0"/>
              <a:t>("200x200")</a:t>
            </a:r>
          </a:p>
          <a:p>
            <a:pPr marL="0" lvl="1" algn="just" fontAlgn="base"/>
            <a:r>
              <a:rPr lang="en-IN" sz="1600" dirty="0" err="1" smtClean="0"/>
              <a:t>def</a:t>
            </a:r>
            <a:r>
              <a:rPr lang="en-IN" sz="1600" dirty="0" smtClean="0"/>
              <a:t> </a:t>
            </a:r>
            <a:r>
              <a:rPr lang="en-IN" sz="1600" dirty="0"/>
              <a:t>slide():</a:t>
            </a:r>
          </a:p>
          <a:p>
            <a:pPr marL="0" lvl="1" algn="just" fontAlgn="base"/>
            <a:r>
              <a:rPr lang="en-IN" sz="1600" dirty="0"/>
              <a:t>    </a:t>
            </a:r>
            <a:r>
              <a:rPr lang="en-IN" sz="1600" dirty="0" err="1"/>
              <a:t>msg</a:t>
            </a:r>
            <a:r>
              <a:rPr lang="en-IN" sz="1600" dirty="0"/>
              <a:t> = </a:t>
            </a:r>
            <a:r>
              <a:rPr lang="en-IN" sz="1600" dirty="0" err="1"/>
              <a:t>messagebox.showinfo</a:t>
            </a:r>
            <a:r>
              <a:rPr lang="en-IN" sz="1600" dirty="0"/>
              <a:t>( "GUI Event Demo",</a:t>
            </a:r>
            <a:r>
              <a:rPr lang="en-IN" sz="1600" dirty="0" err="1"/>
              <a:t>v.get</a:t>
            </a:r>
            <a:r>
              <a:rPr lang="en-IN" sz="1600" dirty="0"/>
              <a:t>())</a:t>
            </a:r>
          </a:p>
          <a:p>
            <a:pPr marL="0" lvl="1" algn="just" fontAlgn="base"/>
            <a:r>
              <a:rPr lang="en-IN" sz="1600" dirty="0" smtClean="0"/>
              <a:t>v </a:t>
            </a:r>
            <a:r>
              <a:rPr lang="en-IN" sz="1600" dirty="0"/>
              <a:t>= </a:t>
            </a:r>
            <a:r>
              <a:rPr lang="en-IN" sz="1600" dirty="0" err="1"/>
              <a:t>DoubleVar</a:t>
            </a:r>
            <a:r>
              <a:rPr lang="en-IN" sz="1600" dirty="0"/>
              <a:t>()  </a:t>
            </a:r>
          </a:p>
          <a:p>
            <a:pPr marL="0" lvl="1" algn="just" fontAlgn="base"/>
            <a:r>
              <a:rPr lang="en-IN" sz="1600" dirty="0"/>
              <a:t>scale = Scale( root, variable = v, from_ = 1, to = 50, orient = HORIZONTAL)  </a:t>
            </a:r>
          </a:p>
          <a:p>
            <a:pPr marL="0" lvl="1" algn="just" fontAlgn="base"/>
            <a:r>
              <a:rPr lang="en-IN" sz="1600" dirty="0" err="1"/>
              <a:t>scale.pack</a:t>
            </a:r>
            <a:r>
              <a:rPr lang="en-IN" sz="1600" dirty="0"/>
              <a:t>(anchor=CENTER)</a:t>
            </a:r>
          </a:p>
          <a:p>
            <a:pPr marL="0" lvl="1" algn="just" fontAlgn="base"/>
            <a:r>
              <a:rPr lang="en-IN" sz="1600" dirty="0" err="1"/>
              <a:t>btn</a:t>
            </a:r>
            <a:r>
              <a:rPr lang="en-IN" sz="1600" dirty="0"/>
              <a:t> = Button(root, text="Value", command=slide)  </a:t>
            </a:r>
          </a:p>
          <a:p>
            <a:pPr marL="0" lvl="1" algn="just" fontAlgn="base"/>
            <a:r>
              <a:rPr lang="en-IN" sz="1600" dirty="0" err="1"/>
              <a:t>btn.pack</a:t>
            </a:r>
            <a:r>
              <a:rPr lang="en-IN" sz="1600" dirty="0"/>
              <a:t>(anchor=CENTER)  </a:t>
            </a:r>
          </a:p>
          <a:p>
            <a:pPr marL="0" lvl="1" algn="just" fontAlgn="base"/>
            <a:r>
              <a:rPr lang="en-IN" sz="1600" dirty="0" err="1"/>
              <a:t>root.mainloop</a:t>
            </a:r>
            <a:r>
              <a:rPr lang="en-IN" sz="1600" dirty="0"/>
              <a:t>() </a:t>
            </a:r>
          </a:p>
        </p:txBody>
      </p:sp>
      <p:pic>
        <p:nvPicPr>
          <p:cNvPr id="6" name="Picture 5"/>
          <p:cNvPicPr>
            <a:picLocks noChangeAspect="1"/>
          </p:cNvPicPr>
          <p:nvPr/>
        </p:nvPicPr>
        <p:blipFill>
          <a:blip r:embed="rId3"/>
          <a:stretch>
            <a:fillRect/>
          </a:stretch>
        </p:blipFill>
        <p:spPr>
          <a:xfrm>
            <a:off x="7253007" y="2722815"/>
            <a:ext cx="2854211" cy="2978737"/>
          </a:xfrm>
          <a:prstGeom prst="rect">
            <a:avLst/>
          </a:prstGeom>
        </p:spPr>
      </p:pic>
    </p:spTree>
    <p:extLst>
      <p:ext uri="{BB962C8B-B14F-4D97-AF65-F5344CB8AC3E}">
        <p14:creationId xmlns:p14="http://schemas.microsoft.com/office/powerpoint/2010/main" xmlns="" val="11341775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426173"/>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76565" y="59054"/>
            <a:ext cx="7637880" cy="369332"/>
          </a:xfrm>
          <a:prstGeom prst="rect">
            <a:avLst/>
          </a:prstGeom>
        </p:spPr>
        <p:txBody>
          <a:bodyPr vert="horz" wrap="square" lIns="0" tIns="0" rIns="0" bIns="0" rtlCol="0">
            <a:spAutoFit/>
          </a:bodyPr>
          <a:lstStyle/>
          <a:p>
            <a:pPr marL="15875"/>
            <a:r>
              <a:rPr lang="en-US" sz="2400" b="1" spc="13" dirty="0" err="1">
                <a:solidFill>
                  <a:srgbClr val="010103"/>
                </a:solidFill>
                <a:latin typeface="Arial"/>
                <a:cs typeface="Arial"/>
              </a:rPr>
              <a:t>S</a:t>
            </a:r>
            <a:r>
              <a:rPr lang="en-US" sz="2400" b="1" spc="13" dirty="0" err="1" smtClean="0">
                <a:solidFill>
                  <a:srgbClr val="010103"/>
                </a:solidFill>
                <a:latin typeface="Arial"/>
                <a:cs typeface="Arial"/>
              </a:rPr>
              <a:t>pinbox</a:t>
            </a:r>
            <a:endParaRPr sz="2400" b="1" dirty="0">
              <a:latin typeface="Arial"/>
              <a:cs typeface="Arial"/>
            </a:endParaRPr>
          </a:p>
        </p:txBody>
      </p:sp>
      <p:sp>
        <p:nvSpPr>
          <p:cNvPr id="27" name="object 20"/>
          <p:cNvSpPr/>
          <p:nvPr/>
        </p:nvSpPr>
        <p:spPr>
          <a:xfrm flipV="1">
            <a:off x="0" y="6694032"/>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sp>
        <p:nvSpPr>
          <p:cNvPr id="29" name="Rectangle 28"/>
          <p:cNvSpPr/>
          <p:nvPr/>
        </p:nvSpPr>
        <p:spPr>
          <a:xfrm>
            <a:off x="31953" y="490867"/>
            <a:ext cx="12105504" cy="61188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7" name="object 12"/>
          <p:cNvSpPr txBox="1"/>
          <p:nvPr/>
        </p:nvSpPr>
        <p:spPr>
          <a:xfrm>
            <a:off x="176258" y="518290"/>
            <a:ext cx="11812590" cy="5713102"/>
          </a:xfrm>
          <a:prstGeom prst="rect">
            <a:avLst/>
          </a:prstGeom>
        </p:spPr>
        <p:txBody>
          <a:bodyPr vert="horz" wrap="square" lIns="0" tIns="0" rIns="0" bIns="0" numCol="1" rtlCol="0">
            <a:spAutoFit/>
          </a:bodyPr>
          <a:lstStyle/>
          <a:p>
            <a:pPr marL="285750" indent="-285750" algn="just" fontAlgn="base">
              <a:lnSpc>
                <a:spcPct val="150000"/>
              </a:lnSpc>
              <a:buFont typeface="Arial" panose="020B0604020202020204" pitchFamily="34" charset="0"/>
              <a:buChar char="•"/>
            </a:pPr>
            <a:r>
              <a:rPr lang="en-IN" sz="1750" dirty="0"/>
              <a:t>The </a:t>
            </a:r>
            <a:r>
              <a:rPr lang="en-IN" sz="1750" dirty="0" err="1"/>
              <a:t>Spinbox</a:t>
            </a:r>
            <a:r>
              <a:rPr lang="en-IN" sz="1750" dirty="0"/>
              <a:t> widget is an alternative to the Entry widget. It provides the range of values to the user, out of which, the user can select the one</a:t>
            </a:r>
            <a:r>
              <a:rPr lang="en-IN" sz="1750" dirty="0" smtClean="0"/>
              <a:t>.</a:t>
            </a:r>
          </a:p>
          <a:p>
            <a:pPr algn="just" fontAlgn="base">
              <a:lnSpc>
                <a:spcPct val="150000"/>
              </a:lnSpc>
            </a:pPr>
            <a:r>
              <a:rPr lang="en-IN" sz="1750" b="1" dirty="0" smtClean="0"/>
              <a:t>Syntax</a:t>
            </a:r>
          </a:p>
          <a:p>
            <a:pPr algn="just" fontAlgn="base">
              <a:lnSpc>
                <a:spcPct val="150000"/>
              </a:lnSpc>
            </a:pPr>
            <a:r>
              <a:rPr lang="en-IN" sz="1750" dirty="0" smtClean="0"/>
              <a:t>	</a:t>
            </a:r>
            <a:r>
              <a:rPr lang="en-IN" sz="1750" i="1" dirty="0"/>
              <a:t>w = </a:t>
            </a:r>
            <a:r>
              <a:rPr lang="en-IN" sz="1750" i="1" dirty="0" err="1"/>
              <a:t>Spinbox</a:t>
            </a:r>
            <a:r>
              <a:rPr lang="en-IN" sz="1750" i="1" dirty="0"/>
              <a:t>(top, options) </a:t>
            </a:r>
            <a:endParaRPr lang="en-IN" sz="1750" i="1" dirty="0" smtClean="0"/>
          </a:p>
          <a:p>
            <a:pPr algn="just" fontAlgn="base">
              <a:lnSpc>
                <a:spcPct val="150000"/>
              </a:lnSpc>
            </a:pPr>
            <a:r>
              <a:rPr lang="en-IN" sz="1750" b="1" i="1" dirty="0" smtClean="0"/>
              <a:t>Example:</a:t>
            </a:r>
            <a:endParaRPr lang="en-IN" sz="1750" b="1" i="1" dirty="0"/>
          </a:p>
          <a:p>
            <a:pPr marL="0" lvl="1" algn="just" fontAlgn="base"/>
            <a:r>
              <a:rPr lang="en-IN" sz="1600" dirty="0"/>
              <a:t>from </a:t>
            </a:r>
            <a:r>
              <a:rPr lang="en-IN" sz="1600" dirty="0" err="1"/>
              <a:t>tkinter</a:t>
            </a:r>
            <a:r>
              <a:rPr lang="en-IN" sz="1600" dirty="0"/>
              <a:t> import *</a:t>
            </a:r>
          </a:p>
          <a:p>
            <a:pPr marL="0" lvl="1" algn="just" fontAlgn="base"/>
            <a:r>
              <a:rPr lang="en-IN" sz="1600" dirty="0"/>
              <a:t>from </a:t>
            </a:r>
            <a:r>
              <a:rPr lang="en-IN" sz="1600" dirty="0" err="1"/>
              <a:t>tkinter</a:t>
            </a:r>
            <a:r>
              <a:rPr lang="en-IN" sz="1600" dirty="0"/>
              <a:t> import </a:t>
            </a:r>
            <a:r>
              <a:rPr lang="en-IN" sz="1600" dirty="0" err="1"/>
              <a:t>messagebox</a:t>
            </a:r>
            <a:endParaRPr lang="en-IN" sz="1600" dirty="0"/>
          </a:p>
          <a:p>
            <a:pPr marL="0" lvl="1" algn="just" fontAlgn="base"/>
            <a:endParaRPr lang="en-IN" sz="1600" dirty="0"/>
          </a:p>
          <a:p>
            <a:pPr marL="0" lvl="1" algn="just" fontAlgn="base"/>
            <a:r>
              <a:rPr lang="en-IN" sz="1600" dirty="0"/>
              <a:t>root= </a:t>
            </a:r>
            <a:r>
              <a:rPr lang="en-IN" sz="1600" dirty="0" err="1"/>
              <a:t>Tk</a:t>
            </a:r>
            <a:r>
              <a:rPr lang="en-IN" sz="1600" dirty="0"/>
              <a:t>()</a:t>
            </a:r>
          </a:p>
          <a:p>
            <a:pPr marL="0" lvl="1" algn="just" fontAlgn="base"/>
            <a:r>
              <a:rPr lang="en-IN" sz="1600" dirty="0" err="1"/>
              <a:t>root.title</a:t>
            </a:r>
            <a:r>
              <a:rPr lang="en-IN" sz="1600" dirty="0"/>
              <a:t>('Scale Demo')</a:t>
            </a:r>
          </a:p>
          <a:p>
            <a:pPr marL="0" lvl="1" algn="just" fontAlgn="base"/>
            <a:r>
              <a:rPr lang="en-IN" sz="1600" dirty="0" err="1"/>
              <a:t>root.geometry</a:t>
            </a:r>
            <a:r>
              <a:rPr lang="en-IN" sz="1600" dirty="0"/>
              <a:t>("200x200")</a:t>
            </a:r>
          </a:p>
          <a:p>
            <a:pPr marL="0" lvl="1" algn="just" fontAlgn="base"/>
            <a:endParaRPr lang="en-IN" sz="1600" dirty="0"/>
          </a:p>
          <a:p>
            <a:pPr marL="0" lvl="1" algn="just" fontAlgn="base"/>
            <a:r>
              <a:rPr lang="en-IN" sz="1600" dirty="0" err="1"/>
              <a:t>def</a:t>
            </a:r>
            <a:r>
              <a:rPr lang="en-IN" sz="1600" dirty="0"/>
              <a:t> slide():</a:t>
            </a:r>
          </a:p>
          <a:p>
            <a:pPr marL="0" lvl="1" algn="just" fontAlgn="base"/>
            <a:r>
              <a:rPr lang="en-IN" sz="1600" dirty="0"/>
              <a:t>    </a:t>
            </a:r>
            <a:r>
              <a:rPr lang="en-IN" sz="1600" dirty="0" err="1"/>
              <a:t>msg</a:t>
            </a:r>
            <a:r>
              <a:rPr lang="en-IN" sz="1600" dirty="0"/>
              <a:t> = </a:t>
            </a:r>
            <a:r>
              <a:rPr lang="en-IN" sz="1600" dirty="0" err="1"/>
              <a:t>messagebox.showinfo</a:t>
            </a:r>
            <a:r>
              <a:rPr lang="en-IN" sz="1600" dirty="0"/>
              <a:t>( "</a:t>
            </a:r>
            <a:r>
              <a:rPr lang="en-IN" sz="1600" dirty="0" err="1"/>
              <a:t>SpinBox</a:t>
            </a:r>
            <a:r>
              <a:rPr lang="en-IN" sz="1600" dirty="0"/>
              <a:t> Event Demo",</a:t>
            </a:r>
            <a:r>
              <a:rPr lang="en-IN" sz="1600" dirty="0" err="1"/>
              <a:t>spin.get</a:t>
            </a:r>
            <a:r>
              <a:rPr lang="en-IN" sz="1600" dirty="0"/>
              <a:t>())</a:t>
            </a:r>
          </a:p>
          <a:p>
            <a:pPr marL="0" lvl="1" algn="just" fontAlgn="base"/>
            <a:r>
              <a:rPr lang="en-IN" sz="1600" dirty="0"/>
              <a:t>  </a:t>
            </a:r>
          </a:p>
          <a:p>
            <a:pPr marL="0" lvl="1" algn="just" fontAlgn="base"/>
            <a:r>
              <a:rPr lang="en-IN" sz="1600" dirty="0"/>
              <a:t>spin = </a:t>
            </a:r>
            <a:r>
              <a:rPr lang="en-IN" sz="1600" dirty="0" err="1"/>
              <a:t>Spinbox</a:t>
            </a:r>
            <a:r>
              <a:rPr lang="en-IN" sz="1600" dirty="0"/>
              <a:t>(root, from_= 0, to = 25)  </a:t>
            </a:r>
          </a:p>
          <a:p>
            <a:pPr marL="0" lvl="1" algn="just" fontAlgn="base"/>
            <a:r>
              <a:rPr lang="en-IN" sz="1600" dirty="0" err="1"/>
              <a:t>spin.pack</a:t>
            </a:r>
            <a:r>
              <a:rPr lang="en-IN" sz="1600" dirty="0"/>
              <a:t>(anchor=CENTER)  </a:t>
            </a:r>
          </a:p>
          <a:p>
            <a:pPr marL="0" lvl="1" algn="just" fontAlgn="base"/>
            <a:r>
              <a:rPr lang="en-IN" sz="1600" dirty="0" err="1"/>
              <a:t>btn</a:t>
            </a:r>
            <a:r>
              <a:rPr lang="en-IN" sz="1600" dirty="0"/>
              <a:t> = Button(root, text="Value", command=slide)  </a:t>
            </a:r>
          </a:p>
          <a:p>
            <a:pPr marL="0" lvl="1" algn="just" fontAlgn="base"/>
            <a:r>
              <a:rPr lang="en-IN" sz="1600" dirty="0" err="1"/>
              <a:t>btn.pack</a:t>
            </a:r>
            <a:r>
              <a:rPr lang="en-IN" sz="1600" dirty="0"/>
              <a:t>(anchor=CENTER)  </a:t>
            </a:r>
          </a:p>
          <a:p>
            <a:pPr marL="0" lvl="1" algn="just" fontAlgn="base"/>
            <a:r>
              <a:rPr lang="en-IN" sz="1600" dirty="0" err="1"/>
              <a:t>root.mainloop</a:t>
            </a:r>
            <a:r>
              <a:rPr lang="en-IN" sz="1600" dirty="0"/>
              <a:t>() </a:t>
            </a:r>
          </a:p>
        </p:txBody>
      </p:sp>
      <p:pic>
        <p:nvPicPr>
          <p:cNvPr id="10" name="Picture 9"/>
          <p:cNvPicPr>
            <a:picLocks noChangeAspect="1"/>
          </p:cNvPicPr>
          <p:nvPr/>
        </p:nvPicPr>
        <p:blipFill>
          <a:blip r:embed="rId3"/>
          <a:stretch>
            <a:fillRect/>
          </a:stretch>
        </p:blipFill>
        <p:spPr>
          <a:xfrm>
            <a:off x="7714445" y="2373958"/>
            <a:ext cx="2639790" cy="3180625"/>
          </a:xfrm>
          <a:prstGeom prst="rect">
            <a:avLst/>
          </a:prstGeom>
        </p:spPr>
      </p:pic>
    </p:spTree>
    <p:extLst>
      <p:ext uri="{BB962C8B-B14F-4D97-AF65-F5344CB8AC3E}">
        <p14:creationId xmlns:p14="http://schemas.microsoft.com/office/powerpoint/2010/main" xmlns="" val="4283317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2389</TotalTime>
  <Words>14306</Words>
  <Application>Microsoft Office PowerPoint</Application>
  <PresentationFormat>Custom</PresentationFormat>
  <Paragraphs>2491</Paragraphs>
  <Slides>212</Slides>
  <Notes>212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212</vt:i4>
      </vt:variant>
    </vt:vector>
  </HeadingPairs>
  <TitlesOfParts>
    <vt:vector size="214" baseType="lpstr">
      <vt:lpstr>Office Theme</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Student</cp:lastModifiedBy>
  <cp:revision>56</cp:revision>
  <dcterms:created xsi:type="dcterms:W3CDTF">2020-01-30T13:27:29Z</dcterms:created>
  <dcterms:modified xsi:type="dcterms:W3CDTF">2021-01-13T07:28:27Z</dcterms:modified>
</cp:coreProperties>
</file>